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8" r:id="rId4"/>
    <p:sldId id="279" r:id="rId5"/>
    <p:sldId id="281" r:id="rId6"/>
    <p:sldId id="282" r:id="rId7"/>
    <p:sldId id="283" r:id="rId8"/>
    <p:sldId id="284" r:id="rId9"/>
    <p:sldId id="285" r:id="rId10"/>
    <p:sldId id="257" r:id="rId11"/>
    <p:sldId id="286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8D"/>
    <a:srgbClr val="9A9C9F"/>
    <a:srgbClr val="9A9CCA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 snapToGrid="0" showGuides="1">
      <p:cViewPr>
        <p:scale>
          <a:sx n="80" d="100"/>
          <a:sy n="80" d="100"/>
        </p:scale>
        <p:origin x="-1363" y="-58"/>
      </p:cViewPr>
      <p:guideLst>
        <p:guide orient="horz"/>
        <p:guide pos="28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693AD-3D1E-413D-8D1F-D3137650E272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4039B-3E57-4FED-935E-E73D9D154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5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RSD</a:t>
            </a:r>
            <a:r>
              <a:rPr lang="en-US" dirty="0" smtClean="0"/>
              <a:t>: Added 3.12-1 and 3.18</a:t>
            </a:r>
          </a:p>
          <a:p>
            <a:r>
              <a:rPr lang="en-US" dirty="0" smtClean="0"/>
              <a:t>RSD: I would like to double check the hardware status. I will check with UNH-IOL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C316C-1847-4B6F-ABDB-A71BD91CBF9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49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RSD- updated the footer for 2015 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C316C-1847-4B6F-ABDB-A71BD91CBF9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58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RSD- updated the footer for 2015 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C316C-1847-4B6F-ABDB-A71BD91CBF9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58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3"/>
            <a:ext cx="9144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8"/>
            <a:ext cx="9144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9144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9144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9144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9144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OpenFabric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81" y="533320"/>
            <a:ext cx="2012974" cy="185777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767900" y="2820733"/>
            <a:ext cx="3640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12</a:t>
            </a:r>
            <a:r>
              <a:rPr lang="en-US" baseline="30000" dirty="0" smtClean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 ANNUAL WORKSHOP 2016  </a:t>
            </a:r>
            <a:endParaRPr lang="en-US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7195" y="1227262"/>
            <a:ext cx="734294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53294"/>
            <a:ext cx="82296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6"/>
            <a:ext cx="82296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3054" y="1269952"/>
            <a:ext cx="8363746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53294"/>
            <a:ext cx="82296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6"/>
            <a:ext cx="82296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3054" y="5720114"/>
            <a:ext cx="8363746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5720114"/>
            <a:ext cx="814515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53294"/>
            <a:ext cx="82296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6"/>
            <a:ext cx="82296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51441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3531" y="1259279"/>
            <a:ext cx="2057400" cy="486688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1259279"/>
            <a:ext cx="6396331" cy="4866884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62497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42451" y="6492875"/>
            <a:ext cx="8273709" cy="212725"/>
          </a:xfrm>
          <a:prstGeom prst="rect">
            <a:avLst/>
          </a:prstGeom>
        </p:spPr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15 – 18, 2015                                               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0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466"/>
            <a:ext cx="82296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6"/>
            <a:ext cx="82296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746" y="1312638"/>
            <a:ext cx="6264053" cy="48135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6"/>
            <a:ext cx="82296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0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72241" y="1312638"/>
            <a:ext cx="2136313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23054" y="1387341"/>
            <a:ext cx="1846262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638"/>
            <a:ext cx="4366947" cy="390589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3054" y="5303911"/>
            <a:ext cx="8363746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5421301"/>
            <a:ext cx="814515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4824147" y="1312638"/>
            <a:ext cx="3862653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53294"/>
            <a:ext cx="82296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6"/>
            <a:ext cx="82296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63622"/>
            <a:ext cx="77724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9144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9144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OpenFabric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401" y="486297"/>
            <a:ext cx="1549134" cy="142969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4845022"/>
            <a:ext cx="9144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 smtClean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 smtClean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6"/>
            <a:ext cx="82296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7957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47957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28234"/>
            <a:ext cx="40386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28234"/>
            <a:ext cx="40386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 smtClean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 smtClean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441466"/>
            <a:ext cx="82296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8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41466"/>
            <a:ext cx="82296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814225" y="6445801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773604" y="6448086"/>
            <a:ext cx="337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OpenFabrics</a:t>
            </a:r>
            <a:r>
              <a: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+mn-ea"/>
                <a:cs typeface="Arial Narrow"/>
              </a:rPr>
              <a:t> Alliance Workshop 2016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294"/>
            <a:ext cx="82296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2638"/>
            <a:ext cx="82296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09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  <p:sldLayoutId id="2147483658" r:id="rId12"/>
    <p:sldLayoutId id="2147483659" r:id="rId13"/>
    <p:sldLayoutId id="2147483664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indent="-169863" algn="l" defTabSz="457200" rtl="0" eaLnBrk="1" latinLnBrk="0" hangingPunct="1">
        <a:spcBef>
          <a:spcPct val="20000"/>
        </a:spcBef>
        <a:buClr>
          <a:srgbClr val="00588D"/>
        </a:buClr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bugs.openfabrics.org/enter_bug.cgi?product=OpenFabrics%20Linux" TargetMode="External"/><Relationship Id="rId3" Type="http://schemas.openxmlformats.org/officeDocument/2006/relationships/hyperlink" Target="mailto:linux-rdma@vger.kernel.org" TargetMode="External"/><Relationship Id="rId7" Type="http://schemas.openxmlformats.org/officeDocument/2006/relationships/hyperlink" Target="http://bugs.openfabrics.org/" TargetMode="External"/><Relationship Id="rId2" Type="http://schemas.openxmlformats.org/officeDocument/2006/relationships/hyperlink" Target="mailto:ewg@lists.openfabrics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openfabrics.org/downloads/MAINTAINERS" TargetMode="External"/><Relationship Id="rId5" Type="http://schemas.openxmlformats.org/officeDocument/2006/relationships/hyperlink" Target="mailto:ofvwg@lists.openfabrics.org" TargetMode="External"/><Relationship Id="rId4" Type="http://schemas.openxmlformats.org/officeDocument/2006/relationships/hyperlink" Target="mailto:ofiwg@lists.openfabrics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EWG Working Group Update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Bob Woodruff, Software Engineering Manager</a:t>
            </a:r>
            <a:endParaRPr lang="en-US" dirty="0"/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" y="5085766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[  April 6, 2016  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99ACA"/>
                </a:solidFill>
              </a:rPr>
              <a:t>Intel</a:t>
            </a:r>
            <a:endParaRPr lang="en-US" dirty="0">
              <a:solidFill>
                <a:srgbClr val="399ACA"/>
              </a:solidFill>
            </a:endParaRPr>
          </a:p>
        </p:txBody>
      </p:sp>
      <p:pic>
        <p:nvPicPr>
          <p:cNvPr id="8" name="Picture 42" descr="https://upload.wikimedia.org/wikipedia/commons/thumb/c/c9/Intel-logo.svg/293px-Intel-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393" y="5959386"/>
            <a:ext cx="828423" cy="54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7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063128"/>
            <a:ext cx="9144000" cy="1042935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073743"/>
            <a:ext cx="9144000" cy="554937"/>
          </a:xfrm>
        </p:spPr>
        <p:txBody>
          <a:bodyPr/>
          <a:lstStyle/>
          <a:p>
            <a:r>
              <a:rPr lang="en-US" dirty="0" smtClean="0"/>
              <a:t>Bob Woodruff, Software Engineering Manager</a:t>
            </a: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575320"/>
            <a:ext cx="9144000" cy="448832"/>
          </a:xfrm>
        </p:spPr>
        <p:txBody>
          <a:bodyPr/>
          <a:lstStyle/>
          <a:p>
            <a:r>
              <a:rPr lang="en-US" dirty="0" smtClean="0">
                <a:solidFill>
                  <a:srgbClr val="399ACA"/>
                </a:solidFill>
              </a:rPr>
              <a:t>Intel</a:t>
            </a:r>
            <a:endParaRPr lang="en-US" dirty="0">
              <a:solidFill>
                <a:srgbClr val="399A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11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0668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42433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88259" y="228600"/>
            <a:ext cx="7736541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OFED – SW &amp; HW validation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1554130"/>
            <a:ext cx="8229600" cy="4940799"/>
          </a:xfrm>
        </p:spPr>
        <p:txBody>
          <a:bodyPr>
            <a:normAutofit fontScale="92500" lnSpcReduction="20000"/>
          </a:bodyPr>
          <a:lstStyle/>
          <a:p>
            <a:r>
              <a:rPr lang="en-US" sz="2900" dirty="0">
                <a:latin typeface="Arial" charset="0"/>
                <a:ea typeface="ＭＳ Ｐゴシック" pitchFamily="34" charset="-128"/>
                <a:cs typeface="Arial" charset="0"/>
              </a:rPr>
              <a:t>OpenFabrics Interoperability Logo Group </a:t>
            </a:r>
            <a:r>
              <a:rPr lang="en-US" sz="2900" dirty="0" smtClean="0">
                <a:latin typeface="Arial" charset="0"/>
                <a:ea typeface="ＭＳ Ｐゴシック" pitchFamily="34" charset="-128"/>
                <a:cs typeface="Arial" charset="0"/>
              </a:rPr>
              <a:t>(OFILG)</a:t>
            </a:r>
          </a:p>
          <a:p>
            <a:pPr lvl="1"/>
            <a:r>
              <a:rPr 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Purpose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: validate OFED functionality, test ULPs and verify interoperability in a heterogeneous environment</a:t>
            </a:r>
          </a:p>
          <a:p>
            <a:pPr lvl="1"/>
            <a:r>
              <a:rPr 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Members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: Chelsio, DDN, Emulex, IBM, Intel, Mellanox and NetApp</a:t>
            </a:r>
          </a:p>
          <a:p>
            <a:r>
              <a:rPr lang="en-US" dirty="0"/>
              <a:t>OFA Cluster at UNH-IOL</a:t>
            </a:r>
          </a:p>
          <a:p>
            <a:pPr lvl="1"/>
            <a:r>
              <a:rPr 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Servers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: iWARP 12 hosts, InfiniBand 18 hosts, RoCE 10 hosts</a:t>
            </a:r>
            <a:endParaRPr 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/>
            <a:r>
              <a:rPr 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InfiniBand HW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: 12 HCAs, 5 switches, 5 SRP targets, 1 gateway</a:t>
            </a:r>
          </a:p>
          <a:p>
            <a:pPr lvl="1"/>
            <a:r>
              <a:rPr 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iWARP HW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: 6 RNICs, 2 switches</a:t>
            </a:r>
          </a:p>
          <a:p>
            <a:pPr lvl="1"/>
            <a:r>
              <a:rPr 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RoCE HW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: 8 RCA, 2 switches</a:t>
            </a:r>
          </a:p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OFED versions Tested</a:t>
            </a:r>
          </a:p>
          <a:p>
            <a:pPr lvl="1"/>
            <a:r>
              <a:rPr lang="en-US" sz="2600" dirty="0" smtClean="0">
                <a:latin typeface="Arial" charset="0"/>
                <a:ea typeface="ＭＳ Ｐゴシック" pitchFamily="34" charset="-128"/>
                <a:cs typeface="Arial" charset="0"/>
              </a:rPr>
              <a:t>1.5.x, 3.5.x, 3.12, 3.12-1 and 3.18</a:t>
            </a:r>
          </a:p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PXE Boot environment available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RHEL 5.x, 6.x, 7.x, SLES 11, Ubuntu 10.04 and 12.04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OFED 1.4.x, 1.5.x, 3.5.x, 3.12, 3.12-1</a:t>
            </a:r>
          </a:p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Protocols Tested</a:t>
            </a:r>
          </a:p>
          <a:p>
            <a:pPr lvl="1"/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Fabric Init,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IPoIB, Link </a:t>
            </a:r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Init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, NFSoRDMA, </a:t>
            </a:r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Open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MPI, RDMA Utilities, RSockets, SM failover, SRP, uDAPL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Tests executed – approximately 8,049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2279" y="6416675"/>
            <a:ext cx="856526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225FE73-C907-4E6F-9128-9B9E2F3E2375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42451" y="6492875"/>
            <a:ext cx="8273709" cy="212725"/>
          </a:xfrm>
        </p:spPr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15 – March 18, 2015 	#</a:t>
            </a:r>
            <a:r>
              <a:rPr lang="en-US" dirty="0" err="1" smtClean="0">
                <a:cs typeface="Arial" pitchFamily="34" charset="0"/>
              </a:rPr>
              <a:t>OFADevWorkshop</a:t>
            </a:r>
            <a:endParaRPr lang="en-US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3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InfiniBand – transport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2279" y="6416675"/>
            <a:ext cx="856526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225FE73-C907-4E6F-9128-9B9E2F3E2375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42451" y="6492875"/>
            <a:ext cx="8273709" cy="212725"/>
          </a:xfrm>
        </p:spPr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15 – March 18, 2015 	#</a:t>
            </a:r>
            <a:r>
              <a:rPr lang="en-US" dirty="0" err="1" smtClean="0">
                <a:cs typeface="Arial" pitchFamily="34" charset="0"/>
              </a:rPr>
              <a:t>OFADevWorkshop</a:t>
            </a:r>
            <a:endParaRPr lang="en-US" dirty="0" smtClean="0">
              <a:cs typeface="Arial" pitchFamily="34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53" y="1490955"/>
            <a:ext cx="6047146" cy="4973080"/>
          </a:xfr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30409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Ethernet – transport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2279" y="6416675"/>
            <a:ext cx="856526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225FE73-C907-4E6F-9128-9B9E2F3E2375}" type="slidenum">
              <a:rPr lang="en-US" smtClean="0">
                <a:ea typeface="ＭＳ Ｐゴシック" pitchFamily="34" charset="-128"/>
              </a:rPr>
              <a:pPr/>
              <a:t>14</a:t>
            </a:fld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42451" y="6492875"/>
            <a:ext cx="8273709" cy="212725"/>
          </a:xfrm>
        </p:spPr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15 – March 18, 2015 	#</a:t>
            </a:r>
            <a:r>
              <a:rPr lang="en-US" dirty="0" err="1" smtClean="0">
                <a:cs typeface="Arial" pitchFamily="34" charset="0"/>
              </a:rPr>
              <a:t>OFADevWorkshop</a:t>
            </a:r>
            <a:endParaRPr lang="en-US" dirty="0" smtClean="0"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52" y="2292569"/>
            <a:ext cx="3536494" cy="3360053"/>
          </a:xfrm>
          <a:prstGeom prst="rect">
            <a:avLst/>
          </a:prstGeom>
          <a:ln w="9525">
            <a:noFill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045" y="2131810"/>
            <a:ext cx="4836718" cy="368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9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654" y="1769838"/>
            <a:ext cx="8229600" cy="48135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EWG Charter</a:t>
            </a:r>
          </a:p>
          <a:p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OFA Process </a:t>
            </a: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EWG </a:t>
            </a:r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– OFED releases last year</a:t>
            </a:r>
          </a:p>
          <a:p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EWG  Roadmap</a:t>
            </a:r>
          </a:p>
          <a:p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How to contribute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11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405694"/>
            <a:ext cx="82296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100" b="1" i="0" kern="1200" cap="all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Agenda</a:t>
            </a: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11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26"/>
          <p:cNvSpPr txBox="1">
            <a:spLocks/>
          </p:cNvSpPr>
          <p:nvPr/>
        </p:nvSpPr>
        <p:spPr bwMode="auto">
          <a:xfrm>
            <a:off x="304800" y="29308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>
                <a:solidFill>
                  <a:schemeClr val="bg1"/>
                </a:solidFill>
                <a:cs typeface="Arial" charset="0"/>
              </a:rPr>
              <a:t>EWG </a:t>
            </a:r>
            <a:r>
              <a:rPr lang="en-US" sz="3600" dirty="0" smtClean="0">
                <a:solidFill>
                  <a:schemeClr val="bg1"/>
                </a:solidFill>
                <a:cs typeface="Arial" charset="0"/>
              </a:rPr>
              <a:t>Charter</a:t>
            </a:r>
            <a:endParaRPr lang="en-US" sz="3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620368"/>
            <a:ext cx="8229600" cy="4813525"/>
          </a:xfrm>
        </p:spPr>
        <p:txBody>
          <a:bodyPr/>
          <a:lstStyle/>
          <a:p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The charter of the EWG working group is to provide enterprise ready distributions of the Open Fabrics code (OFED) for Linux.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That can be used (in whole or in part) to help enable in-box support of OFA S/W in Linux </a:t>
            </a:r>
            <a:r>
              <a:rPr lang="en-US" sz="2000" dirty="0" err="1" smtClean="0">
                <a:latin typeface="Arial" charset="0"/>
                <a:ea typeface="ＭＳ Ｐゴシック" pitchFamily="34" charset="-128"/>
                <a:cs typeface="Arial" charset="0"/>
              </a:rPr>
              <a:t>distros</a:t>
            </a:r>
            <a:endParaRPr lang="en-US" sz="20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ＭＳ Ｐゴシック" pitchFamily="34" charset="-128"/>
                <a:cs typeface="Arial" charset="0"/>
              </a:rPr>
              <a:t>That can be used directly by customers on various Linux </a:t>
            </a:r>
            <a:r>
              <a:rPr lang="en-US" sz="2000" dirty="0" err="1">
                <a:latin typeface="Arial" charset="0"/>
                <a:ea typeface="ＭＳ Ｐゴシック" pitchFamily="34" charset="-128"/>
                <a:cs typeface="Arial" charset="0"/>
              </a:rPr>
              <a:t>distro</a:t>
            </a:r>
            <a:r>
              <a:rPr lang="en-US" sz="2000" dirty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kernels that want the latest upstream code that is not yet in the Linux </a:t>
            </a:r>
            <a:r>
              <a:rPr lang="en-US" sz="2000" dirty="0" err="1" smtClean="0">
                <a:latin typeface="Arial" charset="0"/>
                <a:ea typeface="ＭＳ Ｐゴシック" pitchFamily="34" charset="-128"/>
                <a:cs typeface="Arial" charset="0"/>
              </a:rPr>
              <a:t>distros</a:t>
            </a:r>
            <a:endParaRPr lang="en-US" sz="20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ＭＳ Ｐゴシック" pitchFamily="34" charset="-128"/>
                <a:cs typeface="Arial" charset="0"/>
              </a:rPr>
              <a:t>That can be used as a basis for vendor provided 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value-add OFED derivatives </a:t>
            </a:r>
            <a:endParaRPr lang="en-US" sz="20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/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That is used for interoperability testing and OFA logo program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That is used for IBTA interoperability testing</a:t>
            </a:r>
          </a:p>
          <a:p>
            <a:pPr lvl="1"/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/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11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OFED Process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74650" y="1552575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No major process changes over the last year.</a:t>
            </a:r>
          </a:p>
          <a:p>
            <a:r>
              <a:rPr 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Current Process for OFED development 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OFA developers develop code and submit it upstream to kernel.org  and the OFA user-space package maintainers via the linux-rdma list. 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OFED kernel code is based on the upstream kernel code, with testing starting during the RC stage of kernel development.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OFED user-space packages are based on up-stream OFA user-space packages. 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EWG adds backport patches to allow the upstream kernel code to run on various Linux </a:t>
            </a:r>
            <a:r>
              <a:rPr lang="en-US" sz="2000" dirty="0" err="1" smtClean="0">
                <a:latin typeface="Arial" charset="0"/>
                <a:ea typeface="ＭＳ Ｐゴシック" pitchFamily="34" charset="-128"/>
                <a:cs typeface="Arial" charset="0"/>
              </a:rPr>
              <a:t>distro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 kernels.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EWG adds any new experimental features that are not yet upstream but people want to test or use with the rest of OFED.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EWG adds cherry picked bug fixes from newer kernels to fix bugs discovered after the upstream kernel is released.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Package with all of the individual maintainer user-space packages, build and install scripts, and release notes. 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Test the OFED RCs; Done by both the individual HW vendors and also by the OFA IWG.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Once all the critical bugs are resolved, release the OFED package via the OFA website. </a:t>
            </a:r>
            <a:endParaRPr lang="en-US" sz="14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11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26"/>
          <p:cNvSpPr txBox="1">
            <a:spLocks/>
          </p:cNvSpPr>
          <p:nvPr/>
        </p:nvSpPr>
        <p:spPr bwMode="auto">
          <a:xfrm>
            <a:off x="304800" y="1524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chemeClr val="bg1"/>
                </a:solidFill>
                <a:cs typeface="Arial" charset="0"/>
              </a:rPr>
              <a:t>OFED Releases since last year</a:t>
            </a:r>
            <a:endParaRPr lang="en-US" sz="3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64661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OFED-3.18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Moved kernel base to kernel.org 3.18</a:t>
            </a:r>
          </a:p>
          <a:p>
            <a:pPr lvl="1"/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Added support for new </a:t>
            </a:r>
            <a:r>
              <a:rPr lang="en-US" dirty="0" err="1">
                <a:latin typeface="Arial" charset="0"/>
                <a:ea typeface="ＭＳ Ｐゴシック" pitchFamily="34" charset="-128"/>
                <a:cs typeface="Arial" charset="0"/>
              </a:rPr>
              <a:t>distros</a:t>
            </a:r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, RHEL EL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7.1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Added OFI 1.0 (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libfabric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) from the OFIWG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Mellanox ConnectX4 ready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Updated user-space packages and cherry picked bug-fixes from later upstream kernel.org</a:t>
            </a:r>
          </a:p>
          <a:p>
            <a:pPr lvl="2"/>
            <a:r>
              <a:rPr lang="en-US" dirty="0"/>
              <a:t> - dapl-2.1.5</a:t>
            </a:r>
          </a:p>
          <a:p>
            <a:pPr lvl="2"/>
            <a:r>
              <a:rPr lang="en-US" dirty="0"/>
              <a:t>  - fabtests-1.0.0</a:t>
            </a:r>
          </a:p>
          <a:p>
            <a:pPr lvl="2"/>
            <a:r>
              <a:rPr lang="en-US" dirty="0"/>
              <a:t>  - libfabric-1.0.0</a:t>
            </a:r>
          </a:p>
          <a:p>
            <a:pPr lvl="2"/>
            <a:r>
              <a:rPr lang="en-US" dirty="0"/>
              <a:t>  - librdmacm-1.0.21</a:t>
            </a:r>
          </a:p>
          <a:p>
            <a:pPr lvl="2"/>
            <a:r>
              <a:rPr lang="en-US" dirty="0"/>
              <a:t>  - mstflint-4.0.1-1.42.g0d3b372</a:t>
            </a:r>
          </a:p>
          <a:p>
            <a:pPr lvl="2"/>
            <a:r>
              <a:rPr lang="en-US" dirty="0"/>
              <a:t>  - infiniband-diags-1.6.5</a:t>
            </a:r>
          </a:p>
          <a:p>
            <a:pPr lvl="2"/>
            <a:r>
              <a:rPr lang="en-US" dirty="0"/>
              <a:t>  - libibmad-1.3.12</a:t>
            </a:r>
          </a:p>
          <a:p>
            <a:pPr lvl="2"/>
            <a:r>
              <a:rPr lang="en-US" dirty="0"/>
              <a:t> - libibumad-1.3.10.2</a:t>
            </a:r>
          </a:p>
          <a:p>
            <a:pPr lvl="2"/>
            <a:r>
              <a:rPr lang="en-US" dirty="0"/>
              <a:t> - libiwpm-1.0.1</a:t>
            </a:r>
          </a:p>
          <a:p>
            <a:pPr lvl="2"/>
            <a:r>
              <a:rPr lang="en-US" dirty="0"/>
              <a:t> - libmlx5-1.0.2</a:t>
            </a:r>
          </a:p>
          <a:p>
            <a:pPr lvl="2"/>
            <a:r>
              <a:rPr lang="en-US" dirty="0"/>
              <a:t> - libocrdma-1.0.5</a:t>
            </a:r>
          </a:p>
          <a:p>
            <a:pPr lvl="2"/>
            <a:r>
              <a:rPr lang="en-US" dirty="0"/>
              <a:t> - mstflint-3.8.0-1.27.gf3d39b6</a:t>
            </a:r>
          </a:p>
          <a:p>
            <a:pPr lvl="2"/>
            <a:r>
              <a:rPr lang="en-US" dirty="0"/>
              <a:t> - opensm-3.3.19</a:t>
            </a:r>
          </a:p>
          <a:p>
            <a:pPr lvl="2"/>
            <a:r>
              <a:rPr lang="en-US" dirty="0"/>
              <a:t> - perftest-2.4-0.8.gd3c2b22</a:t>
            </a:r>
          </a:p>
          <a:p>
            <a:pPr lvl="2"/>
            <a:r>
              <a:rPr lang="en-US" dirty="0"/>
              <a:t> - srptools-1.0.3</a:t>
            </a: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3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11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26"/>
          <p:cNvSpPr txBox="1">
            <a:spLocks/>
          </p:cNvSpPr>
          <p:nvPr/>
        </p:nvSpPr>
        <p:spPr bwMode="auto">
          <a:xfrm>
            <a:off x="304800" y="1524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chemeClr val="bg1"/>
                </a:solidFill>
                <a:cs typeface="Arial" charset="0"/>
              </a:rPr>
              <a:t>OFED Releases since last year</a:t>
            </a:r>
            <a:endParaRPr lang="en-US" sz="3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64661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OFED-3.18-1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Added support for new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distros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, RHEL EL 6.7, SLES 11 SP4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Added OFI 1.1 (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libfabric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) from the OFIWG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Updated user-space packages and cherry picked bug-fixes from later upstream kernel.org</a:t>
            </a:r>
          </a:p>
          <a:p>
            <a:pPr lvl="2"/>
            <a:r>
              <a:rPr lang="en-US" dirty="0" smtClean="0"/>
              <a:t>   -libocrdma-1.0.6</a:t>
            </a:r>
            <a:endParaRPr lang="en-US" dirty="0"/>
          </a:p>
          <a:p>
            <a:pPr lvl="2"/>
            <a:r>
              <a:rPr lang="en-US" dirty="0"/>
              <a:t>  - perftest-3.0-0.1</a:t>
            </a:r>
          </a:p>
          <a:p>
            <a:pPr lvl="2"/>
            <a:r>
              <a:rPr lang="en-US" dirty="0"/>
              <a:t>  - dapl-2.1.7</a:t>
            </a:r>
          </a:p>
          <a:p>
            <a:pPr lvl="2"/>
            <a:r>
              <a:rPr lang="en-US" dirty="0"/>
              <a:t>  - infiniband-diags-1.6.6</a:t>
            </a:r>
          </a:p>
          <a:p>
            <a:pPr lvl="2"/>
            <a:r>
              <a:rPr lang="en-US" dirty="0"/>
              <a:t>  - infinipath-psm-3.3-7_g05f6f14_open</a:t>
            </a:r>
          </a:p>
          <a:p>
            <a:pPr lvl="2"/>
            <a:r>
              <a:rPr lang="en-US" dirty="0"/>
              <a:t>  - libiwpm-1.0.3</a:t>
            </a:r>
          </a:p>
          <a:p>
            <a:pPr lvl="2"/>
            <a:r>
              <a:rPr lang="en-US" dirty="0"/>
              <a:t>  - libfabric-1.1.1</a:t>
            </a:r>
          </a:p>
          <a:p>
            <a:pPr lvl="2"/>
            <a:r>
              <a:rPr lang="en-US" dirty="0"/>
              <a:t>  - fabtests-1.1.1</a:t>
            </a:r>
          </a:p>
          <a:p>
            <a:pPr lvl="2"/>
            <a:r>
              <a:rPr lang="en-US" dirty="0"/>
              <a:t>  - ibacm-1.1.0</a:t>
            </a:r>
          </a:p>
          <a:p>
            <a:pPr lvl="2"/>
            <a:r>
              <a:rPr lang="en-US" dirty="0"/>
              <a:t>  - libiwpm-1.0.3rc1</a:t>
            </a:r>
          </a:p>
          <a:p>
            <a:pPr lvl="2"/>
            <a:r>
              <a:rPr lang="en-US" dirty="0"/>
              <a:t>  - mstflint-4.1.0-1.45.g1d75d01</a:t>
            </a:r>
          </a:p>
          <a:p>
            <a:endParaRPr lang="en-US" dirty="0"/>
          </a:p>
          <a:p>
            <a:pPr lvl="2"/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7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11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26"/>
          <p:cNvSpPr txBox="1">
            <a:spLocks/>
          </p:cNvSpPr>
          <p:nvPr/>
        </p:nvSpPr>
        <p:spPr bwMode="auto">
          <a:xfrm>
            <a:off x="304800" y="1524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chemeClr val="bg1"/>
                </a:solidFill>
                <a:cs typeface="Arial" charset="0"/>
              </a:rPr>
              <a:t>OFED Releases since last year</a:t>
            </a:r>
            <a:endParaRPr lang="en-US" sz="3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64661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OFED-3.18-2 (in process)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Added support for new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distros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, RHEL EL 7.2, SLES 12 SP 1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Added OFI 1.2 (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libfabric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) from the OFIWG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Updated user-space packages and cherry picked bug-fixes from later upstream kernel.org</a:t>
            </a:r>
          </a:p>
        </p:txBody>
      </p:sp>
    </p:spTree>
    <p:extLst>
      <p:ext uri="{BB962C8B-B14F-4D97-AF65-F5344CB8AC3E}">
        <p14:creationId xmlns:p14="http://schemas.microsoft.com/office/powerpoint/2010/main" val="25067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11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53294"/>
            <a:ext cx="8229600" cy="419032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What’s next ? OFED-4.6 or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4.7</a:t>
            </a: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64661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Lots of upstream activity in progress on the linux-rdma list.	</a:t>
            </a:r>
          </a:p>
          <a:p>
            <a:pPr lvl="1"/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RoCE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V2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Intel®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OmniPath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(Intel® OP) driver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New Intel®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iWarp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(i40) driver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Many kernel updates to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isert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srpt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, NFS/RDMA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Better virtualization support in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IPoIB</a:t>
            </a: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And more…..</a:t>
            </a:r>
          </a:p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Most of this is likely for kernel.org 4.6 and/or 4.7</a:t>
            </a:r>
          </a:p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Thus, next major OFED will likely target 4.6 or 4.7</a:t>
            </a:r>
          </a:p>
          <a:p>
            <a:pPr lvl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Depending on when most of this stuff gets upstream </a:t>
            </a:r>
          </a:p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Proposed </a:t>
            </a:r>
            <a:r>
              <a:rPr lang="en-US" dirty="0" err="1">
                <a:latin typeface="Arial" charset="0"/>
                <a:ea typeface="ＭＳ Ｐゴシック" pitchFamily="34" charset="-128"/>
                <a:cs typeface="Arial" charset="0"/>
              </a:rPr>
              <a:t>d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istro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support for latest RHEL EL 7.x (7.1 and 7.2) and SLES 12 and SLES 12 SP 1</a:t>
            </a:r>
          </a:p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Can we drop support for RHEL EL 6 and SLES 11 kernels ?</a:t>
            </a:r>
          </a:p>
        </p:txBody>
      </p:sp>
    </p:spTree>
    <p:extLst>
      <p:ext uri="{BB962C8B-B14F-4D97-AF65-F5344CB8AC3E}">
        <p14:creationId xmlns:p14="http://schemas.microsoft.com/office/powerpoint/2010/main" val="19192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05200" y="64114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0668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If You Want to Help….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0663" y="1524000"/>
            <a:ext cx="8763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indent="-169863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>
                <a:latin typeface="Arial" charset="0"/>
                <a:ea typeface="ＭＳ Ｐゴシック" pitchFamily="34" charset="-128"/>
                <a:cs typeface="Arial" charset="0"/>
              </a:rPr>
              <a:t>Developing code:</a:t>
            </a:r>
          </a:p>
          <a:p>
            <a:pPr lvl="1"/>
            <a:r>
              <a:rPr lang="en-US" sz="2000" smtClean="0">
                <a:latin typeface="Arial" charset="0"/>
                <a:ea typeface="ＭＳ Ｐゴシック" pitchFamily="34" charset="-128"/>
                <a:cs typeface="Arial" charset="0"/>
              </a:rPr>
              <a:t>Including back-ports in Linux</a:t>
            </a:r>
          </a:p>
          <a:p>
            <a:pPr lvl="1"/>
            <a:r>
              <a:rPr lang="en-US" sz="2000" smtClean="0">
                <a:latin typeface="Arial" charset="0"/>
                <a:ea typeface="ＭＳ Ｐゴシック" pitchFamily="34" charset="-128"/>
                <a:cs typeface="Arial" charset="0"/>
              </a:rPr>
              <a:t>Reviewing code submitted to Linux kernel/libs</a:t>
            </a:r>
          </a:p>
          <a:p>
            <a:r>
              <a:rPr lang="en-US" sz="2400" smtClean="0">
                <a:latin typeface="Arial" charset="0"/>
                <a:ea typeface="ＭＳ Ｐゴシック" pitchFamily="34" charset="-128"/>
                <a:cs typeface="Arial" charset="0"/>
              </a:rPr>
              <a:t>Doing QA and testing</a:t>
            </a:r>
          </a:p>
          <a:p>
            <a:r>
              <a:rPr lang="en-US" sz="2400" smtClean="0">
                <a:latin typeface="Arial" charset="0"/>
                <a:ea typeface="ＭＳ Ｐゴシック" pitchFamily="34" charset="-128"/>
                <a:cs typeface="Arial" charset="0"/>
              </a:rPr>
              <a:t>Performance tuning</a:t>
            </a:r>
          </a:p>
          <a:p>
            <a:r>
              <a:rPr lang="en-US" sz="2400" smtClean="0">
                <a:latin typeface="Arial" charset="0"/>
                <a:ea typeface="ＭＳ Ｐゴシック" pitchFamily="34" charset="-128"/>
                <a:cs typeface="Arial" charset="0"/>
              </a:rPr>
              <a:t>Sending patches and comments to the mailing lists:</a:t>
            </a:r>
          </a:p>
          <a:p>
            <a:pPr lvl="1"/>
            <a:r>
              <a:rPr lang="en-US" sz="1800" b="1" smtClean="0">
                <a:latin typeface="Arial" charset="0"/>
                <a:ea typeface="ＭＳ Ｐゴシック" pitchFamily="34" charset="-128"/>
                <a:cs typeface="Arial" charset="0"/>
              </a:rPr>
              <a:t>OFED for Linux: </a:t>
            </a:r>
            <a:r>
              <a:rPr lang="en-US" sz="1800" b="1" smtClean="0">
                <a:latin typeface="Arial" charset="0"/>
                <a:ea typeface="ＭＳ Ｐゴシック" pitchFamily="34" charset="-128"/>
                <a:cs typeface="Arial" charset="0"/>
                <a:hlinkClick r:id="rId2"/>
              </a:rPr>
              <a:t>ewg@lists.openfabrics.org</a:t>
            </a:r>
            <a:endParaRPr lang="en-US" sz="1800" b="1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800" b="1" smtClean="0">
                <a:latin typeface="Arial" charset="0"/>
                <a:ea typeface="ＭＳ Ｐゴシック" pitchFamily="34" charset="-128"/>
                <a:cs typeface="Arial" charset="0"/>
              </a:rPr>
              <a:t>General Linux development: </a:t>
            </a:r>
            <a:r>
              <a:rPr lang="en-US" sz="1800" b="1" smtClean="0">
                <a:latin typeface="Arial" charset="0"/>
                <a:ea typeface="ＭＳ Ｐゴシック" pitchFamily="34" charset="-128"/>
                <a:cs typeface="Arial" charset="0"/>
                <a:hlinkClick r:id="rId3"/>
              </a:rPr>
              <a:t>linux-rdma@vger.kernel.org</a:t>
            </a:r>
            <a:endParaRPr lang="en-US" sz="1800" b="1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800" b="1" smtClean="0">
                <a:latin typeface="Arial" charset="0"/>
                <a:ea typeface="ＭＳ Ｐゴシック" pitchFamily="34" charset="-128"/>
                <a:cs typeface="Arial" charset="0"/>
              </a:rPr>
              <a:t>OFIWG Working Group: </a:t>
            </a:r>
            <a:r>
              <a:rPr lang="en-US" sz="1800" b="1" smtClean="0">
                <a:hlinkClick r:id="rId4"/>
              </a:rPr>
              <a:t>ofiwg@lists.openfabrics.org</a:t>
            </a:r>
            <a:endParaRPr lang="en-US" sz="1800" b="1" smtClean="0"/>
          </a:p>
          <a:p>
            <a:pPr lvl="1">
              <a:lnSpc>
                <a:spcPct val="90000"/>
              </a:lnSpc>
            </a:pPr>
            <a:r>
              <a:rPr lang="en-US" sz="1800" b="1" smtClean="0">
                <a:latin typeface="Arial" charset="0"/>
                <a:ea typeface="ＭＳ Ｐゴシック" pitchFamily="34" charset="-128"/>
                <a:cs typeface="Arial" charset="0"/>
              </a:rPr>
              <a:t>OFVWG Working Group: </a:t>
            </a:r>
            <a:r>
              <a:rPr lang="en-US" sz="1800" b="1" smtClean="0">
                <a:hlinkClick r:id="rId5"/>
              </a:rPr>
              <a:t>ofvwg@lists.openfabrics.org</a:t>
            </a:r>
            <a:endParaRPr lang="en-US" sz="1800" b="1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800" b="1" smtClean="0">
                <a:latin typeface="Arial" charset="0"/>
                <a:ea typeface="ＭＳ Ｐゴシック" pitchFamily="34" charset="-128"/>
                <a:cs typeface="Arial" charset="0"/>
              </a:rPr>
              <a:t>Maintainers and git trees: </a:t>
            </a:r>
            <a:r>
              <a:rPr lang="en-US" sz="1800" u="sng" smtClean="0">
                <a:latin typeface="Arial" charset="0"/>
                <a:ea typeface="ＭＳ Ｐゴシック" pitchFamily="34" charset="-128"/>
                <a:cs typeface="Arial" charset="0"/>
                <a:hlinkClick r:id="rId6"/>
              </a:rPr>
              <a:t>http://www.openfabrics.org/downloads/MAINTAINERS</a:t>
            </a:r>
            <a:endParaRPr lang="en-US" sz="1800" b="1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sz="2400" smtClean="0">
                <a:latin typeface="Arial" charset="0"/>
                <a:ea typeface="ＭＳ Ｐゴシック" pitchFamily="34" charset="-128"/>
                <a:cs typeface="Arial" charset="0"/>
              </a:rPr>
              <a:t>Participate in EWG meetings</a:t>
            </a:r>
          </a:p>
          <a:p>
            <a:r>
              <a:rPr lang="en-US" sz="2400" smtClean="0">
                <a:latin typeface="Arial" charset="0"/>
                <a:ea typeface="ＭＳ Ｐゴシック" pitchFamily="34" charset="-128"/>
                <a:cs typeface="Arial" charset="0"/>
              </a:rPr>
              <a:t>Opening bugs in Bugzilla </a:t>
            </a: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(</a:t>
            </a: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  <a:hlinkClick r:id="rId7"/>
              </a:rPr>
              <a:t>http://bugs.openfabrics.org/</a:t>
            </a: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</a:p>
          <a:p>
            <a:pPr lvl="1"/>
            <a:r>
              <a:rPr lang="en-US" sz="1800" smtClean="0">
                <a:latin typeface="Arial" charset="0"/>
                <a:ea typeface="ＭＳ Ｐゴシック" pitchFamily="34" charset="-128"/>
                <a:cs typeface="Arial" charset="0"/>
              </a:rPr>
              <a:t>When opening a new bug you can choose </a:t>
            </a:r>
            <a:r>
              <a:rPr lang="en-US" sz="1800" smtClean="0">
                <a:latin typeface="Arial" charset="0"/>
                <a:ea typeface="ＭＳ Ｐゴシック" pitchFamily="34" charset="-128"/>
                <a:cs typeface="Arial" charset="0"/>
                <a:hlinkClick r:id="rId8"/>
              </a:rPr>
              <a:t>OpenFabrics Linux </a:t>
            </a:r>
            <a:endParaRPr lang="en-US" sz="18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0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883</Words>
  <Application>Microsoft Office PowerPoint</Application>
  <PresentationFormat>On-screen Show (4:3)</PresentationFormat>
  <Paragraphs>145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EWG Working Group Update</vt:lpstr>
      <vt:lpstr>PowerPoint Presentation</vt:lpstr>
      <vt:lpstr>PowerPoint Presentation</vt:lpstr>
      <vt:lpstr>OFED Process</vt:lpstr>
      <vt:lpstr>PowerPoint Presentation</vt:lpstr>
      <vt:lpstr>PowerPoint Presentation</vt:lpstr>
      <vt:lpstr>PowerPoint Presentation</vt:lpstr>
      <vt:lpstr>What’s next ? OFED-4.6 or 4.7</vt:lpstr>
      <vt:lpstr>If You Want to Help….</vt:lpstr>
      <vt:lpstr>THANK YOU</vt:lpstr>
      <vt:lpstr>Backup Slides</vt:lpstr>
      <vt:lpstr>OFED – SW &amp; HW validation</vt:lpstr>
      <vt:lpstr>InfiniBand – transport</vt:lpstr>
      <vt:lpstr>Ethernet – transport</vt:lpstr>
    </vt:vector>
  </TitlesOfParts>
  <Company>password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keywords>CTPClassification=CTP_PUBLIC:VisualMarkings=</cp:keywords>
  <cp:lastModifiedBy>Bob Woodruff</cp:lastModifiedBy>
  <cp:revision>95</cp:revision>
  <dcterms:created xsi:type="dcterms:W3CDTF">2016-02-08T22:33:42Z</dcterms:created>
  <dcterms:modified xsi:type="dcterms:W3CDTF">2016-03-28T16:54:51Z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17868dc7-fd34-444a-b81d-9e77378898f8</vt:lpwstr>
  </property>
  <property fmtid="{D5CDD505-2E9C-101B-9397-08002B2CF9AE}" pid="3" name="CTP_TimeStamp">
    <vt:lpwstr>2016-03-28 16:54:51Z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CTP_PUBLIC</vt:lpwstr>
  </property>
</Properties>
</file>