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4" r:id="rId5"/>
  </p:sldMasterIdLst>
  <p:notesMasterIdLst>
    <p:notesMasterId r:id="rId22"/>
  </p:notesMasterIdLst>
  <p:handoutMasterIdLst>
    <p:handoutMasterId r:id="rId23"/>
  </p:handoutMasterIdLst>
  <p:sldIdLst>
    <p:sldId id="317" r:id="rId6"/>
    <p:sldId id="345" r:id="rId7"/>
    <p:sldId id="370" r:id="rId8"/>
    <p:sldId id="347" r:id="rId9"/>
    <p:sldId id="371" r:id="rId10"/>
    <p:sldId id="346" r:id="rId11"/>
    <p:sldId id="354" r:id="rId12"/>
    <p:sldId id="372" r:id="rId13"/>
    <p:sldId id="355" r:id="rId14"/>
    <p:sldId id="356" r:id="rId15"/>
    <p:sldId id="343" r:id="rId16"/>
    <p:sldId id="368" r:id="rId17"/>
    <p:sldId id="369" r:id="rId18"/>
    <p:sldId id="362" r:id="rId19"/>
    <p:sldId id="357" r:id="rId20"/>
    <p:sldId id="36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C1F433-D1E0-44BB-A7EF-D0398CD9C6C3}">
          <p14:sldIdLst>
            <p14:sldId id="317"/>
            <p14:sldId id="345"/>
            <p14:sldId id="370"/>
            <p14:sldId id="347"/>
            <p14:sldId id="371"/>
            <p14:sldId id="346"/>
            <p14:sldId id="354"/>
            <p14:sldId id="372"/>
            <p14:sldId id="355"/>
            <p14:sldId id="356"/>
            <p14:sldId id="343"/>
            <p14:sldId id="368"/>
            <p14:sldId id="369"/>
          </p14:sldIdLst>
        </p14:section>
        <p14:section name="Backup" id="{DF1FCBCA-9531-480B-B0C6-54FAE8E09A5E}">
          <p14:sldIdLst>
            <p14:sldId id="362"/>
            <p14:sldId id="357"/>
            <p14:sldId id="365"/>
          </p14:sldIdLst>
        </p14:section>
      </p14:sectionLst>
    </p:ext>
    <p:ext uri="{EFAFB233-063F-42B5-8137-9DF3F51BA10A}">
      <p15:sldGuideLst xmlns:p15="http://schemas.microsoft.com/office/powerpoint/2012/main">
        <p15:guide id="1" orient="horz" userDrawn="1">
          <p15:clr>
            <a:srgbClr val="A4A3A4"/>
          </p15:clr>
        </p15:guide>
        <p15:guide id="2" pos="38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un, Paul" initials="GP" lastIdx="1" clrIdx="0">
    <p:extLst>
      <p:ext uri="{19B8F6BF-5375-455C-9EA6-DF929625EA0E}">
        <p15:presenceInfo xmlns:p15="http://schemas.microsoft.com/office/powerpoint/2012/main" userId="S::paul.grun@hpe.com::98627949-9007-460c-a54d-94ae0f553f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45"/>
    <a:srgbClr val="00162A"/>
    <a:srgbClr val="FFFF99"/>
    <a:srgbClr val="00182C"/>
    <a:srgbClr val="00588D"/>
    <a:srgbClr val="663300"/>
    <a:srgbClr val="9A9CCA"/>
    <a:srgbClr val="9A9C9F"/>
    <a:srgbClr val="FFFFFF"/>
    <a:srgbClr val="399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38FE01-D1B5-4DED-B175-3F90C287A97E}" v="20" dt="2020-08-04T13:53:55.7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80" autoAdjust="0"/>
    <p:restoredTop sz="96196" autoAdjust="0"/>
  </p:normalViewPr>
  <p:slideViewPr>
    <p:cSldViewPr snapToGrid="0" showGuides="1">
      <p:cViewPr varScale="1">
        <p:scale>
          <a:sx n="88" d="100"/>
          <a:sy n="88" d="100"/>
        </p:scale>
        <p:origin x="450" y="78"/>
      </p:cViewPr>
      <p:guideLst>
        <p:guide orient="horz"/>
        <p:guide pos="38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snapToGrid="0">
      <p:cViewPr varScale="1">
        <p:scale>
          <a:sx n="88" d="100"/>
          <a:sy n="88" d="100"/>
        </p:scale>
        <p:origin x="373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Ledford" userId="c1908f2fdedf0da0" providerId="LiveId" clId="{8238FE01-D1B5-4DED-B175-3F90C287A97E}"/>
    <pc:docChg chg="undo custSel addSld delSld modSld sldOrd modSection">
      <pc:chgData name="Doug Ledford" userId="c1908f2fdedf0da0" providerId="LiveId" clId="{8238FE01-D1B5-4DED-B175-3F90C287A97E}" dt="2020-08-04T13:53:55.744" v="2366" actId="20577"/>
      <pc:docMkLst>
        <pc:docMk/>
      </pc:docMkLst>
      <pc:sldChg chg="addSp delSp modSp mod">
        <pc:chgData name="Doug Ledford" userId="c1908f2fdedf0da0" providerId="LiveId" clId="{8238FE01-D1B5-4DED-B175-3F90C287A97E}" dt="2020-08-04T13:23:39.258" v="2353"/>
        <pc:sldMkLst>
          <pc:docMk/>
          <pc:sldMk cId="3320640800" sldId="343"/>
        </pc:sldMkLst>
        <pc:spChg chg="del mod">
          <ac:chgData name="Doug Ledford" userId="c1908f2fdedf0da0" providerId="LiveId" clId="{8238FE01-D1B5-4DED-B175-3F90C287A97E}" dt="2020-08-04T13:18:52.457" v="2349" actId="12084"/>
          <ac:spMkLst>
            <pc:docMk/>
            <pc:sldMk cId="3320640800" sldId="343"/>
            <ac:spMk id="3" creationId="{187ADC74-4FF9-4CD7-B9BE-E9037804471B}"/>
          </ac:spMkLst>
        </pc:spChg>
        <pc:spChg chg="mod">
          <ac:chgData name="Doug Ledford" userId="c1908f2fdedf0da0" providerId="LiveId" clId="{8238FE01-D1B5-4DED-B175-3F90C287A97E}" dt="2020-08-04T13:15:22.480" v="1986" actId="20577"/>
          <ac:spMkLst>
            <pc:docMk/>
            <pc:sldMk cId="3320640800" sldId="343"/>
            <ac:spMk id="6" creationId="{7150064C-5FB7-44D6-933D-42F611E88842}"/>
          </ac:spMkLst>
        </pc:spChg>
        <pc:graphicFrameChg chg="add mod">
          <ac:chgData name="Doug Ledford" userId="c1908f2fdedf0da0" providerId="LiveId" clId="{8238FE01-D1B5-4DED-B175-3F90C287A97E}" dt="2020-08-04T13:23:39.258" v="2353"/>
          <ac:graphicFrameMkLst>
            <pc:docMk/>
            <pc:sldMk cId="3320640800" sldId="343"/>
            <ac:graphicFrameMk id="2" creationId="{BAA6477F-0579-4B07-9748-F2D014F5C113}"/>
          </ac:graphicFrameMkLst>
        </pc:graphicFrameChg>
      </pc:sldChg>
      <pc:sldChg chg="modSp mod">
        <pc:chgData name="Doug Ledford" userId="c1908f2fdedf0da0" providerId="LiveId" clId="{8238FE01-D1B5-4DED-B175-3F90C287A97E}" dt="2020-08-04T12:53:41.866" v="578" actId="20577"/>
        <pc:sldMkLst>
          <pc:docMk/>
          <pc:sldMk cId="3993417087" sldId="346"/>
        </pc:sldMkLst>
        <pc:spChg chg="mod">
          <ac:chgData name="Doug Ledford" userId="c1908f2fdedf0da0" providerId="LiveId" clId="{8238FE01-D1B5-4DED-B175-3F90C287A97E}" dt="2020-08-04T12:53:41.866" v="578" actId="20577"/>
          <ac:spMkLst>
            <pc:docMk/>
            <pc:sldMk cId="3993417087" sldId="346"/>
            <ac:spMk id="16" creationId="{899FDE90-D8F3-43C1-893E-4A3D7843F1EB}"/>
          </ac:spMkLst>
        </pc:spChg>
      </pc:sldChg>
      <pc:sldChg chg="modSp mod">
        <pc:chgData name="Doug Ledford" userId="c1908f2fdedf0da0" providerId="LiveId" clId="{8238FE01-D1B5-4DED-B175-3F90C287A97E}" dt="2020-08-04T12:41:33.977" v="495" actId="20577"/>
        <pc:sldMkLst>
          <pc:docMk/>
          <pc:sldMk cId="1396455074" sldId="347"/>
        </pc:sldMkLst>
        <pc:spChg chg="mod">
          <ac:chgData name="Doug Ledford" userId="c1908f2fdedf0da0" providerId="LiveId" clId="{8238FE01-D1B5-4DED-B175-3F90C287A97E}" dt="2020-08-04T12:41:33.977" v="495" actId="20577"/>
          <ac:spMkLst>
            <pc:docMk/>
            <pc:sldMk cId="1396455074" sldId="347"/>
            <ac:spMk id="5" creationId="{08FC5692-413D-41E3-A0CF-4E79369DEFA4}"/>
          </ac:spMkLst>
        </pc:spChg>
      </pc:sldChg>
      <pc:sldChg chg="modSp add del mod">
        <pc:chgData name="Doug Ledford" userId="c1908f2fdedf0da0" providerId="LiveId" clId="{8238FE01-D1B5-4DED-B175-3F90C287A97E}" dt="2020-08-04T13:25:58.869" v="2355" actId="47"/>
        <pc:sldMkLst>
          <pc:docMk/>
          <pc:sldMk cId="3273866458" sldId="354"/>
        </pc:sldMkLst>
        <pc:spChg chg="mod">
          <ac:chgData name="Doug Ledford" userId="c1908f2fdedf0da0" providerId="LiveId" clId="{8238FE01-D1B5-4DED-B175-3F90C287A97E}" dt="2020-08-04T12:55:41.282" v="628" actId="6549"/>
          <ac:spMkLst>
            <pc:docMk/>
            <pc:sldMk cId="3273866458" sldId="354"/>
            <ac:spMk id="2" creationId="{43E85AA0-B6B0-4681-94CD-0B7AF858CF33}"/>
          </ac:spMkLst>
        </pc:spChg>
        <pc:spChg chg="mod">
          <ac:chgData name="Doug Ledford" userId="c1908f2fdedf0da0" providerId="LiveId" clId="{8238FE01-D1B5-4DED-B175-3F90C287A97E}" dt="2020-08-04T12:57:38.729" v="924" actId="20577"/>
          <ac:spMkLst>
            <pc:docMk/>
            <pc:sldMk cId="3273866458" sldId="354"/>
            <ac:spMk id="16" creationId="{73DDD50D-0ABC-458D-8FC4-C002035EC369}"/>
          </ac:spMkLst>
        </pc:spChg>
      </pc:sldChg>
      <pc:sldChg chg="modSp mod">
        <pc:chgData name="Doug Ledford" userId="c1908f2fdedf0da0" providerId="LiveId" clId="{8238FE01-D1B5-4DED-B175-3F90C287A97E}" dt="2020-08-04T13:08:05.036" v="1532" actId="6549"/>
        <pc:sldMkLst>
          <pc:docMk/>
          <pc:sldMk cId="431905881" sldId="355"/>
        </pc:sldMkLst>
        <pc:spChg chg="mod">
          <ac:chgData name="Doug Ledford" userId="c1908f2fdedf0da0" providerId="LiveId" clId="{8238FE01-D1B5-4DED-B175-3F90C287A97E}" dt="2020-08-04T13:08:05.036" v="1532" actId="6549"/>
          <ac:spMkLst>
            <pc:docMk/>
            <pc:sldMk cId="431905881" sldId="355"/>
            <ac:spMk id="2" creationId="{7E9DA651-11B7-4679-93AE-20912462786A}"/>
          </ac:spMkLst>
        </pc:spChg>
      </pc:sldChg>
      <pc:sldChg chg="modSp mod">
        <pc:chgData name="Doug Ledford" userId="c1908f2fdedf0da0" providerId="LiveId" clId="{8238FE01-D1B5-4DED-B175-3F90C287A97E}" dt="2020-08-04T13:08:28.480" v="1569" actId="20577"/>
        <pc:sldMkLst>
          <pc:docMk/>
          <pc:sldMk cId="1982965934" sldId="356"/>
        </pc:sldMkLst>
        <pc:spChg chg="mod">
          <ac:chgData name="Doug Ledford" userId="c1908f2fdedf0da0" providerId="LiveId" clId="{8238FE01-D1B5-4DED-B175-3F90C287A97E}" dt="2020-08-04T13:08:28.480" v="1569" actId="20577"/>
          <ac:spMkLst>
            <pc:docMk/>
            <pc:sldMk cId="1982965934" sldId="356"/>
            <ac:spMk id="2" creationId="{A2D46ABD-10F2-43DD-8866-BB217EC6118F}"/>
          </ac:spMkLst>
        </pc:spChg>
        <pc:spChg chg="mod">
          <ac:chgData name="Doug Ledford" userId="c1908f2fdedf0da0" providerId="LiveId" clId="{8238FE01-D1B5-4DED-B175-3F90C287A97E}" dt="2020-08-04T13:03:49.737" v="1501" actId="6549"/>
          <ac:spMkLst>
            <pc:docMk/>
            <pc:sldMk cId="1982965934" sldId="356"/>
            <ac:spMk id="29" creationId="{DAE6D15B-56D5-4F65-BE31-5E35A6639504}"/>
          </ac:spMkLst>
        </pc:spChg>
      </pc:sldChg>
      <pc:sldChg chg="ord">
        <pc:chgData name="Doug Ledford" userId="c1908f2fdedf0da0" providerId="LiveId" clId="{8238FE01-D1B5-4DED-B175-3F90C287A97E}" dt="2020-08-04T13:06:03.118" v="1506"/>
        <pc:sldMkLst>
          <pc:docMk/>
          <pc:sldMk cId="820478362" sldId="357"/>
        </pc:sldMkLst>
      </pc:sldChg>
      <pc:sldChg chg="ord">
        <pc:chgData name="Doug Ledford" userId="c1908f2fdedf0da0" providerId="LiveId" clId="{8238FE01-D1B5-4DED-B175-3F90C287A97E}" dt="2020-08-04T13:07:02.903" v="1508"/>
        <pc:sldMkLst>
          <pc:docMk/>
          <pc:sldMk cId="1853408803" sldId="362"/>
        </pc:sldMkLst>
      </pc:sldChg>
      <pc:sldChg chg="del ord">
        <pc:chgData name="Doug Ledford" userId="c1908f2fdedf0da0" providerId="LiveId" clId="{8238FE01-D1B5-4DED-B175-3F90C287A97E}" dt="2020-08-04T13:05:16.624" v="1504" actId="47"/>
        <pc:sldMkLst>
          <pc:docMk/>
          <pc:sldMk cId="2916400854" sldId="367"/>
        </pc:sldMkLst>
      </pc:sldChg>
      <pc:sldChg chg="modSp mod">
        <pc:chgData name="Doug Ledford" userId="c1908f2fdedf0da0" providerId="LiveId" clId="{8238FE01-D1B5-4DED-B175-3F90C287A97E}" dt="2020-08-04T00:58:59.391" v="466" actId="6549"/>
        <pc:sldMkLst>
          <pc:docMk/>
          <pc:sldMk cId="2089926504" sldId="369"/>
        </pc:sldMkLst>
        <pc:graphicFrameChg chg="modGraphic">
          <ac:chgData name="Doug Ledford" userId="c1908f2fdedf0da0" providerId="LiveId" clId="{8238FE01-D1B5-4DED-B175-3F90C287A97E}" dt="2020-08-04T00:58:59.391" v="466" actId="6549"/>
          <ac:graphicFrameMkLst>
            <pc:docMk/>
            <pc:sldMk cId="2089926504" sldId="369"/>
            <ac:graphicFrameMk id="8" creationId="{7BA87E02-C8CF-4366-BFD9-1743931A6871}"/>
          </ac:graphicFrameMkLst>
        </pc:graphicFrameChg>
      </pc:sldChg>
      <pc:sldChg chg="modSp add del mod ord">
        <pc:chgData name="Doug Ledford" userId="c1908f2fdedf0da0" providerId="LiveId" clId="{8238FE01-D1B5-4DED-B175-3F90C287A97E}" dt="2020-08-04T12:39:42.245" v="474"/>
        <pc:sldMkLst>
          <pc:docMk/>
          <pc:sldMk cId="2123248826" sldId="370"/>
        </pc:sldMkLst>
        <pc:spChg chg="mod">
          <ac:chgData name="Doug Ledford" userId="c1908f2fdedf0da0" providerId="LiveId" clId="{8238FE01-D1B5-4DED-B175-3F90C287A97E}" dt="2020-08-04T12:19:50.264" v="469" actId="313"/>
          <ac:spMkLst>
            <pc:docMk/>
            <pc:sldMk cId="2123248826" sldId="370"/>
            <ac:spMk id="3" creationId="{40DE1664-FA17-4742-AFFA-25C29747FF8B}"/>
          </ac:spMkLst>
        </pc:spChg>
      </pc:sldChg>
      <pc:sldChg chg="add">
        <pc:chgData name="Doug Ledford" userId="c1908f2fdedf0da0" providerId="LiveId" clId="{8238FE01-D1B5-4DED-B175-3F90C287A97E}" dt="2020-08-04T12:52:35.978" v="496"/>
        <pc:sldMkLst>
          <pc:docMk/>
          <pc:sldMk cId="1001341811" sldId="371"/>
        </pc:sldMkLst>
      </pc:sldChg>
      <pc:sldChg chg="add del">
        <pc:chgData name="Doug Ledford" userId="c1908f2fdedf0da0" providerId="LiveId" clId="{8238FE01-D1B5-4DED-B175-3F90C287A97E}" dt="2020-08-04T12:39:46.625" v="475" actId="47"/>
        <pc:sldMkLst>
          <pc:docMk/>
          <pc:sldMk cId="4291039707" sldId="371"/>
        </pc:sldMkLst>
      </pc:sldChg>
      <pc:sldChg chg="modSp add">
        <pc:chgData name="Doug Ledford" userId="c1908f2fdedf0da0" providerId="LiveId" clId="{8238FE01-D1B5-4DED-B175-3F90C287A97E}" dt="2020-08-04T13:53:55.744" v="2366" actId="20577"/>
        <pc:sldMkLst>
          <pc:docMk/>
          <pc:sldMk cId="3913209134" sldId="372"/>
        </pc:sldMkLst>
        <pc:graphicFrameChg chg="mod">
          <ac:chgData name="Doug Ledford" userId="c1908f2fdedf0da0" providerId="LiveId" clId="{8238FE01-D1B5-4DED-B175-3F90C287A97E}" dt="2020-08-04T13:53:55.744" v="2366" actId="20577"/>
          <ac:graphicFrameMkLst>
            <pc:docMk/>
            <pc:sldMk cId="3913209134" sldId="372"/>
            <ac:graphicFrameMk id="3" creationId="{061E1564-EF96-4C34-8722-BB703F57D1E5}"/>
          </ac:graphicFrameMkLst>
        </pc:graphicFrameChg>
      </pc:sld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7C530F-1713-4508-8C35-A1DF13C2B08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BE513E2-9AD5-4D25-9229-2A23311431CD}">
      <dgm:prSet/>
      <dgm:spPr/>
      <dgm:t>
        <a:bodyPr/>
        <a:lstStyle/>
        <a:p>
          <a:r>
            <a:rPr lang="en-US" b="0" dirty="0"/>
            <a:t>The FSDP will have a broad selection of hardware from all RDMA IHVs, preferably 2 cards from every major model variant (</a:t>
          </a:r>
          <a:r>
            <a:rPr lang="en-US" b="0" dirty="0" err="1"/>
            <a:t>eg</a:t>
          </a:r>
          <a:r>
            <a:rPr lang="en-US" b="0" dirty="0"/>
            <a:t>, from Mellanox at least two cards from all of: CX-3, </a:t>
          </a:r>
          <a:r>
            <a:rPr lang="en-US" b="1" dirty="0"/>
            <a:t>CX-3 Pro, CX-4 Lx, CX-4, CX-5 Lx, CX-5, CX-5 DX, CX-6, CX-6 DX, plus socket direct variants)</a:t>
          </a:r>
          <a:endParaRPr lang="en-US" dirty="0"/>
        </a:p>
      </dgm:t>
    </dgm:pt>
    <dgm:pt modelId="{69D00904-2EF1-4AAD-90E5-AD2944EA162B}" type="parTrans" cxnId="{258B63FB-2BFE-4698-ACD1-9E9DE6140328}">
      <dgm:prSet/>
      <dgm:spPr/>
      <dgm:t>
        <a:bodyPr/>
        <a:lstStyle/>
        <a:p>
          <a:endParaRPr lang="en-US"/>
        </a:p>
      </dgm:t>
    </dgm:pt>
    <dgm:pt modelId="{1F8BE1DD-5B62-41A9-AC68-5394DE8A6002}" type="sibTrans" cxnId="{258B63FB-2BFE-4698-ACD1-9E9DE6140328}">
      <dgm:prSet/>
      <dgm:spPr/>
      <dgm:t>
        <a:bodyPr/>
        <a:lstStyle/>
        <a:p>
          <a:endParaRPr lang="en-US"/>
        </a:p>
      </dgm:t>
    </dgm:pt>
    <dgm:pt modelId="{504A2545-BB28-44F7-8417-B81861D12EFA}">
      <dgm:prSet/>
      <dgm:spPr/>
      <dgm:t>
        <a:bodyPr/>
        <a:lstStyle/>
        <a:p>
          <a:r>
            <a:rPr lang="en-US"/>
            <a:t>InfiniBand – Mellanox only, but a broad selection of different models/speeds/capabilities (would like to see cards with custom OEM firmware included as additional variants)</a:t>
          </a:r>
        </a:p>
      </dgm:t>
    </dgm:pt>
    <dgm:pt modelId="{29F5ECC0-5720-45DB-9F3B-16B3D0D5CEFD}" type="parTrans" cxnId="{C2DDBAE1-F6EA-4F53-9912-C4D596171079}">
      <dgm:prSet/>
      <dgm:spPr/>
      <dgm:t>
        <a:bodyPr/>
        <a:lstStyle/>
        <a:p>
          <a:endParaRPr lang="en-US"/>
        </a:p>
      </dgm:t>
    </dgm:pt>
    <dgm:pt modelId="{E9F650F7-1436-48B3-8A54-0E7560A143FD}" type="sibTrans" cxnId="{C2DDBAE1-F6EA-4F53-9912-C4D596171079}">
      <dgm:prSet/>
      <dgm:spPr/>
      <dgm:t>
        <a:bodyPr/>
        <a:lstStyle/>
        <a:p>
          <a:endParaRPr lang="en-US"/>
        </a:p>
      </dgm:t>
    </dgm:pt>
    <dgm:pt modelId="{BDD78675-C322-48B0-885D-A309F3DB9BA3}">
      <dgm:prSet/>
      <dgm:spPr/>
      <dgm:t>
        <a:bodyPr/>
        <a:lstStyle/>
        <a:p>
          <a:r>
            <a:rPr lang="en-US" b="0"/>
            <a:t>OPA – Intel only</a:t>
          </a:r>
          <a:endParaRPr lang="en-US"/>
        </a:p>
      </dgm:t>
    </dgm:pt>
    <dgm:pt modelId="{8E3CECC4-6120-45AA-9A3F-C8C11F4F2A02}" type="parTrans" cxnId="{CBA9200E-8791-4B75-9A5D-A35A7A27EB6A}">
      <dgm:prSet/>
      <dgm:spPr/>
      <dgm:t>
        <a:bodyPr/>
        <a:lstStyle/>
        <a:p>
          <a:endParaRPr lang="en-US"/>
        </a:p>
      </dgm:t>
    </dgm:pt>
    <dgm:pt modelId="{59E80114-526D-4054-A844-86E7B0E59FF4}" type="sibTrans" cxnId="{CBA9200E-8791-4B75-9A5D-A35A7A27EB6A}">
      <dgm:prSet/>
      <dgm:spPr/>
      <dgm:t>
        <a:bodyPr/>
        <a:lstStyle/>
        <a:p>
          <a:endParaRPr lang="en-US"/>
        </a:p>
      </dgm:t>
    </dgm:pt>
    <dgm:pt modelId="{3B3272D1-4191-4644-B6FE-BF5B9A4B156C}">
      <dgm:prSet/>
      <dgm:spPr/>
      <dgm:t>
        <a:bodyPr/>
        <a:lstStyle/>
        <a:p>
          <a:r>
            <a:rPr lang="en-US" b="0"/>
            <a:t>RoCE – Mellanox, Cavium/QLogic/Marvell, Broadcom, potentially Huawei (subject to changes in current restrictions)</a:t>
          </a:r>
          <a:endParaRPr lang="en-US"/>
        </a:p>
      </dgm:t>
    </dgm:pt>
    <dgm:pt modelId="{6A6B1A52-3B56-4A0B-92B6-8EA36BE3707A}" type="parTrans" cxnId="{C1D7B1F8-9378-4885-B6D3-18A49C70DE64}">
      <dgm:prSet/>
      <dgm:spPr/>
      <dgm:t>
        <a:bodyPr/>
        <a:lstStyle/>
        <a:p>
          <a:endParaRPr lang="en-US"/>
        </a:p>
      </dgm:t>
    </dgm:pt>
    <dgm:pt modelId="{CD71236D-912D-4C65-ACCE-E9AA4440368E}" type="sibTrans" cxnId="{C1D7B1F8-9378-4885-B6D3-18A49C70DE64}">
      <dgm:prSet/>
      <dgm:spPr/>
      <dgm:t>
        <a:bodyPr/>
        <a:lstStyle/>
        <a:p>
          <a:endParaRPr lang="en-US"/>
        </a:p>
      </dgm:t>
    </dgm:pt>
    <dgm:pt modelId="{0A611496-F706-44AF-B528-85FE4E3DB07B}">
      <dgm:prSet/>
      <dgm:spPr/>
      <dgm:t>
        <a:bodyPr/>
        <a:lstStyle/>
        <a:p>
          <a:r>
            <a:rPr lang="en-US"/>
            <a:t>iWARP – Chelsio, Intel, Cavium/QLogic/Marvell</a:t>
          </a:r>
        </a:p>
      </dgm:t>
    </dgm:pt>
    <dgm:pt modelId="{E4205B2B-718B-48DE-BCC0-83ACC31D3A82}" type="parTrans" cxnId="{40E377ED-3472-4C9D-9633-B7B76B0E1524}">
      <dgm:prSet/>
      <dgm:spPr/>
      <dgm:t>
        <a:bodyPr/>
        <a:lstStyle/>
        <a:p>
          <a:endParaRPr lang="en-US"/>
        </a:p>
      </dgm:t>
    </dgm:pt>
    <dgm:pt modelId="{497888D0-8B42-45CD-A0E9-EFFF185EB226}" type="sibTrans" cxnId="{40E377ED-3472-4C9D-9633-B7B76B0E1524}">
      <dgm:prSet/>
      <dgm:spPr/>
      <dgm:t>
        <a:bodyPr/>
        <a:lstStyle/>
        <a:p>
          <a:endParaRPr lang="en-US"/>
        </a:p>
      </dgm:t>
    </dgm:pt>
    <dgm:pt modelId="{0E4D7BBA-5A81-4F99-A84C-1382F10D7446}">
      <dgm:prSet/>
      <dgm:spPr/>
      <dgm:t>
        <a:bodyPr/>
        <a:lstStyle/>
        <a:p>
          <a:r>
            <a:rPr lang="en-US" b="0" dirty="0"/>
            <a:t>The FSDP will also include hardware related to RDMA technol</a:t>
          </a:r>
          <a:r>
            <a:rPr lang="en-US" b="1" dirty="0"/>
            <a:t>ogies</a:t>
          </a:r>
          <a:endParaRPr lang="en-US" dirty="0"/>
        </a:p>
      </dgm:t>
    </dgm:pt>
    <dgm:pt modelId="{6DA67610-0C07-4D15-BE5A-E5A2263AD109}" type="parTrans" cxnId="{FEC89569-5BE5-449C-B108-01DF2073DE07}">
      <dgm:prSet/>
      <dgm:spPr/>
      <dgm:t>
        <a:bodyPr/>
        <a:lstStyle/>
        <a:p>
          <a:endParaRPr lang="en-US"/>
        </a:p>
      </dgm:t>
    </dgm:pt>
    <dgm:pt modelId="{998EAAF5-52AA-49F5-A946-195389220EF5}" type="sibTrans" cxnId="{FEC89569-5BE5-449C-B108-01DF2073DE07}">
      <dgm:prSet/>
      <dgm:spPr/>
      <dgm:t>
        <a:bodyPr/>
        <a:lstStyle/>
        <a:p>
          <a:endParaRPr lang="en-US"/>
        </a:p>
      </dgm:t>
    </dgm:pt>
    <dgm:pt modelId="{AD91E4A1-C375-418A-A541-4907DD75786E}">
      <dgm:prSet/>
      <dgm:spPr/>
      <dgm:t>
        <a:bodyPr/>
        <a:lstStyle/>
        <a:p>
          <a:r>
            <a:rPr lang="en-US" b="0"/>
            <a:t>NVME for NVME over Fabrics testing</a:t>
          </a:r>
          <a:endParaRPr lang="en-US"/>
        </a:p>
      </dgm:t>
    </dgm:pt>
    <dgm:pt modelId="{C3BE97D8-74D7-42B0-95AF-920E34F4A59B}" type="parTrans" cxnId="{BCD561CC-0777-4C01-AF7E-0FCB112FF120}">
      <dgm:prSet/>
      <dgm:spPr/>
      <dgm:t>
        <a:bodyPr/>
        <a:lstStyle/>
        <a:p>
          <a:endParaRPr lang="en-US"/>
        </a:p>
      </dgm:t>
    </dgm:pt>
    <dgm:pt modelId="{0629A911-7656-43F6-9943-B4EA97318C1B}" type="sibTrans" cxnId="{BCD561CC-0777-4C01-AF7E-0FCB112FF120}">
      <dgm:prSet/>
      <dgm:spPr/>
      <dgm:t>
        <a:bodyPr/>
        <a:lstStyle/>
        <a:p>
          <a:endParaRPr lang="en-US"/>
        </a:p>
      </dgm:t>
    </dgm:pt>
    <dgm:pt modelId="{7CF82DC4-03B9-4D53-9C9E-D57E7016C867}">
      <dgm:prSet/>
      <dgm:spPr/>
      <dgm:t>
        <a:bodyPr/>
        <a:lstStyle/>
        <a:p>
          <a:r>
            <a:rPr lang="en-US"/>
            <a:t>NVDIMM for Remote Persistent Memory over RDMA testing</a:t>
          </a:r>
        </a:p>
      </dgm:t>
    </dgm:pt>
    <dgm:pt modelId="{81CBBE8E-8F58-4F01-8F32-1A99F9B4888D}" type="parTrans" cxnId="{1451B213-AA36-4044-B34B-20844EC90FAC}">
      <dgm:prSet/>
      <dgm:spPr/>
      <dgm:t>
        <a:bodyPr/>
        <a:lstStyle/>
        <a:p>
          <a:endParaRPr lang="en-US"/>
        </a:p>
      </dgm:t>
    </dgm:pt>
    <dgm:pt modelId="{747C9EDE-397F-4196-837D-E0EBF0DC8A1E}" type="sibTrans" cxnId="{1451B213-AA36-4044-B34B-20844EC90FAC}">
      <dgm:prSet/>
      <dgm:spPr/>
      <dgm:t>
        <a:bodyPr/>
        <a:lstStyle/>
        <a:p>
          <a:endParaRPr lang="en-US"/>
        </a:p>
      </dgm:t>
    </dgm:pt>
    <dgm:pt modelId="{50E0F177-C33E-46D6-A61E-8AD82143D213}">
      <dgm:prSet/>
      <dgm:spPr/>
      <dgm:t>
        <a:bodyPr/>
        <a:lstStyle/>
        <a:p>
          <a:r>
            <a:rPr lang="en-US" b="0"/>
            <a:t>GPUs for Peer-to-Peer DMA and GPU direct testing</a:t>
          </a:r>
          <a:endParaRPr lang="en-US"/>
        </a:p>
      </dgm:t>
    </dgm:pt>
    <dgm:pt modelId="{165694D9-6DCC-4495-A396-0B6BD6698C40}" type="parTrans" cxnId="{4BCC976E-CEFC-4CB2-B85C-2FF90B153EBE}">
      <dgm:prSet/>
      <dgm:spPr/>
      <dgm:t>
        <a:bodyPr/>
        <a:lstStyle/>
        <a:p>
          <a:endParaRPr lang="en-US"/>
        </a:p>
      </dgm:t>
    </dgm:pt>
    <dgm:pt modelId="{563141EA-CD61-4C3B-BFE6-7142EA7AD4D6}" type="sibTrans" cxnId="{4BCC976E-CEFC-4CB2-B85C-2FF90B153EBE}">
      <dgm:prSet/>
      <dgm:spPr/>
      <dgm:t>
        <a:bodyPr/>
        <a:lstStyle/>
        <a:p>
          <a:endParaRPr lang="en-US"/>
        </a:p>
      </dgm:t>
    </dgm:pt>
    <dgm:pt modelId="{38C6BDF7-177B-42B8-BE91-3644656FD2F3}" type="pres">
      <dgm:prSet presAssocID="{807C530F-1713-4508-8C35-A1DF13C2B081}" presName="Name0" presStyleCnt="0">
        <dgm:presLayoutVars>
          <dgm:dir/>
          <dgm:animLvl val="lvl"/>
          <dgm:resizeHandles val="exact"/>
        </dgm:presLayoutVars>
      </dgm:prSet>
      <dgm:spPr/>
    </dgm:pt>
    <dgm:pt modelId="{3042045B-4BB0-4279-B977-18C60B687DE8}" type="pres">
      <dgm:prSet presAssocID="{2BE513E2-9AD5-4D25-9229-2A23311431CD}" presName="linNode" presStyleCnt="0"/>
      <dgm:spPr/>
    </dgm:pt>
    <dgm:pt modelId="{45ED0ABB-52D3-4718-96AA-72E056B9AF4B}" type="pres">
      <dgm:prSet presAssocID="{2BE513E2-9AD5-4D25-9229-2A23311431CD}" presName="parentText" presStyleLbl="node1" presStyleIdx="0" presStyleCnt="2">
        <dgm:presLayoutVars>
          <dgm:chMax val="1"/>
          <dgm:bulletEnabled val="1"/>
        </dgm:presLayoutVars>
      </dgm:prSet>
      <dgm:spPr/>
    </dgm:pt>
    <dgm:pt modelId="{D95AC796-5C07-4EFE-B7E6-3B30519D1C9B}" type="pres">
      <dgm:prSet presAssocID="{2BE513E2-9AD5-4D25-9229-2A23311431CD}" presName="descendantText" presStyleLbl="alignAccFollowNode1" presStyleIdx="0" presStyleCnt="2">
        <dgm:presLayoutVars>
          <dgm:bulletEnabled val="1"/>
        </dgm:presLayoutVars>
      </dgm:prSet>
      <dgm:spPr/>
    </dgm:pt>
    <dgm:pt modelId="{14D903F8-61CB-4C49-B39C-960D1CD968EE}" type="pres">
      <dgm:prSet presAssocID="{1F8BE1DD-5B62-41A9-AC68-5394DE8A6002}" presName="sp" presStyleCnt="0"/>
      <dgm:spPr/>
    </dgm:pt>
    <dgm:pt modelId="{99DE5548-0A53-4FF4-BBD7-3D7FE6A6F374}" type="pres">
      <dgm:prSet presAssocID="{0E4D7BBA-5A81-4F99-A84C-1382F10D7446}" presName="linNode" presStyleCnt="0"/>
      <dgm:spPr/>
    </dgm:pt>
    <dgm:pt modelId="{80AD7B06-6BA6-497F-BD04-4AB94031DF9A}" type="pres">
      <dgm:prSet presAssocID="{0E4D7BBA-5A81-4F99-A84C-1382F10D7446}" presName="parentText" presStyleLbl="node1" presStyleIdx="1" presStyleCnt="2" custScaleY="39375">
        <dgm:presLayoutVars>
          <dgm:chMax val="1"/>
          <dgm:bulletEnabled val="1"/>
        </dgm:presLayoutVars>
      </dgm:prSet>
      <dgm:spPr/>
    </dgm:pt>
    <dgm:pt modelId="{67119890-181C-4154-9F03-8F8D935A2CF7}" type="pres">
      <dgm:prSet presAssocID="{0E4D7BBA-5A81-4F99-A84C-1382F10D7446}" presName="descendantText" presStyleLbl="alignAccFollowNode1" presStyleIdx="1" presStyleCnt="2" custScaleY="47195">
        <dgm:presLayoutVars>
          <dgm:bulletEnabled val="1"/>
        </dgm:presLayoutVars>
      </dgm:prSet>
      <dgm:spPr/>
    </dgm:pt>
  </dgm:ptLst>
  <dgm:cxnLst>
    <dgm:cxn modelId="{CBA9200E-8791-4B75-9A5D-A35A7A27EB6A}" srcId="{2BE513E2-9AD5-4D25-9229-2A23311431CD}" destId="{BDD78675-C322-48B0-885D-A309F3DB9BA3}" srcOrd="1" destOrd="0" parTransId="{8E3CECC4-6120-45AA-9A3F-C8C11F4F2A02}" sibTransId="{59E80114-526D-4054-A844-86E7B0E59FF4}"/>
    <dgm:cxn modelId="{1451B213-AA36-4044-B34B-20844EC90FAC}" srcId="{0E4D7BBA-5A81-4F99-A84C-1382F10D7446}" destId="{7CF82DC4-03B9-4D53-9C9E-D57E7016C867}" srcOrd="1" destOrd="0" parTransId="{81CBBE8E-8F58-4F01-8F32-1A99F9B4888D}" sibTransId="{747C9EDE-397F-4196-837D-E0EBF0DC8A1E}"/>
    <dgm:cxn modelId="{E1F2B960-EA97-4C5E-AAF0-CC37A35F95C9}" type="presOf" srcId="{0E4D7BBA-5A81-4F99-A84C-1382F10D7446}" destId="{80AD7B06-6BA6-497F-BD04-4AB94031DF9A}" srcOrd="0" destOrd="0" presId="urn:microsoft.com/office/officeart/2005/8/layout/vList5"/>
    <dgm:cxn modelId="{FEC89569-5BE5-449C-B108-01DF2073DE07}" srcId="{807C530F-1713-4508-8C35-A1DF13C2B081}" destId="{0E4D7BBA-5A81-4F99-A84C-1382F10D7446}" srcOrd="1" destOrd="0" parTransId="{6DA67610-0C07-4D15-BE5A-E5A2263AD109}" sibTransId="{998EAAF5-52AA-49F5-A946-195389220EF5}"/>
    <dgm:cxn modelId="{4BCC976E-CEFC-4CB2-B85C-2FF90B153EBE}" srcId="{0E4D7BBA-5A81-4F99-A84C-1382F10D7446}" destId="{50E0F177-C33E-46D6-A61E-8AD82143D213}" srcOrd="2" destOrd="0" parTransId="{165694D9-6DCC-4495-A396-0B6BD6698C40}" sibTransId="{563141EA-CD61-4C3B-BFE6-7142EA7AD4D6}"/>
    <dgm:cxn modelId="{64A06270-246E-4CC9-A818-C303DB25F1ED}" type="presOf" srcId="{504A2545-BB28-44F7-8417-B81861D12EFA}" destId="{D95AC796-5C07-4EFE-B7E6-3B30519D1C9B}" srcOrd="0" destOrd="0" presId="urn:microsoft.com/office/officeart/2005/8/layout/vList5"/>
    <dgm:cxn modelId="{53FBC570-9CA1-4058-9922-C920F38AF21B}" type="presOf" srcId="{0A611496-F706-44AF-B528-85FE4E3DB07B}" destId="{D95AC796-5C07-4EFE-B7E6-3B30519D1C9B}" srcOrd="0" destOrd="3" presId="urn:microsoft.com/office/officeart/2005/8/layout/vList5"/>
    <dgm:cxn modelId="{673C9881-3A2D-45EC-94BA-C224316D5CAE}" type="presOf" srcId="{3B3272D1-4191-4644-B6FE-BF5B9A4B156C}" destId="{D95AC796-5C07-4EFE-B7E6-3B30519D1C9B}" srcOrd="0" destOrd="2" presId="urn:microsoft.com/office/officeart/2005/8/layout/vList5"/>
    <dgm:cxn modelId="{255725A3-9755-46F0-A949-3D046E3193A5}" type="presOf" srcId="{2BE513E2-9AD5-4D25-9229-2A23311431CD}" destId="{45ED0ABB-52D3-4718-96AA-72E056B9AF4B}" srcOrd="0" destOrd="0" presId="urn:microsoft.com/office/officeart/2005/8/layout/vList5"/>
    <dgm:cxn modelId="{BCD561CC-0777-4C01-AF7E-0FCB112FF120}" srcId="{0E4D7BBA-5A81-4F99-A84C-1382F10D7446}" destId="{AD91E4A1-C375-418A-A541-4907DD75786E}" srcOrd="0" destOrd="0" parTransId="{C3BE97D8-74D7-42B0-95AF-920E34F4A59B}" sibTransId="{0629A911-7656-43F6-9943-B4EA97318C1B}"/>
    <dgm:cxn modelId="{3C411AD5-6CE2-4C01-9CA4-E04254E974AD}" type="presOf" srcId="{BDD78675-C322-48B0-885D-A309F3DB9BA3}" destId="{D95AC796-5C07-4EFE-B7E6-3B30519D1C9B}" srcOrd="0" destOrd="1" presId="urn:microsoft.com/office/officeart/2005/8/layout/vList5"/>
    <dgm:cxn modelId="{D0EB3ADD-9277-4DB8-9B2A-3F50FDECF197}" type="presOf" srcId="{50E0F177-C33E-46D6-A61E-8AD82143D213}" destId="{67119890-181C-4154-9F03-8F8D935A2CF7}" srcOrd="0" destOrd="2" presId="urn:microsoft.com/office/officeart/2005/8/layout/vList5"/>
    <dgm:cxn modelId="{C2DDBAE1-F6EA-4F53-9912-C4D596171079}" srcId="{2BE513E2-9AD5-4D25-9229-2A23311431CD}" destId="{504A2545-BB28-44F7-8417-B81861D12EFA}" srcOrd="0" destOrd="0" parTransId="{29F5ECC0-5720-45DB-9F3B-16B3D0D5CEFD}" sibTransId="{E9F650F7-1436-48B3-8A54-0E7560A143FD}"/>
    <dgm:cxn modelId="{6C6084E7-EC79-4DFB-9CB6-97D9502ADA02}" type="presOf" srcId="{7CF82DC4-03B9-4D53-9C9E-D57E7016C867}" destId="{67119890-181C-4154-9F03-8F8D935A2CF7}" srcOrd="0" destOrd="1" presId="urn:microsoft.com/office/officeart/2005/8/layout/vList5"/>
    <dgm:cxn modelId="{40E377ED-3472-4C9D-9633-B7B76B0E1524}" srcId="{2BE513E2-9AD5-4D25-9229-2A23311431CD}" destId="{0A611496-F706-44AF-B528-85FE4E3DB07B}" srcOrd="3" destOrd="0" parTransId="{E4205B2B-718B-48DE-BCC0-83ACC31D3A82}" sibTransId="{497888D0-8B42-45CD-A0E9-EFFF185EB226}"/>
    <dgm:cxn modelId="{6A62DFED-5586-4681-AD60-AC2DCCDCFAA9}" type="presOf" srcId="{807C530F-1713-4508-8C35-A1DF13C2B081}" destId="{38C6BDF7-177B-42B8-BE91-3644656FD2F3}" srcOrd="0" destOrd="0" presId="urn:microsoft.com/office/officeart/2005/8/layout/vList5"/>
    <dgm:cxn modelId="{C64FF5F4-60AE-45F4-8126-242B38CD9579}" type="presOf" srcId="{AD91E4A1-C375-418A-A541-4907DD75786E}" destId="{67119890-181C-4154-9F03-8F8D935A2CF7}" srcOrd="0" destOrd="0" presId="urn:microsoft.com/office/officeart/2005/8/layout/vList5"/>
    <dgm:cxn modelId="{C1D7B1F8-9378-4885-B6D3-18A49C70DE64}" srcId="{2BE513E2-9AD5-4D25-9229-2A23311431CD}" destId="{3B3272D1-4191-4644-B6FE-BF5B9A4B156C}" srcOrd="2" destOrd="0" parTransId="{6A6B1A52-3B56-4A0B-92B6-8EA36BE3707A}" sibTransId="{CD71236D-912D-4C65-ACCE-E9AA4440368E}"/>
    <dgm:cxn modelId="{258B63FB-2BFE-4698-ACD1-9E9DE6140328}" srcId="{807C530F-1713-4508-8C35-A1DF13C2B081}" destId="{2BE513E2-9AD5-4D25-9229-2A23311431CD}" srcOrd="0" destOrd="0" parTransId="{69D00904-2EF1-4AAD-90E5-AD2944EA162B}" sibTransId="{1F8BE1DD-5B62-41A9-AC68-5394DE8A6002}"/>
    <dgm:cxn modelId="{7755DD60-AB1D-4B20-A9EA-CC770CB446D3}" type="presParOf" srcId="{38C6BDF7-177B-42B8-BE91-3644656FD2F3}" destId="{3042045B-4BB0-4279-B977-18C60B687DE8}" srcOrd="0" destOrd="0" presId="urn:microsoft.com/office/officeart/2005/8/layout/vList5"/>
    <dgm:cxn modelId="{28872B81-B1A5-4B86-99D5-0B0B7AFE22C7}" type="presParOf" srcId="{3042045B-4BB0-4279-B977-18C60B687DE8}" destId="{45ED0ABB-52D3-4718-96AA-72E056B9AF4B}" srcOrd="0" destOrd="0" presId="urn:microsoft.com/office/officeart/2005/8/layout/vList5"/>
    <dgm:cxn modelId="{47F2DF63-0435-4888-ACC9-0DEBD5E47D40}" type="presParOf" srcId="{3042045B-4BB0-4279-B977-18C60B687DE8}" destId="{D95AC796-5C07-4EFE-B7E6-3B30519D1C9B}" srcOrd="1" destOrd="0" presId="urn:microsoft.com/office/officeart/2005/8/layout/vList5"/>
    <dgm:cxn modelId="{CC150E1A-FF32-49FA-8085-0BAE7E938C17}" type="presParOf" srcId="{38C6BDF7-177B-42B8-BE91-3644656FD2F3}" destId="{14D903F8-61CB-4C49-B39C-960D1CD968EE}" srcOrd="1" destOrd="0" presId="urn:microsoft.com/office/officeart/2005/8/layout/vList5"/>
    <dgm:cxn modelId="{D767A852-FFBD-41AC-8D65-2497EFC8F5BC}" type="presParOf" srcId="{38C6BDF7-177B-42B8-BE91-3644656FD2F3}" destId="{99DE5548-0A53-4FF4-BBD7-3D7FE6A6F374}" srcOrd="2" destOrd="0" presId="urn:microsoft.com/office/officeart/2005/8/layout/vList5"/>
    <dgm:cxn modelId="{5C6C8C9C-8D99-464C-A84A-201DCF5028B9}" type="presParOf" srcId="{99DE5548-0A53-4FF4-BBD7-3D7FE6A6F374}" destId="{80AD7B06-6BA6-497F-BD04-4AB94031DF9A}" srcOrd="0" destOrd="0" presId="urn:microsoft.com/office/officeart/2005/8/layout/vList5"/>
    <dgm:cxn modelId="{14FC4604-461E-4CB0-86DF-E30ED42D57F0}" type="presParOf" srcId="{99DE5548-0A53-4FF4-BBD7-3D7FE6A6F374}" destId="{67119890-181C-4154-9F03-8F8D935A2CF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D6406F-87CB-491E-883E-E0C08BF5125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44F8E400-6891-49F5-9568-C6CD93149E3E}">
      <dgm:prSet phldrT="[Text]"/>
      <dgm:spPr>
        <a:solidFill>
          <a:srgbClr val="002945"/>
        </a:solidFill>
      </dgm:spPr>
      <dgm:t>
        <a:bodyPr/>
        <a:lstStyle/>
        <a:p>
          <a:r>
            <a:rPr lang="en-US" b="0" spc="-1" dirty="0">
              <a:solidFill>
                <a:schemeClr val="bg1"/>
              </a:solidFill>
            </a:rPr>
            <a:t>Linux Upstream Maintainers</a:t>
          </a:r>
          <a:endParaRPr lang="en-US" dirty="0">
            <a:solidFill>
              <a:schemeClr val="bg1"/>
            </a:solidFill>
          </a:endParaRPr>
        </a:p>
      </dgm:t>
    </dgm:pt>
    <dgm:pt modelId="{0F90F278-5338-4735-95F9-FF6DCAC3700A}" type="parTrans" cxnId="{3EDF6A97-5B66-4315-86A1-832498F3EF4F}">
      <dgm:prSet/>
      <dgm:spPr/>
      <dgm:t>
        <a:bodyPr/>
        <a:lstStyle/>
        <a:p>
          <a:endParaRPr lang="en-US"/>
        </a:p>
      </dgm:t>
    </dgm:pt>
    <dgm:pt modelId="{7255282F-E453-4914-848D-AFA5B12A8C09}" type="sibTrans" cxnId="{3EDF6A97-5B66-4315-86A1-832498F3EF4F}">
      <dgm:prSet/>
      <dgm:spPr/>
      <dgm:t>
        <a:bodyPr/>
        <a:lstStyle/>
        <a:p>
          <a:endParaRPr lang="en-US"/>
        </a:p>
      </dgm:t>
    </dgm:pt>
    <dgm:pt modelId="{B9965EED-2F48-45BD-A36B-9990A3B4ACE6}">
      <dgm:prSet phldrT="[Text]"/>
      <dgm:spPr/>
      <dgm:t>
        <a:bodyPr/>
        <a:lstStyle/>
        <a:p>
          <a:r>
            <a:rPr lang="en-US" b="0" spc="-1" dirty="0">
              <a:solidFill>
                <a:srgbClr val="000000"/>
              </a:solidFill>
            </a:rPr>
            <a:t>Automatic, continuous testing of upstream software </a:t>
          </a:r>
          <a:endParaRPr lang="en-US" dirty="0"/>
        </a:p>
      </dgm:t>
    </dgm:pt>
    <dgm:pt modelId="{B757136C-EBC2-4B48-89DF-5918A6B98383}" type="parTrans" cxnId="{31A4E3D3-955A-4D32-9D20-F79BA767509C}">
      <dgm:prSet/>
      <dgm:spPr/>
      <dgm:t>
        <a:bodyPr/>
        <a:lstStyle/>
        <a:p>
          <a:endParaRPr lang="en-US"/>
        </a:p>
      </dgm:t>
    </dgm:pt>
    <dgm:pt modelId="{C2A0D55C-6824-46B7-A0A3-D82DB448AABD}" type="sibTrans" cxnId="{31A4E3D3-955A-4D32-9D20-F79BA767509C}">
      <dgm:prSet/>
      <dgm:spPr/>
      <dgm:t>
        <a:bodyPr/>
        <a:lstStyle/>
        <a:p>
          <a:endParaRPr lang="en-US"/>
        </a:p>
      </dgm:t>
    </dgm:pt>
    <dgm:pt modelId="{F416840B-5C52-4F8C-9E7C-A43409E94B92}">
      <dgm:prSet phldrT="[Text]"/>
      <dgm:spPr>
        <a:solidFill>
          <a:srgbClr val="002945"/>
        </a:solidFill>
      </dgm:spPr>
      <dgm:t>
        <a:bodyPr/>
        <a:lstStyle/>
        <a:p>
          <a:r>
            <a:rPr lang="en-US" b="0" spc="-1" dirty="0">
              <a:solidFill>
                <a:schemeClr val="bg1"/>
              </a:solidFill>
            </a:rPr>
            <a:t>Hardware Vendors*</a:t>
          </a:r>
          <a:endParaRPr lang="en-US" dirty="0">
            <a:solidFill>
              <a:schemeClr val="bg1"/>
            </a:solidFill>
          </a:endParaRPr>
        </a:p>
      </dgm:t>
    </dgm:pt>
    <dgm:pt modelId="{CE0F1AB7-9777-4505-B23C-8D4F77633706}" type="parTrans" cxnId="{884A8A7C-BE43-43BB-8A54-664238D4372D}">
      <dgm:prSet/>
      <dgm:spPr/>
      <dgm:t>
        <a:bodyPr/>
        <a:lstStyle/>
        <a:p>
          <a:endParaRPr lang="en-US"/>
        </a:p>
      </dgm:t>
    </dgm:pt>
    <dgm:pt modelId="{EDA7D8F5-0EAA-4A19-BB12-53BD34CDF0A2}" type="sibTrans" cxnId="{884A8A7C-BE43-43BB-8A54-664238D4372D}">
      <dgm:prSet/>
      <dgm:spPr/>
      <dgm:t>
        <a:bodyPr/>
        <a:lstStyle/>
        <a:p>
          <a:endParaRPr lang="en-US"/>
        </a:p>
      </dgm:t>
    </dgm:pt>
    <dgm:pt modelId="{71480DA3-6734-4976-9880-5F58D493D8CB}">
      <dgm:prSet phldrT="[Text]"/>
      <dgm:spPr/>
      <dgm:t>
        <a:bodyPr/>
        <a:lstStyle/>
        <a:p>
          <a:r>
            <a:rPr lang="en-US" b="0" spc="-1" dirty="0">
              <a:solidFill>
                <a:srgbClr val="000000"/>
              </a:solidFill>
            </a:rPr>
            <a:t>Access to a multi-vendor cluster for testing/development/validation prior to launch</a:t>
          </a:r>
          <a:endParaRPr lang="en-US" dirty="0"/>
        </a:p>
      </dgm:t>
    </dgm:pt>
    <dgm:pt modelId="{802456E2-03AE-4B60-BED8-88AC20C31F7D}" type="parTrans" cxnId="{91F364DC-9288-4DBA-A9F9-C15B4EF20102}">
      <dgm:prSet/>
      <dgm:spPr/>
      <dgm:t>
        <a:bodyPr/>
        <a:lstStyle/>
        <a:p>
          <a:endParaRPr lang="en-US"/>
        </a:p>
      </dgm:t>
    </dgm:pt>
    <dgm:pt modelId="{495A639C-CDC8-4DDE-B2CD-3E7A12C6D6DD}" type="sibTrans" cxnId="{91F364DC-9288-4DBA-A9F9-C15B4EF20102}">
      <dgm:prSet/>
      <dgm:spPr/>
      <dgm:t>
        <a:bodyPr/>
        <a:lstStyle/>
        <a:p>
          <a:endParaRPr lang="en-US"/>
        </a:p>
      </dgm:t>
    </dgm:pt>
    <dgm:pt modelId="{8B8D00BE-D4DC-4DC1-9D4D-A055B3E181A2}">
      <dgm:prSet phldrT="[Text]"/>
      <dgm:spPr>
        <a:solidFill>
          <a:srgbClr val="002945"/>
        </a:solidFill>
      </dgm:spPr>
      <dgm:t>
        <a:bodyPr/>
        <a:lstStyle/>
        <a:p>
          <a:r>
            <a:rPr lang="en-US" b="0" spc="-1" dirty="0">
              <a:solidFill>
                <a:schemeClr val="bg1"/>
              </a:solidFill>
            </a:rPr>
            <a:t>OS Distros**</a:t>
          </a:r>
          <a:endParaRPr lang="en-US" dirty="0">
            <a:solidFill>
              <a:schemeClr val="bg1"/>
            </a:solidFill>
          </a:endParaRPr>
        </a:p>
      </dgm:t>
    </dgm:pt>
    <dgm:pt modelId="{1400CCBE-DE2F-40FB-965B-610D1C480774}" type="parTrans" cxnId="{B3190958-57F3-4134-AB65-48485DACDA50}">
      <dgm:prSet/>
      <dgm:spPr/>
      <dgm:t>
        <a:bodyPr/>
        <a:lstStyle/>
        <a:p>
          <a:endParaRPr lang="en-US"/>
        </a:p>
      </dgm:t>
    </dgm:pt>
    <dgm:pt modelId="{3C47F11D-5803-416A-BF49-A297053B7A5A}" type="sibTrans" cxnId="{B3190958-57F3-4134-AB65-48485DACDA50}">
      <dgm:prSet/>
      <dgm:spPr/>
      <dgm:t>
        <a:bodyPr/>
        <a:lstStyle/>
        <a:p>
          <a:endParaRPr lang="en-US"/>
        </a:p>
      </dgm:t>
    </dgm:pt>
    <dgm:pt modelId="{3865CE3D-D444-4163-9328-F926E1E58DA5}">
      <dgm:prSet phldrT="[Text]"/>
      <dgm:spPr>
        <a:solidFill>
          <a:srgbClr val="002945"/>
        </a:solidFill>
      </dgm:spPr>
      <dgm:t>
        <a:bodyPr/>
        <a:lstStyle/>
        <a:p>
          <a:r>
            <a:rPr lang="en-US" b="0" spc="-1" dirty="0">
              <a:solidFill>
                <a:schemeClr val="bg1"/>
              </a:solidFill>
            </a:rPr>
            <a:t>ISVs, Applications, Middleware</a:t>
          </a:r>
          <a:endParaRPr lang="en-US" dirty="0">
            <a:solidFill>
              <a:schemeClr val="bg1"/>
            </a:solidFill>
          </a:endParaRPr>
        </a:p>
      </dgm:t>
    </dgm:pt>
    <dgm:pt modelId="{3512AA31-E34D-4DCB-A7E2-2D407B3BF057}" type="parTrans" cxnId="{ED7DDD65-CC62-47C2-AA8D-733AD444E458}">
      <dgm:prSet/>
      <dgm:spPr/>
      <dgm:t>
        <a:bodyPr/>
        <a:lstStyle/>
        <a:p>
          <a:endParaRPr lang="en-US"/>
        </a:p>
      </dgm:t>
    </dgm:pt>
    <dgm:pt modelId="{406769AD-CA8E-4410-8FD5-26A2B9C0C3DD}" type="sibTrans" cxnId="{ED7DDD65-CC62-47C2-AA8D-733AD444E458}">
      <dgm:prSet/>
      <dgm:spPr/>
      <dgm:t>
        <a:bodyPr/>
        <a:lstStyle/>
        <a:p>
          <a:endParaRPr lang="en-US"/>
        </a:p>
      </dgm:t>
    </dgm:pt>
    <dgm:pt modelId="{4CCF8B07-E810-4728-B8C1-980754DC5723}">
      <dgm:prSet/>
      <dgm:spPr/>
      <dgm:t>
        <a:bodyPr/>
        <a:lstStyle/>
        <a:p>
          <a:r>
            <a:rPr lang="en-US" b="0" spc="-1" dirty="0">
              <a:solidFill>
                <a:srgbClr val="000000"/>
              </a:solidFill>
            </a:rPr>
            <a:t>Centralized testing and tracking of multiple hardware vendors’ products</a:t>
          </a:r>
        </a:p>
      </dgm:t>
    </dgm:pt>
    <dgm:pt modelId="{46BC1969-44F3-49DB-AD54-64DEC12D2F42}" type="parTrans" cxnId="{D43B0107-BF94-43E7-9CE8-0B593659E3D2}">
      <dgm:prSet/>
      <dgm:spPr/>
      <dgm:t>
        <a:bodyPr/>
        <a:lstStyle/>
        <a:p>
          <a:endParaRPr lang="en-US"/>
        </a:p>
      </dgm:t>
    </dgm:pt>
    <dgm:pt modelId="{F31760CE-CE22-4314-9731-4DDD279632D6}" type="sibTrans" cxnId="{D43B0107-BF94-43E7-9CE8-0B593659E3D2}">
      <dgm:prSet/>
      <dgm:spPr/>
      <dgm:t>
        <a:bodyPr/>
        <a:lstStyle/>
        <a:p>
          <a:endParaRPr lang="en-US"/>
        </a:p>
      </dgm:t>
    </dgm:pt>
    <dgm:pt modelId="{6BE9284B-F42D-4858-AC06-9C67C3D6589F}">
      <dgm:prSet/>
      <dgm:spPr/>
      <dgm:t>
        <a:bodyPr/>
        <a:lstStyle/>
        <a:p>
          <a:r>
            <a:rPr lang="en-US" spc="-1" dirty="0">
              <a:solidFill>
                <a:srgbClr val="000000"/>
              </a:solidFill>
            </a:rPr>
            <a:t>Test plan incubation and software development (</a:t>
          </a:r>
          <a:r>
            <a:rPr lang="en-US" spc="-1" dirty="0" err="1">
              <a:solidFill>
                <a:srgbClr val="000000"/>
              </a:solidFill>
            </a:rPr>
            <a:t>GPUDirect</a:t>
          </a:r>
          <a:r>
            <a:rPr lang="en-US" spc="-1" dirty="0">
              <a:solidFill>
                <a:srgbClr val="000000"/>
              </a:solidFill>
            </a:rPr>
            <a:t>)</a:t>
          </a:r>
        </a:p>
      </dgm:t>
    </dgm:pt>
    <dgm:pt modelId="{02D6F76F-3C22-45CA-88B3-444FE868A5BB}" type="parTrans" cxnId="{66A47AA7-4FFE-42AA-9846-302F321A46A5}">
      <dgm:prSet/>
      <dgm:spPr/>
      <dgm:t>
        <a:bodyPr/>
        <a:lstStyle/>
        <a:p>
          <a:endParaRPr lang="en-US"/>
        </a:p>
      </dgm:t>
    </dgm:pt>
    <dgm:pt modelId="{26F34BE2-E28E-4814-8B0B-198811E0D067}" type="sibTrans" cxnId="{66A47AA7-4FFE-42AA-9846-302F321A46A5}">
      <dgm:prSet/>
      <dgm:spPr/>
      <dgm:t>
        <a:bodyPr/>
        <a:lstStyle/>
        <a:p>
          <a:endParaRPr lang="en-US"/>
        </a:p>
      </dgm:t>
    </dgm:pt>
    <dgm:pt modelId="{5D52FEAA-1120-457B-BDBD-69DAE1C7DB85}">
      <dgm:prSet phldrT="[Text]"/>
      <dgm:spPr/>
      <dgm:t>
        <a:bodyPr/>
        <a:lstStyle/>
        <a:p>
          <a:r>
            <a:rPr lang="en-US" spc="-1" dirty="0">
              <a:solidFill>
                <a:srgbClr val="000000"/>
              </a:solidFill>
            </a:rPr>
            <a:t>Logo program, if desired</a:t>
          </a:r>
          <a:endParaRPr lang="en-US" dirty="0"/>
        </a:p>
      </dgm:t>
    </dgm:pt>
    <dgm:pt modelId="{BCD11BEE-068E-4DAE-9786-C87CAFA727D7}" type="parTrans" cxnId="{C19ED85F-8620-4DF0-9909-9BD1EE2A473B}">
      <dgm:prSet/>
      <dgm:spPr/>
      <dgm:t>
        <a:bodyPr/>
        <a:lstStyle/>
        <a:p>
          <a:endParaRPr lang="en-US"/>
        </a:p>
      </dgm:t>
    </dgm:pt>
    <dgm:pt modelId="{D44CD199-C017-4E36-90A3-AF9FF2ABB6E2}" type="sibTrans" cxnId="{C19ED85F-8620-4DF0-9909-9BD1EE2A473B}">
      <dgm:prSet/>
      <dgm:spPr/>
      <dgm:t>
        <a:bodyPr/>
        <a:lstStyle/>
        <a:p>
          <a:endParaRPr lang="en-US"/>
        </a:p>
      </dgm:t>
    </dgm:pt>
    <dgm:pt modelId="{7FAAE27E-5C19-44F3-8821-ADC0C5A6E944}">
      <dgm:prSet phldrT="[Text]"/>
      <dgm:spPr/>
      <dgm:t>
        <a:bodyPr/>
        <a:lstStyle/>
        <a:p>
          <a:r>
            <a:rPr lang="en-US" spc="-1" dirty="0">
              <a:solidFill>
                <a:srgbClr val="000000"/>
              </a:solidFill>
            </a:rPr>
            <a:t>Access to a multi-vendor cluster for e.g. release testing</a:t>
          </a:r>
          <a:endParaRPr lang="en-US" dirty="0">
            <a:solidFill>
              <a:schemeClr val="bg1"/>
            </a:solidFill>
          </a:endParaRPr>
        </a:p>
      </dgm:t>
    </dgm:pt>
    <dgm:pt modelId="{ADB89A55-038E-4E78-814D-A2566FB2C5AF}" type="parTrans" cxnId="{1129785F-0F6D-49B0-B5EC-297A4EBBD4DF}">
      <dgm:prSet/>
      <dgm:spPr/>
      <dgm:t>
        <a:bodyPr/>
        <a:lstStyle/>
        <a:p>
          <a:endParaRPr lang="en-US"/>
        </a:p>
      </dgm:t>
    </dgm:pt>
    <dgm:pt modelId="{E65F4707-20F4-4BF1-A9F5-49F9890406BB}" type="sibTrans" cxnId="{1129785F-0F6D-49B0-B5EC-297A4EBBD4DF}">
      <dgm:prSet/>
      <dgm:spPr/>
      <dgm:t>
        <a:bodyPr/>
        <a:lstStyle/>
        <a:p>
          <a:endParaRPr lang="en-US"/>
        </a:p>
      </dgm:t>
    </dgm:pt>
    <dgm:pt modelId="{29B8D76A-9A9D-4B70-BC87-F43D1A3F13C7}">
      <dgm:prSet phldrT="[Text]"/>
      <dgm:spPr/>
      <dgm:t>
        <a:bodyPr/>
        <a:lstStyle/>
        <a:p>
          <a:r>
            <a:rPr lang="en-US" b="0" spc="-1" dirty="0">
              <a:solidFill>
                <a:srgbClr val="000000"/>
              </a:solidFill>
            </a:rPr>
            <a:t>On demand testing for distros (Red Hat, </a:t>
          </a:r>
          <a:r>
            <a:rPr lang="en-US" b="0" spc="-1" dirty="0" err="1">
              <a:solidFill>
                <a:srgbClr val="000000"/>
              </a:solidFill>
            </a:rPr>
            <a:t>SuSE</a:t>
          </a:r>
          <a:r>
            <a:rPr lang="en-US" b="0" spc="-1" dirty="0">
              <a:solidFill>
                <a:srgbClr val="000000"/>
              </a:solidFill>
            </a:rPr>
            <a:t>, OFED, etc.)</a:t>
          </a:r>
          <a:endParaRPr lang="en-US" dirty="0">
            <a:solidFill>
              <a:schemeClr val="bg1"/>
            </a:solidFill>
          </a:endParaRPr>
        </a:p>
      </dgm:t>
    </dgm:pt>
    <dgm:pt modelId="{BE7F9A07-93D3-4F00-B969-3A38869BF3F4}" type="parTrans" cxnId="{9859028E-53B7-4BE9-B86B-F0DF4756EB5F}">
      <dgm:prSet/>
      <dgm:spPr/>
      <dgm:t>
        <a:bodyPr/>
        <a:lstStyle/>
        <a:p>
          <a:endParaRPr lang="en-US"/>
        </a:p>
      </dgm:t>
    </dgm:pt>
    <dgm:pt modelId="{EB502651-3C1A-4408-862F-FE75B59155F2}" type="sibTrans" cxnId="{9859028E-53B7-4BE9-B86B-F0DF4756EB5F}">
      <dgm:prSet/>
      <dgm:spPr/>
      <dgm:t>
        <a:bodyPr/>
        <a:lstStyle/>
        <a:p>
          <a:endParaRPr lang="en-US"/>
        </a:p>
      </dgm:t>
    </dgm:pt>
    <dgm:pt modelId="{F7C4C29B-5DB0-4068-92A1-3B4E48082405}">
      <dgm:prSet phldrT="[Text]"/>
      <dgm:spPr/>
      <dgm:t>
        <a:bodyPr/>
        <a:lstStyle/>
        <a:p>
          <a:r>
            <a:rPr lang="en-US" b="0" spc="-1" dirty="0">
              <a:solidFill>
                <a:srgbClr val="000000"/>
              </a:solidFill>
            </a:rPr>
            <a:t>On demand testing of specific software </a:t>
          </a:r>
          <a:endParaRPr lang="en-US" dirty="0">
            <a:solidFill>
              <a:schemeClr val="bg1"/>
            </a:solidFill>
          </a:endParaRPr>
        </a:p>
      </dgm:t>
    </dgm:pt>
    <dgm:pt modelId="{DB1F0074-E2F0-437E-A911-CF0308C7B027}" type="parTrans" cxnId="{3E484043-B312-407B-9B53-B765F5AAD73D}">
      <dgm:prSet/>
      <dgm:spPr/>
      <dgm:t>
        <a:bodyPr/>
        <a:lstStyle/>
        <a:p>
          <a:endParaRPr lang="en-US"/>
        </a:p>
      </dgm:t>
    </dgm:pt>
    <dgm:pt modelId="{3C653DBE-2486-4D9A-B4D0-8E477ECAF1C2}" type="sibTrans" cxnId="{3E484043-B312-407B-9B53-B765F5AAD73D}">
      <dgm:prSet/>
      <dgm:spPr/>
      <dgm:t>
        <a:bodyPr/>
        <a:lstStyle/>
        <a:p>
          <a:endParaRPr lang="en-US"/>
        </a:p>
      </dgm:t>
    </dgm:pt>
    <dgm:pt modelId="{2625FF53-7E9E-4154-AA44-BE8025FCDBCA}">
      <dgm:prSet/>
      <dgm:spPr/>
      <dgm:t>
        <a:bodyPr/>
        <a:lstStyle/>
        <a:p>
          <a:r>
            <a:rPr lang="en-US" b="0" spc="-1" dirty="0">
              <a:solidFill>
                <a:srgbClr val="000000"/>
              </a:solidFill>
            </a:rPr>
            <a:t>Assist in software development</a:t>
          </a:r>
        </a:p>
      </dgm:t>
    </dgm:pt>
    <dgm:pt modelId="{B92206BF-FA36-480C-8B4E-CD1E9381F717}" type="parTrans" cxnId="{BBACA01B-5438-4ADD-971B-D1A4D59A9B2F}">
      <dgm:prSet/>
      <dgm:spPr/>
      <dgm:t>
        <a:bodyPr/>
        <a:lstStyle/>
        <a:p>
          <a:endParaRPr lang="en-US"/>
        </a:p>
      </dgm:t>
    </dgm:pt>
    <dgm:pt modelId="{A9258CF8-73BD-4162-8725-6C861BD5371B}" type="sibTrans" cxnId="{BBACA01B-5438-4ADD-971B-D1A4D59A9B2F}">
      <dgm:prSet/>
      <dgm:spPr/>
      <dgm:t>
        <a:bodyPr/>
        <a:lstStyle/>
        <a:p>
          <a:endParaRPr lang="en-US"/>
        </a:p>
      </dgm:t>
    </dgm:pt>
    <dgm:pt modelId="{8A559F48-4DA2-42DA-BAEA-D82029427AC0}" type="pres">
      <dgm:prSet presAssocID="{0ED6406F-87CB-491E-883E-E0C08BF5125D}" presName="Name0" presStyleCnt="0">
        <dgm:presLayoutVars>
          <dgm:dir/>
          <dgm:animLvl val="lvl"/>
          <dgm:resizeHandles/>
        </dgm:presLayoutVars>
      </dgm:prSet>
      <dgm:spPr/>
    </dgm:pt>
    <dgm:pt modelId="{86530B32-37DE-4ED2-B130-690DBF5C92B6}" type="pres">
      <dgm:prSet presAssocID="{44F8E400-6891-49F5-9568-C6CD93149E3E}" presName="linNode" presStyleCnt="0"/>
      <dgm:spPr/>
    </dgm:pt>
    <dgm:pt modelId="{2E4A452F-F9C8-4274-9766-EA7C6ADA0FB1}" type="pres">
      <dgm:prSet presAssocID="{44F8E400-6891-49F5-9568-C6CD93149E3E}" presName="parentShp" presStyleLbl="node1" presStyleIdx="0" presStyleCnt="4" custScaleX="72506">
        <dgm:presLayoutVars>
          <dgm:bulletEnabled val="1"/>
        </dgm:presLayoutVars>
      </dgm:prSet>
      <dgm:spPr/>
    </dgm:pt>
    <dgm:pt modelId="{5CB130F4-2298-4290-A6F9-A64AEFFA1D32}" type="pres">
      <dgm:prSet presAssocID="{44F8E400-6891-49F5-9568-C6CD93149E3E}" presName="childShp" presStyleLbl="bgAccFollowNode1" presStyleIdx="0" presStyleCnt="4">
        <dgm:presLayoutVars>
          <dgm:bulletEnabled val="1"/>
        </dgm:presLayoutVars>
      </dgm:prSet>
      <dgm:spPr/>
    </dgm:pt>
    <dgm:pt modelId="{3E9D7D63-90F4-4810-BE69-CAAD4F4358DE}" type="pres">
      <dgm:prSet presAssocID="{7255282F-E453-4914-848D-AFA5B12A8C09}" presName="spacing" presStyleCnt="0"/>
      <dgm:spPr/>
    </dgm:pt>
    <dgm:pt modelId="{012DA0C2-0D83-4245-8134-C7229EE7FE87}" type="pres">
      <dgm:prSet presAssocID="{F416840B-5C52-4F8C-9E7C-A43409E94B92}" presName="linNode" presStyleCnt="0"/>
      <dgm:spPr/>
    </dgm:pt>
    <dgm:pt modelId="{CB900CA8-C0F6-4FDB-B43D-5E64A706B33C}" type="pres">
      <dgm:prSet presAssocID="{F416840B-5C52-4F8C-9E7C-A43409E94B92}" presName="parentShp" presStyleLbl="node1" presStyleIdx="1" presStyleCnt="4" custScaleX="72506">
        <dgm:presLayoutVars>
          <dgm:bulletEnabled val="1"/>
        </dgm:presLayoutVars>
      </dgm:prSet>
      <dgm:spPr/>
    </dgm:pt>
    <dgm:pt modelId="{B34B2A26-17FC-4F40-916F-4EF91575FB84}" type="pres">
      <dgm:prSet presAssocID="{F416840B-5C52-4F8C-9E7C-A43409E94B92}" presName="childShp" presStyleLbl="bgAccFollowNode1" presStyleIdx="1" presStyleCnt="4">
        <dgm:presLayoutVars>
          <dgm:bulletEnabled val="1"/>
        </dgm:presLayoutVars>
      </dgm:prSet>
      <dgm:spPr/>
    </dgm:pt>
    <dgm:pt modelId="{BC395467-77C0-4AA5-AF3E-F772E016F225}" type="pres">
      <dgm:prSet presAssocID="{EDA7D8F5-0EAA-4A19-BB12-53BD34CDF0A2}" presName="spacing" presStyleCnt="0"/>
      <dgm:spPr/>
    </dgm:pt>
    <dgm:pt modelId="{C82624E9-6817-4B16-BE16-1FF639BAFF1D}" type="pres">
      <dgm:prSet presAssocID="{8B8D00BE-D4DC-4DC1-9D4D-A055B3E181A2}" presName="linNode" presStyleCnt="0"/>
      <dgm:spPr/>
    </dgm:pt>
    <dgm:pt modelId="{72C0F353-A98B-4ABD-B328-8CEA64C8EF91}" type="pres">
      <dgm:prSet presAssocID="{8B8D00BE-D4DC-4DC1-9D4D-A055B3E181A2}" presName="parentShp" presStyleLbl="node1" presStyleIdx="2" presStyleCnt="4" custScaleX="72506">
        <dgm:presLayoutVars>
          <dgm:bulletEnabled val="1"/>
        </dgm:presLayoutVars>
      </dgm:prSet>
      <dgm:spPr/>
    </dgm:pt>
    <dgm:pt modelId="{3FC58BC6-2F0F-4435-A9A2-87E090EA3307}" type="pres">
      <dgm:prSet presAssocID="{8B8D00BE-D4DC-4DC1-9D4D-A055B3E181A2}" presName="childShp" presStyleLbl="bgAccFollowNode1" presStyleIdx="2" presStyleCnt="4">
        <dgm:presLayoutVars>
          <dgm:bulletEnabled val="1"/>
        </dgm:presLayoutVars>
      </dgm:prSet>
      <dgm:spPr/>
    </dgm:pt>
    <dgm:pt modelId="{7D0002A1-4E34-4038-A208-92B3C0A3ADED}" type="pres">
      <dgm:prSet presAssocID="{3C47F11D-5803-416A-BF49-A297053B7A5A}" presName="spacing" presStyleCnt="0"/>
      <dgm:spPr/>
    </dgm:pt>
    <dgm:pt modelId="{AB8F4F59-3AD2-4FF7-AFE8-1AEADF68187C}" type="pres">
      <dgm:prSet presAssocID="{3865CE3D-D444-4163-9328-F926E1E58DA5}" presName="linNode" presStyleCnt="0"/>
      <dgm:spPr/>
    </dgm:pt>
    <dgm:pt modelId="{B1694159-8FA1-437C-9DE0-69AEC26214DA}" type="pres">
      <dgm:prSet presAssocID="{3865CE3D-D444-4163-9328-F926E1E58DA5}" presName="parentShp" presStyleLbl="node1" presStyleIdx="3" presStyleCnt="4" custScaleX="72506">
        <dgm:presLayoutVars>
          <dgm:bulletEnabled val="1"/>
        </dgm:presLayoutVars>
      </dgm:prSet>
      <dgm:spPr/>
    </dgm:pt>
    <dgm:pt modelId="{38C2401E-9C51-45A2-9C6D-6F43F2954163}" type="pres">
      <dgm:prSet presAssocID="{3865CE3D-D444-4163-9328-F926E1E58DA5}" presName="childShp" presStyleLbl="bgAccFollowNode1" presStyleIdx="3" presStyleCnt="4">
        <dgm:presLayoutVars>
          <dgm:bulletEnabled val="1"/>
        </dgm:presLayoutVars>
      </dgm:prSet>
      <dgm:spPr/>
    </dgm:pt>
  </dgm:ptLst>
  <dgm:cxnLst>
    <dgm:cxn modelId="{D43B0107-BF94-43E7-9CE8-0B593659E3D2}" srcId="{44F8E400-6891-49F5-9568-C6CD93149E3E}" destId="{4CCF8B07-E810-4728-B8C1-980754DC5723}" srcOrd="1" destOrd="0" parTransId="{46BC1969-44F3-49DB-AD54-64DEC12D2F42}" sibTransId="{F31760CE-CE22-4314-9731-4DDD279632D6}"/>
    <dgm:cxn modelId="{D2129D0E-6382-4887-B7AE-D78CE4F4B6D9}" type="presOf" srcId="{0ED6406F-87CB-491E-883E-E0C08BF5125D}" destId="{8A559F48-4DA2-42DA-BAEA-D82029427AC0}" srcOrd="0" destOrd="0" presId="urn:microsoft.com/office/officeart/2005/8/layout/vList6"/>
    <dgm:cxn modelId="{BBACA01B-5438-4ADD-971B-D1A4D59A9B2F}" srcId="{3865CE3D-D444-4163-9328-F926E1E58DA5}" destId="{2625FF53-7E9E-4154-AA44-BE8025FCDBCA}" srcOrd="1" destOrd="0" parTransId="{B92206BF-FA36-480C-8B4E-CD1E9381F717}" sibTransId="{A9258CF8-73BD-4162-8725-6C861BD5371B}"/>
    <dgm:cxn modelId="{B7A5E328-AFFE-40F7-8852-FE5FC48503B6}" type="presOf" srcId="{8B8D00BE-D4DC-4DC1-9D4D-A055B3E181A2}" destId="{72C0F353-A98B-4ABD-B328-8CEA64C8EF91}" srcOrd="0" destOrd="0" presId="urn:microsoft.com/office/officeart/2005/8/layout/vList6"/>
    <dgm:cxn modelId="{1129785F-0F6D-49B0-B5EC-297A4EBBD4DF}" srcId="{8B8D00BE-D4DC-4DC1-9D4D-A055B3E181A2}" destId="{7FAAE27E-5C19-44F3-8821-ADC0C5A6E944}" srcOrd="1" destOrd="0" parTransId="{ADB89A55-038E-4E78-814D-A2566FB2C5AF}" sibTransId="{E65F4707-20F4-4BF1-A9F5-49F9890406BB}"/>
    <dgm:cxn modelId="{C19ED85F-8620-4DF0-9909-9BD1EE2A473B}" srcId="{F416840B-5C52-4F8C-9E7C-A43409E94B92}" destId="{5D52FEAA-1120-457B-BDBD-69DAE1C7DB85}" srcOrd="1" destOrd="0" parTransId="{BCD11BEE-068E-4DAE-9786-C87CAFA727D7}" sibTransId="{D44CD199-C017-4E36-90A3-AF9FF2ABB6E2}"/>
    <dgm:cxn modelId="{3E484043-B312-407B-9B53-B765F5AAD73D}" srcId="{3865CE3D-D444-4163-9328-F926E1E58DA5}" destId="{F7C4C29B-5DB0-4068-92A1-3B4E48082405}" srcOrd="0" destOrd="0" parTransId="{DB1F0074-E2F0-437E-A911-CF0308C7B027}" sibTransId="{3C653DBE-2486-4D9A-B4D0-8E477ECAF1C2}"/>
    <dgm:cxn modelId="{4198D744-8E44-457D-9B3C-927738338D13}" type="presOf" srcId="{5D52FEAA-1120-457B-BDBD-69DAE1C7DB85}" destId="{B34B2A26-17FC-4F40-916F-4EF91575FB84}" srcOrd="0" destOrd="1" presId="urn:microsoft.com/office/officeart/2005/8/layout/vList6"/>
    <dgm:cxn modelId="{ED7DDD65-CC62-47C2-AA8D-733AD444E458}" srcId="{0ED6406F-87CB-491E-883E-E0C08BF5125D}" destId="{3865CE3D-D444-4163-9328-F926E1E58DA5}" srcOrd="3" destOrd="0" parTransId="{3512AA31-E34D-4DCB-A7E2-2D407B3BF057}" sibTransId="{406769AD-CA8E-4410-8FD5-26A2B9C0C3DD}"/>
    <dgm:cxn modelId="{8095D767-FF1C-45CE-8AEA-003B9D4E6553}" type="presOf" srcId="{4CCF8B07-E810-4728-B8C1-980754DC5723}" destId="{5CB130F4-2298-4290-A6F9-A64AEFFA1D32}" srcOrd="0" destOrd="1" presId="urn:microsoft.com/office/officeart/2005/8/layout/vList6"/>
    <dgm:cxn modelId="{DB9ACF53-644F-45AE-856E-8182A85132A5}" type="presOf" srcId="{B9965EED-2F48-45BD-A36B-9990A3B4ACE6}" destId="{5CB130F4-2298-4290-A6F9-A64AEFFA1D32}" srcOrd="0" destOrd="0" presId="urn:microsoft.com/office/officeart/2005/8/layout/vList6"/>
    <dgm:cxn modelId="{B3190958-57F3-4134-AB65-48485DACDA50}" srcId="{0ED6406F-87CB-491E-883E-E0C08BF5125D}" destId="{8B8D00BE-D4DC-4DC1-9D4D-A055B3E181A2}" srcOrd="2" destOrd="0" parTransId="{1400CCBE-DE2F-40FB-965B-610D1C480774}" sibTransId="{3C47F11D-5803-416A-BF49-A297053B7A5A}"/>
    <dgm:cxn modelId="{A4993B58-A41A-4C6F-9FED-7100B2C05F66}" type="presOf" srcId="{7FAAE27E-5C19-44F3-8821-ADC0C5A6E944}" destId="{3FC58BC6-2F0F-4435-A9A2-87E090EA3307}" srcOrd="0" destOrd="1" presId="urn:microsoft.com/office/officeart/2005/8/layout/vList6"/>
    <dgm:cxn modelId="{884A8A7C-BE43-43BB-8A54-664238D4372D}" srcId="{0ED6406F-87CB-491E-883E-E0C08BF5125D}" destId="{F416840B-5C52-4F8C-9E7C-A43409E94B92}" srcOrd="1" destOrd="0" parTransId="{CE0F1AB7-9777-4505-B23C-8D4F77633706}" sibTransId="{EDA7D8F5-0EAA-4A19-BB12-53BD34CDF0A2}"/>
    <dgm:cxn modelId="{9859028E-53B7-4BE9-B86B-F0DF4756EB5F}" srcId="{8B8D00BE-D4DC-4DC1-9D4D-A055B3E181A2}" destId="{29B8D76A-9A9D-4B70-BC87-F43D1A3F13C7}" srcOrd="0" destOrd="0" parTransId="{BE7F9A07-93D3-4F00-B969-3A38869BF3F4}" sibTransId="{EB502651-3C1A-4408-862F-FE75B59155F2}"/>
    <dgm:cxn modelId="{E7FAB893-AE67-4F1F-BE3B-4F7F8E5F1F5D}" type="presOf" srcId="{F416840B-5C52-4F8C-9E7C-A43409E94B92}" destId="{CB900CA8-C0F6-4FDB-B43D-5E64A706B33C}" srcOrd="0" destOrd="0" presId="urn:microsoft.com/office/officeart/2005/8/layout/vList6"/>
    <dgm:cxn modelId="{3EDF6A97-5B66-4315-86A1-832498F3EF4F}" srcId="{0ED6406F-87CB-491E-883E-E0C08BF5125D}" destId="{44F8E400-6891-49F5-9568-C6CD93149E3E}" srcOrd="0" destOrd="0" parTransId="{0F90F278-5338-4735-95F9-FF6DCAC3700A}" sibTransId="{7255282F-E453-4914-848D-AFA5B12A8C09}"/>
    <dgm:cxn modelId="{66A47AA7-4FFE-42AA-9846-302F321A46A5}" srcId="{44F8E400-6891-49F5-9568-C6CD93149E3E}" destId="{6BE9284B-F42D-4858-AC06-9C67C3D6589F}" srcOrd="2" destOrd="0" parTransId="{02D6F76F-3C22-45CA-88B3-444FE868A5BB}" sibTransId="{26F34BE2-E28E-4814-8B0B-198811E0D067}"/>
    <dgm:cxn modelId="{CA980DCE-7FB8-4481-93A1-F5F4DA62CF25}" type="presOf" srcId="{6BE9284B-F42D-4858-AC06-9C67C3D6589F}" destId="{5CB130F4-2298-4290-A6F9-A64AEFFA1D32}" srcOrd="0" destOrd="2" presId="urn:microsoft.com/office/officeart/2005/8/layout/vList6"/>
    <dgm:cxn modelId="{31A4E3D3-955A-4D32-9D20-F79BA767509C}" srcId="{44F8E400-6891-49F5-9568-C6CD93149E3E}" destId="{B9965EED-2F48-45BD-A36B-9990A3B4ACE6}" srcOrd="0" destOrd="0" parTransId="{B757136C-EBC2-4B48-89DF-5918A6B98383}" sibTransId="{C2A0D55C-6824-46B7-A0A3-D82DB448AABD}"/>
    <dgm:cxn modelId="{2A7810D4-588A-4D16-8CF5-A8C0C170BAD2}" type="presOf" srcId="{71480DA3-6734-4976-9880-5F58D493D8CB}" destId="{B34B2A26-17FC-4F40-916F-4EF91575FB84}" srcOrd="0" destOrd="0" presId="urn:microsoft.com/office/officeart/2005/8/layout/vList6"/>
    <dgm:cxn modelId="{91F364DC-9288-4DBA-A9F9-C15B4EF20102}" srcId="{F416840B-5C52-4F8C-9E7C-A43409E94B92}" destId="{71480DA3-6734-4976-9880-5F58D493D8CB}" srcOrd="0" destOrd="0" parTransId="{802456E2-03AE-4B60-BED8-88AC20C31F7D}" sibTransId="{495A639C-CDC8-4DDE-B2CD-3E7A12C6D6DD}"/>
    <dgm:cxn modelId="{AD2A34E5-19A4-41E6-9399-CB62E9593343}" type="presOf" srcId="{F7C4C29B-5DB0-4068-92A1-3B4E48082405}" destId="{38C2401E-9C51-45A2-9C6D-6F43F2954163}" srcOrd="0" destOrd="0" presId="urn:microsoft.com/office/officeart/2005/8/layout/vList6"/>
    <dgm:cxn modelId="{ECBDA8EB-3CA8-47D8-9E74-153D8CD02F1E}" type="presOf" srcId="{29B8D76A-9A9D-4B70-BC87-F43D1A3F13C7}" destId="{3FC58BC6-2F0F-4435-A9A2-87E090EA3307}" srcOrd="0" destOrd="0" presId="urn:microsoft.com/office/officeart/2005/8/layout/vList6"/>
    <dgm:cxn modelId="{51F79CF0-2FC0-4272-ACEE-2E31C3C2EAFB}" type="presOf" srcId="{44F8E400-6891-49F5-9568-C6CD93149E3E}" destId="{2E4A452F-F9C8-4274-9766-EA7C6ADA0FB1}" srcOrd="0" destOrd="0" presId="urn:microsoft.com/office/officeart/2005/8/layout/vList6"/>
    <dgm:cxn modelId="{2E37C6F0-D0FA-45DF-AA64-CE823D96A4E0}" type="presOf" srcId="{3865CE3D-D444-4163-9328-F926E1E58DA5}" destId="{B1694159-8FA1-437C-9DE0-69AEC26214DA}" srcOrd="0" destOrd="0" presId="urn:microsoft.com/office/officeart/2005/8/layout/vList6"/>
    <dgm:cxn modelId="{1410DFFF-F788-4DCC-BB36-9E4328761CAE}" type="presOf" srcId="{2625FF53-7E9E-4154-AA44-BE8025FCDBCA}" destId="{38C2401E-9C51-45A2-9C6D-6F43F2954163}" srcOrd="0" destOrd="1" presId="urn:microsoft.com/office/officeart/2005/8/layout/vList6"/>
    <dgm:cxn modelId="{E29F8D60-C73F-4B69-AA88-33697D96F13F}" type="presParOf" srcId="{8A559F48-4DA2-42DA-BAEA-D82029427AC0}" destId="{86530B32-37DE-4ED2-B130-690DBF5C92B6}" srcOrd="0" destOrd="0" presId="urn:microsoft.com/office/officeart/2005/8/layout/vList6"/>
    <dgm:cxn modelId="{BA255C13-BFA6-44BE-BFEB-ADBA4CF2B600}" type="presParOf" srcId="{86530B32-37DE-4ED2-B130-690DBF5C92B6}" destId="{2E4A452F-F9C8-4274-9766-EA7C6ADA0FB1}" srcOrd="0" destOrd="0" presId="urn:microsoft.com/office/officeart/2005/8/layout/vList6"/>
    <dgm:cxn modelId="{4CDE71C2-D588-40B8-B8E8-0D522788418D}" type="presParOf" srcId="{86530B32-37DE-4ED2-B130-690DBF5C92B6}" destId="{5CB130F4-2298-4290-A6F9-A64AEFFA1D32}" srcOrd="1" destOrd="0" presId="urn:microsoft.com/office/officeart/2005/8/layout/vList6"/>
    <dgm:cxn modelId="{38BB9F34-A4C6-432F-B6DF-B8EE5206E717}" type="presParOf" srcId="{8A559F48-4DA2-42DA-BAEA-D82029427AC0}" destId="{3E9D7D63-90F4-4810-BE69-CAAD4F4358DE}" srcOrd="1" destOrd="0" presId="urn:microsoft.com/office/officeart/2005/8/layout/vList6"/>
    <dgm:cxn modelId="{CFFA5917-4393-4A85-A357-D0639CBA0E9A}" type="presParOf" srcId="{8A559F48-4DA2-42DA-BAEA-D82029427AC0}" destId="{012DA0C2-0D83-4245-8134-C7229EE7FE87}" srcOrd="2" destOrd="0" presId="urn:microsoft.com/office/officeart/2005/8/layout/vList6"/>
    <dgm:cxn modelId="{D90BBDEF-87EB-4442-B899-A1B4E7CEFE07}" type="presParOf" srcId="{012DA0C2-0D83-4245-8134-C7229EE7FE87}" destId="{CB900CA8-C0F6-4FDB-B43D-5E64A706B33C}" srcOrd="0" destOrd="0" presId="urn:microsoft.com/office/officeart/2005/8/layout/vList6"/>
    <dgm:cxn modelId="{5704FA65-F411-4461-A6F9-7590C7BF7FBA}" type="presParOf" srcId="{012DA0C2-0D83-4245-8134-C7229EE7FE87}" destId="{B34B2A26-17FC-4F40-916F-4EF91575FB84}" srcOrd="1" destOrd="0" presId="urn:microsoft.com/office/officeart/2005/8/layout/vList6"/>
    <dgm:cxn modelId="{535E303B-E244-4770-8836-0239994130E3}" type="presParOf" srcId="{8A559F48-4DA2-42DA-BAEA-D82029427AC0}" destId="{BC395467-77C0-4AA5-AF3E-F772E016F225}" srcOrd="3" destOrd="0" presId="urn:microsoft.com/office/officeart/2005/8/layout/vList6"/>
    <dgm:cxn modelId="{90951845-21F1-428E-8294-4D9441143074}" type="presParOf" srcId="{8A559F48-4DA2-42DA-BAEA-D82029427AC0}" destId="{C82624E9-6817-4B16-BE16-1FF639BAFF1D}" srcOrd="4" destOrd="0" presId="urn:microsoft.com/office/officeart/2005/8/layout/vList6"/>
    <dgm:cxn modelId="{83EDDDBD-B9A0-46FE-9F6C-699B2A7F79F4}" type="presParOf" srcId="{C82624E9-6817-4B16-BE16-1FF639BAFF1D}" destId="{72C0F353-A98B-4ABD-B328-8CEA64C8EF91}" srcOrd="0" destOrd="0" presId="urn:microsoft.com/office/officeart/2005/8/layout/vList6"/>
    <dgm:cxn modelId="{CAF5978D-14BA-4615-80AF-F30AC2D97319}" type="presParOf" srcId="{C82624E9-6817-4B16-BE16-1FF639BAFF1D}" destId="{3FC58BC6-2F0F-4435-A9A2-87E090EA3307}" srcOrd="1" destOrd="0" presId="urn:microsoft.com/office/officeart/2005/8/layout/vList6"/>
    <dgm:cxn modelId="{8CF5F1B1-DBD8-4A86-8449-27A15473E52E}" type="presParOf" srcId="{8A559F48-4DA2-42DA-BAEA-D82029427AC0}" destId="{7D0002A1-4E34-4038-A208-92B3C0A3ADED}" srcOrd="5" destOrd="0" presId="urn:microsoft.com/office/officeart/2005/8/layout/vList6"/>
    <dgm:cxn modelId="{7CE3BE91-AC2C-43BB-A8BF-1BEA72AD8049}" type="presParOf" srcId="{8A559F48-4DA2-42DA-BAEA-D82029427AC0}" destId="{AB8F4F59-3AD2-4FF7-AFE8-1AEADF68187C}" srcOrd="6" destOrd="0" presId="urn:microsoft.com/office/officeart/2005/8/layout/vList6"/>
    <dgm:cxn modelId="{E3684664-1265-42EF-836B-271F65C130FD}" type="presParOf" srcId="{AB8F4F59-3AD2-4FF7-AFE8-1AEADF68187C}" destId="{B1694159-8FA1-437C-9DE0-69AEC26214DA}" srcOrd="0" destOrd="0" presId="urn:microsoft.com/office/officeart/2005/8/layout/vList6"/>
    <dgm:cxn modelId="{6A12FEA2-1D2E-4E38-8D72-73ADC0B95804}" type="presParOf" srcId="{AB8F4F59-3AD2-4FF7-AFE8-1AEADF68187C}" destId="{38C2401E-9C51-45A2-9C6D-6F43F295416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F4EFF5-995C-478C-932D-33BA258794BD}" type="doc">
      <dgm:prSet loTypeId="urn:diagrams.loki3.com/BracketList" loCatId="list" qsTypeId="urn:microsoft.com/office/officeart/2005/8/quickstyle/simple1" qsCatId="simple" csTypeId="urn:microsoft.com/office/officeart/2005/8/colors/accent1_2" csCatId="accent1"/>
      <dgm:spPr/>
      <dgm:t>
        <a:bodyPr/>
        <a:lstStyle/>
        <a:p>
          <a:endParaRPr lang="en-US"/>
        </a:p>
      </dgm:t>
    </dgm:pt>
    <dgm:pt modelId="{08BEC387-E95A-4E8F-813D-FDB3DF074369}">
      <dgm:prSet/>
      <dgm:spPr/>
      <dgm:t>
        <a:bodyPr/>
        <a:lstStyle/>
        <a:p>
          <a:r>
            <a:rPr lang="en-US" b="1"/>
            <a:t>Intel runs the upstream kernel 0-day testing service</a:t>
          </a:r>
          <a:endParaRPr lang="en-US"/>
        </a:p>
      </dgm:t>
    </dgm:pt>
    <dgm:pt modelId="{CC9B3C72-1E9B-43A2-B8FB-B60AB9AFC824}" type="parTrans" cxnId="{FC8D5037-50CC-44E4-B1BB-0D5CC97076D8}">
      <dgm:prSet/>
      <dgm:spPr/>
      <dgm:t>
        <a:bodyPr/>
        <a:lstStyle/>
        <a:p>
          <a:endParaRPr lang="en-US"/>
        </a:p>
      </dgm:t>
    </dgm:pt>
    <dgm:pt modelId="{EDDB0BBF-779C-4B6E-8F7E-2054EC1D66FF}" type="sibTrans" cxnId="{FC8D5037-50CC-44E4-B1BB-0D5CC97076D8}">
      <dgm:prSet/>
      <dgm:spPr/>
      <dgm:t>
        <a:bodyPr/>
        <a:lstStyle/>
        <a:p>
          <a:endParaRPr lang="en-US"/>
        </a:p>
      </dgm:t>
    </dgm:pt>
    <dgm:pt modelId="{B4F86A13-B8A4-44C3-9DAF-43F0EE0663BD}">
      <dgm:prSet/>
      <dgm:spPr/>
      <dgm:t>
        <a:bodyPr/>
        <a:lstStyle/>
        <a:p>
          <a:r>
            <a:rPr lang="en-US"/>
            <a:t>Builds all kernel patches to make sure that patches don’t break the build of the kernel under a wide variety of kernel configurations</a:t>
          </a:r>
        </a:p>
      </dgm:t>
    </dgm:pt>
    <dgm:pt modelId="{C33D488A-6FC4-4CC4-8B44-F024F0048D84}" type="parTrans" cxnId="{E95F95B3-549A-4F2F-9C5C-EFD1D073BB51}">
      <dgm:prSet/>
      <dgm:spPr/>
      <dgm:t>
        <a:bodyPr/>
        <a:lstStyle/>
        <a:p>
          <a:endParaRPr lang="en-US"/>
        </a:p>
      </dgm:t>
    </dgm:pt>
    <dgm:pt modelId="{39A7193E-DD91-4D76-B5DA-32D05C18DE21}" type="sibTrans" cxnId="{E95F95B3-549A-4F2F-9C5C-EFD1D073BB51}">
      <dgm:prSet/>
      <dgm:spPr/>
      <dgm:t>
        <a:bodyPr/>
        <a:lstStyle/>
        <a:p>
          <a:endParaRPr lang="en-US"/>
        </a:p>
      </dgm:t>
    </dgm:pt>
    <dgm:pt modelId="{9B44E481-D32E-44A6-9516-8E48CDB955AC}">
      <dgm:prSet/>
      <dgm:spPr/>
      <dgm:t>
        <a:bodyPr/>
        <a:lstStyle/>
        <a:p>
          <a:r>
            <a:rPr lang="en-US"/>
            <a:t>Performs limited boot testing of compiled kernels, but does not attempt to match kernel patches against boot hardware that would actually test new kernel patch</a:t>
          </a:r>
        </a:p>
      </dgm:t>
    </dgm:pt>
    <dgm:pt modelId="{61DCA37B-EFE1-4E18-9D76-CE61456899C1}" type="parTrans" cxnId="{F9C91CEC-36AC-402B-9887-0045ACE4F03F}">
      <dgm:prSet/>
      <dgm:spPr/>
      <dgm:t>
        <a:bodyPr/>
        <a:lstStyle/>
        <a:p>
          <a:endParaRPr lang="en-US"/>
        </a:p>
      </dgm:t>
    </dgm:pt>
    <dgm:pt modelId="{0F22259B-36D4-4884-AF80-0AEE35817662}" type="sibTrans" cxnId="{F9C91CEC-36AC-402B-9887-0045ACE4F03F}">
      <dgm:prSet/>
      <dgm:spPr/>
      <dgm:t>
        <a:bodyPr/>
        <a:lstStyle/>
        <a:p>
          <a:endParaRPr lang="en-US"/>
        </a:p>
      </dgm:t>
    </dgm:pt>
    <dgm:pt modelId="{6BB65EA3-EDC6-4D9E-BA14-0FB28D797D2D}">
      <dgm:prSet/>
      <dgm:spPr/>
      <dgm:t>
        <a:bodyPr/>
        <a:lstStyle/>
        <a:p>
          <a:r>
            <a:rPr lang="en-US" b="1"/>
            <a:t>Google runs Syzkaller testing service</a:t>
          </a:r>
          <a:endParaRPr lang="en-US"/>
        </a:p>
      </dgm:t>
    </dgm:pt>
    <dgm:pt modelId="{63E52BD6-CE9E-4D66-AFEF-2ECD43B8B68C}" type="parTrans" cxnId="{93E09DFF-DDCE-4BEB-9B6C-24C0016ADFDB}">
      <dgm:prSet/>
      <dgm:spPr/>
      <dgm:t>
        <a:bodyPr/>
        <a:lstStyle/>
        <a:p>
          <a:endParaRPr lang="en-US"/>
        </a:p>
      </dgm:t>
    </dgm:pt>
    <dgm:pt modelId="{F203C5FE-9808-458D-86BC-9C774E8B4CEB}" type="sibTrans" cxnId="{93E09DFF-DDCE-4BEB-9B6C-24C0016ADFDB}">
      <dgm:prSet/>
      <dgm:spPr/>
      <dgm:t>
        <a:bodyPr/>
        <a:lstStyle/>
        <a:p>
          <a:endParaRPr lang="en-US"/>
        </a:p>
      </dgm:t>
    </dgm:pt>
    <dgm:pt modelId="{BC113BFE-84E1-499F-BFFC-951B9F0BEB45}">
      <dgm:prSet/>
      <dgm:spPr/>
      <dgm:t>
        <a:bodyPr/>
        <a:lstStyle/>
        <a:p>
          <a:r>
            <a:rPr lang="en-US"/>
            <a:t>Runs upstream kernels through a series of syscall validation tests as well as intentionally calling syscalls with known bad data to attempt to trip the kernel up</a:t>
          </a:r>
        </a:p>
      </dgm:t>
    </dgm:pt>
    <dgm:pt modelId="{C132F3DC-A8BE-4C72-9DAF-B6FA245BA616}" type="parTrans" cxnId="{E00B622B-B988-4739-8B1A-B4881D56D4A6}">
      <dgm:prSet/>
      <dgm:spPr/>
      <dgm:t>
        <a:bodyPr/>
        <a:lstStyle/>
        <a:p>
          <a:endParaRPr lang="en-US"/>
        </a:p>
      </dgm:t>
    </dgm:pt>
    <dgm:pt modelId="{FF7FB10D-E45E-433C-B641-8C3646AAFC07}" type="sibTrans" cxnId="{E00B622B-B988-4739-8B1A-B4881D56D4A6}">
      <dgm:prSet/>
      <dgm:spPr/>
      <dgm:t>
        <a:bodyPr/>
        <a:lstStyle/>
        <a:p>
          <a:endParaRPr lang="en-US"/>
        </a:p>
      </dgm:t>
    </dgm:pt>
    <dgm:pt modelId="{3DF504D7-1154-423C-8C99-5CD9109DB3F6}">
      <dgm:prSet/>
      <dgm:spPr/>
      <dgm:t>
        <a:bodyPr/>
        <a:lstStyle/>
        <a:p>
          <a:r>
            <a:rPr lang="en-US"/>
            <a:t>Is able to test all of the common syscalls, but has limited support for syscalls requiring custom user space structs and specific syscall sequences, such as is common in RDMA</a:t>
          </a:r>
        </a:p>
      </dgm:t>
    </dgm:pt>
    <dgm:pt modelId="{39862D5C-B354-4FD5-8B0B-0A59A58E3F2B}" type="parTrans" cxnId="{83E19972-7015-4906-A584-7DE773FB897F}">
      <dgm:prSet/>
      <dgm:spPr/>
      <dgm:t>
        <a:bodyPr/>
        <a:lstStyle/>
        <a:p>
          <a:endParaRPr lang="en-US"/>
        </a:p>
      </dgm:t>
    </dgm:pt>
    <dgm:pt modelId="{82FAF8C0-8419-4831-B5F1-D1E79E353BB6}" type="sibTrans" cxnId="{83E19972-7015-4906-A584-7DE773FB897F}">
      <dgm:prSet/>
      <dgm:spPr/>
      <dgm:t>
        <a:bodyPr/>
        <a:lstStyle/>
        <a:p>
          <a:endParaRPr lang="en-US"/>
        </a:p>
      </dgm:t>
    </dgm:pt>
    <dgm:pt modelId="{07ECD9C2-180C-46FA-B701-478561FD24D3}">
      <dgm:prSet/>
      <dgm:spPr/>
      <dgm:t>
        <a:bodyPr/>
        <a:lstStyle/>
        <a:p>
          <a:r>
            <a:rPr lang="en-US" b="1"/>
            <a:t>The OFA will be running the FSDP CI service</a:t>
          </a:r>
          <a:endParaRPr lang="en-US"/>
        </a:p>
      </dgm:t>
    </dgm:pt>
    <dgm:pt modelId="{502E5FF7-8742-40E0-BE64-5AD3E47B8C61}" type="parTrans" cxnId="{73588024-5AE4-47CC-B13F-195DA7667C88}">
      <dgm:prSet/>
      <dgm:spPr/>
      <dgm:t>
        <a:bodyPr/>
        <a:lstStyle/>
        <a:p>
          <a:endParaRPr lang="en-US"/>
        </a:p>
      </dgm:t>
    </dgm:pt>
    <dgm:pt modelId="{2E967165-894A-46EC-9E45-98797BDBA3E8}" type="sibTrans" cxnId="{73588024-5AE4-47CC-B13F-195DA7667C88}">
      <dgm:prSet/>
      <dgm:spPr/>
      <dgm:t>
        <a:bodyPr/>
        <a:lstStyle/>
        <a:p>
          <a:endParaRPr lang="en-US"/>
        </a:p>
      </dgm:t>
    </dgm:pt>
    <dgm:pt modelId="{A052602E-CEDE-44EF-941A-DCF0A7BC0C85}">
      <dgm:prSet/>
      <dgm:spPr/>
      <dgm:t>
        <a:bodyPr/>
        <a:lstStyle/>
        <a:p>
          <a:r>
            <a:rPr lang="en-US"/>
            <a:t>Runs upstream kernels as well as upstream user space RDMA related packages</a:t>
          </a:r>
        </a:p>
      </dgm:t>
    </dgm:pt>
    <dgm:pt modelId="{EDC937E5-29CB-44AC-906F-5E05F6F11923}" type="parTrans" cxnId="{BB8DF6CF-3EF3-4C95-B034-033D980E3C8A}">
      <dgm:prSet/>
      <dgm:spPr/>
      <dgm:t>
        <a:bodyPr/>
        <a:lstStyle/>
        <a:p>
          <a:endParaRPr lang="en-US"/>
        </a:p>
      </dgm:t>
    </dgm:pt>
    <dgm:pt modelId="{7690A4E6-9797-44EC-A4FA-4BBB1EF00D84}" type="sibTrans" cxnId="{BB8DF6CF-3EF3-4C95-B034-033D980E3C8A}">
      <dgm:prSet/>
      <dgm:spPr/>
      <dgm:t>
        <a:bodyPr/>
        <a:lstStyle/>
        <a:p>
          <a:endParaRPr lang="en-US"/>
        </a:p>
      </dgm:t>
    </dgm:pt>
    <dgm:pt modelId="{901FCC19-C4C5-44BD-9D63-ADEFAED32359}">
      <dgm:prSet/>
      <dgm:spPr/>
      <dgm:t>
        <a:bodyPr/>
        <a:lstStyle/>
        <a:p>
          <a:r>
            <a:rPr lang="en-US"/>
            <a:t>Unlike 0-day or Syzkaller, will focus on testing specific niche code (RDMA, Peer-2-Peer DMA, etc.) on actual hardware</a:t>
          </a:r>
        </a:p>
      </dgm:t>
    </dgm:pt>
    <dgm:pt modelId="{A03BE68F-054B-4945-87E5-0179679D053A}" type="parTrans" cxnId="{39F83471-7072-40D4-BC9A-AE95EE956F6D}">
      <dgm:prSet/>
      <dgm:spPr/>
      <dgm:t>
        <a:bodyPr/>
        <a:lstStyle/>
        <a:p>
          <a:endParaRPr lang="en-US"/>
        </a:p>
      </dgm:t>
    </dgm:pt>
    <dgm:pt modelId="{D44404DC-55D3-4F00-B55D-8521F33545B9}" type="sibTrans" cxnId="{39F83471-7072-40D4-BC9A-AE95EE956F6D}">
      <dgm:prSet/>
      <dgm:spPr/>
      <dgm:t>
        <a:bodyPr/>
        <a:lstStyle/>
        <a:p>
          <a:endParaRPr lang="en-US"/>
        </a:p>
      </dgm:t>
    </dgm:pt>
    <dgm:pt modelId="{3F0EE3DC-BFA5-4196-831A-110868DCC068}">
      <dgm:prSet/>
      <dgm:spPr/>
      <dgm:t>
        <a:bodyPr/>
        <a:lstStyle/>
        <a:p>
          <a:r>
            <a:rPr lang="en-US"/>
            <a:t>Will utilize an upstream ecosystem to help build out test suite specific to each hardware variety</a:t>
          </a:r>
        </a:p>
      </dgm:t>
    </dgm:pt>
    <dgm:pt modelId="{7F27AB4A-3370-40D3-A113-EA13AA75D55E}" type="parTrans" cxnId="{287EF031-F0EC-4568-A241-5DD0235CC419}">
      <dgm:prSet/>
      <dgm:spPr/>
      <dgm:t>
        <a:bodyPr/>
        <a:lstStyle/>
        <a:p>
          <a:endParaRPr lang="en-US"/>
        </a:p>
      </dgm:t>
    </dgm:pt>
    <dgm:pt modelId="{1591EEAC-D20D-49C5-9992-DDD47133504B}" type="sibTrans" cxnId="{287EF031-F0EC-4568-A241-5DD0235CC419}">
      <dgm:prSet/>
      <dgm:spPr/>
      <dgm:t>
        <a:bodyPr/>
        <a:lstStyle/>
        <a:p>
          <a:endParaRPr lang="en-US"/>
        </a:p>
      </dgm:t>
    </dgm:pt>
    <dgm:pt modelId="{1FEDCB0D-8C7C-4A4C-8EE2-95347F0FFF9C}" type="pres">
      <dgm:prSet presAssocID="{4FF4EFF5-995C-478C-932D-33BA258794BD}" presName="Name0" presStyleCnt="0">
        <dgm:presLayoutVars>
          <dgm:dir/>
          <dgm:animLvl val="lvl"/>
          <dgm:resizeHandles val="exact"/>
        </dgm:presLayoutVars>
      </dgm:prSet>
      <dgm:spPr/>
    </dgm:pt>
    <dgm:pt modelId="{52E7BA20-B4E3-411F-99FF-BA5D71F3BEF5}" type="pres">
      <dgm:prSet presAssocID="{08BEC387-E95A-4E8F-813D-FDB3DF074369}" presName="linNode" presStyleCnt="0"/>
      <dgm:spPr/>
    </dgm:pt>
    <dgm:pt modelId="{CECFB702-EFC5-4986-8063-2873738C8636}" type="pres">
      <dgm:prSet presAssocID="{08BEC387-E95A-4E8F-813D-FDB3DF074369}" presName="parTx" presStyleLbl="revTx" presStyleIdx="0" presStyleCnt="3">
        <dgm:presLayoutVars>
          <dgm:chMax val="1"/>
          <dgm:bulletEnabled val="1"/>
        </dgm:presLayoutVars>
      </dgm:prSet>
      <dgm:spPr/>
    </dgm:pt>
    <dgm:pt modelId="{469D0700-7F96-4ACC-8B4C-CE6FD16174A3}" type="pres">
      <dgm:prSet presAssocID="{08BEC387-E95A-4E8F-813D-FDB3DF074369}" presName="bracket" presStyleLbl="parChTrans1D1" presStyleIdx="0" presStyleCnt="3"/>
      <dgm:spPr/>
    </dgm:pt>
    <dgm:pt modelId="{255FA749-B31B-4422-99CA-5C929FF5F336}" type="pres">
      <dgm:prSet presAssocID="{08BEC387-E95A-4E8F-813D-FDB3DF074369}" presName="spH" presStyleCnt="0"/>
      <dgm:spPr/>
    </dgm:pt>
    <dgm:pt modelId="{28C4E2B8-628D-4CA1-BF3F-F7087C0582E5}" type="pres">
      <dgm:prSet presAssocID="{08BEC387-E95A-4E8F-813D-FDB3DF074369}" presName="desTx" presStyleLbl="node1" presStyleIdx="0" presStyleCnt="3">
        <dgm:presLayoutVars>
          <dgm:bulletEnabled val="1"/>
        </dgm:presLayoutVars>
      </dgm:prSet>
      <dgm:spPr/>
    </dgm:pt>
    <dgm:pt modelId="{51CD281C-B90E-40D8-ACF9-5E9D1C4C1A55}" type="pres">
      <dgm:prSet presAssocID="{EDDB0BBF-779C-4B6E-8F7E-2054EC1D66FF}" presName="spV" presStyleCnt="0"/>
      <dgm:spPr/>
    </dgm:pt>
    <dgm:pt modelId="{089174AC-14AE-4E48-8739-09F7C1199AAF}" type="pres">
      <dgm:prSet presAssocID="{6BB65EA3-EDC6-4D9E-BA14-0FB28D797D2D}" presName="linNode" presStyleCnt="0"/>
      <dgm:spPr/>
    </dgm:pt>
    <dgm:pt modelId="{52F52999-31F4-4479-9C86-3EA12A697A99}" type="pres">
      <dgm:prSet presAssocID="{6BB65EA3-EDC6-4D9E-BA14-0FB28D797D2D}" presName="parTx" presStyleLbl="revTx" presStyleIdx="1" presStyleCnt="3">
        <dgm:presLayoutVars>
          <dgm:chMax val="1"/>
          <dgm:bulletEnabled val="1"/>
        </dgm:presLayoutVars>
      </dgm:prSet>
      <dgm:spPr/>
    </dgm:pt>
    <dgm:pt modelId="{FB86D1D2-C05D-44F7-98E0-93A546D2E741}" type="pres">
      <dgm:prSet presAssocID="{6BB65EA3-EDC6-4D9E-BA14-0FB28D797D2D}" presName="bracket" presStyleLbl="parChTrans1D1" presStyleIdx="1" presStyleCnt="3"/>
      <dgm:spPr/>
    </dgm:pt>
    <dgm:pt modelId="{287A541C-5AA3-4F24-BFE1-85060E6D4773}" type="pres">
      <dgm:prSet presAssocID="{6BB65EA3-EDC6-4D9E-BA14-0FB28D797D2D}" presName="spH" presStyleCnt="0"/>
      <dgm:spPr/>
    </dgm:pt>
    <dgm:pt modelId="{5CAE4C19-2577-4D24-8499-D8AA9B337776}" type="pres">
      <dgm:prSet presAssocID="{6BB65EA3-EDC6-4D9E-BA14-0FB28D797D2D}" presName="desTx" presStyleLbl="node1" presStyleIdx="1" presStyleCnt="3">
        <dgm:presLayoutVars>
          <dgm:bulletEnabled val="1"/>
        </dgm:presLayoutVars>
      </dgm:prSet>
      <dgm:spPr/>
    </dgm:pt>
    <dgm:pt modelId="{78F5B76A-1EDE-4BD7-B7C4-44D649F757C8}" type="pres">
      <dgm:prSet presAssocID="{F203C5FE-9808-458D-86BC-9C774E8B4CEB}" presName="spV" presStyleCnt="0"/>
      <dgm:spPr/>
    </dgm:pt>
    <dgm:pt modelId="{559326D6-1E4F-414C-A173-B54D4368934E}" type="pres">
      <dgm:prSet presAssocID="{07ECD9C2-180C-46FA-B701-478561FD24D3}" presName="linNode" presStyleCnt="0"/>
      <dgm:spPr/>
    </dgm:pt>
    <dgm:pt modelId="{3BD80C27-DF76-4FC8-9845-1FE0E4E0BD0A}" type="pres">
      <dgm:prSet presAssocID="{07ECD9C2-180C-46FA-B701-478561FD24D3}" presName="parTx" presStyleLbl="revTx" presStyleIdx="2" presStyleCnt="3">
        <dgm:presLayoutVars>
          <dgm:chMax val="1"/>
          <dgm:bulletEnabled val="1"/>
        </dgm:presLayoutVars>
      </dgm:prSet>
      <dgm:spPr/>
    </dgm:pt>
    <dgm:pt modelId="{A8A382AF-FFEB-4FB8-ABA7-41D6FC1258CF}" type="pres">
      <dgm:prSet presAssocID="{07ECD9C2-180C-46FA-B701-478561FD24D3}" presName="bracket" presStyleLbl="parChTrans1D1" presStyleIdx="2" presStyleCnt="3"/>
      <dgm:spPr/>
    </dgm:pt>
    <dgm:pt modelId="{0E8422CF-7A8B-48A6-BFE5-1F9B2E99A039}" type="pres">
      <dgm:prSet presAssocID="{07ECD9C2-180C-46FA-B701-478561FD24D3}" presName="spH" presStyleCnt="0"/>
      <dgm:spPr/>
    </dgm:pt>
    <dgm:pt modelId="{E09A954B-026D-43E2-BAC6-C51FB12C4914}" type="pres">
      <dgm:prSet presAssocID="{07ECD9C2-180C-46FA-B701-478561FD24D3}" presName="desTx" presStyleLbl="node1" presStyleIdx="2" presStyleCnt="3">
        <dgm:presLayoutVars>
          <dgm:bulletEnabled val="1"/>
        </dgm:presLayoutVars>
      </dgm:prSet>
      <dgm:spPr/>
    </dgm:pt>
  </dgm:ptLst>
  <dgm:cxnLst>
    <dgm:cxn modelId="{8CE53F0D-6AD6-48E3-AB0D-F3961C4E0AA9}" type="presOf" srcId="{3F0EE3DC-BFA5-4196-831A-110868DCC068}" destId="{E09A954B-026D-43E2-BAC6-C51FB12C4914}" srcOrd="0" destOrd="2" presId="urn:diagrams.loki3.com/BracketList"/>
    <dgm:cxn modelId="{73588024-5AE4-47CC-B13F-195DA7667C88}" srcId="{4FF4EFF5-995C-478C-932D-33BA258794BD}" destId="{07ECD9C2-180C-46FA-B701-478561FD24D3}" srcOrd="2" destOrd="0" parTransId="{502E5FF7-8742-40E0-BE64-5AD3E47B8C61}" sibTransId="{2E967165-894A-46EC-9E45-98797BDBA3E8}"/>
    <dgm:cxn modelId="{E00B622B-B988-4739-8B1A-B4881D56D4A6}" srcId="{6BB65EA3-EDC6-4D9E-BA14-0FB28D797D2D}" destId="{BC113BFE-84E1-499F-BFFC-951B9F0BEB45}" srcOrd="0" destOrd="0" parTransId="{C132F3DC-A8BE-4C72-9DAF-B6FA245BA616}" sibTransId="{FF7FB10D-E45E-433C-B641-8C3646AAFC07}"/>
    <dgm:cxn modelId="{667FE231-8D5B-43B8-9DD8-4C4516F2FF0B}" type="presOf" srcId="{6BB65EA3-EDC6-4D9E-BA14-0FB28D797D2D}" destId="{52F52999-31F4-4479-9C86-3EA12A697A99}" srcOrd="0" destOrd="0" presId="urn:diagrams.loki3.com/BracketList"/>
    <dgm:cxn modelId="{287EF031-F0EC-4568-A241-5DD0235CC419}" srcId="{07ECD9C2-180C-46FA-B701-478561FD24D3}" destId="{3F0EE3DC-BFA5-4196-831A-110868DCC068}" srcOrd="2" destOrd="0" parTransId="{7F27AB4A-3370-40D3-A113-EA13AA75D55E}" sibTransId="{1591EEAC-D20D-49C5-9992-DDD47133504B}"/>
    <dgm:cxn modelId="{41938A35-D6EF-4C5F-9648-1A25653468BD}" type="presOf" srcId="{BC113BFE-84E1-499F-BFFC-951B9F0BEB45}" destId="{5CAE4C19-2577-4D24-8499-D8AA9B337776}" srcOrd="0" destOrd="0" presId="urn:diagrams.loki3.com/BracketList"/>
    <dgm:cxn modelId="{FC8D5037-50CC-44E4-B1BB-0D5CC97076D8}" srcId="{4FF4EFF5-995C-478C-932D-33BA258794BD}" destId="{08BEC387-E95A-4E8F-813D-FDB3DF074369}" srcOrd="0" destOrd="0" parTransId="{CC9B3C72-1E9B-43A2-B8FB-B60AB9AFC824}" sibTransId="{EDDB0BBF-779C-4B6E-8F7E-2054EC1D66FF}"/>
    <dgm:cxn modelId="{881FE85F-F03A-432C-9078-1E53A66D33EC}" type="presOf" srcId="{07ECD9C2-180C-46FA-B701-478561FD24D3}" destId="{3BD80C27-DF76-4FC8-9845-1FE0E4E0BD0A}" srcOrd="0" destOrd="0" presId="urn:diagrams.loki3.com/BracketList"/>
    <dgm:cxn modelId="{39F83471-7072-40D4-BC9A-AE95EE956F6D}" srcId="{07ECD9C2-180C-46FA-B701-478561FD24D3}" destId="{901FCC19-C4C5-44BD-9D63-ADEFAED32359}" srcOrd="1" destOrd="0" parTransId="{A03BE68F-054B-4945-87E5-0179679D053A}" sibTransId="{D44404DC-55D3-4F00-B55D-8521F33545B9}"/>
    <dgm:cxn modelId="{83E19972-7015-4906-A584-7DE773FB897F}" srcId="{6BB65EA3-EDC6-4D9E-BA14-0FB28D797D2D}" destId="{3DF504D7-1154-423C-8C99-5CD9109DB3F6}" srcOrd="1" destOrd="0" parTransId="{39862D5C-B354-4FD5-8B0B-0A59A58E3F2B}" sibTransId="{82FAF8C0-8419-4831-B5F1-D1E79E353BB6}"/>
    <dgm:cxn modelId="{93AE4978-C553-437E-A122-3D2A2F5D5B2C}" type="presOf" srcId="{9B44E481-D32E-44A6-9516-8E48CDB955AC}" destId="{28C4E2B8-628D-4CA1-BF3F-F7087C0582E5}" srcOrd="0" destOrd="1" presId="urn:diagrams.loki3.com/BracketList"/>
    <dgm:cxn modelId="{E06D2685-D0C8-457D-8216-E8EDD6BA2D85}" type="presOf" srcId="{A052602E-CEDE-44EF-941A-DCF0A7BC0C85}" destId="{E09A954B-026D-43E2-BAC6-C51FB12C4914}" srcOrd="0" destOrd="0" presId="urn:diagrams.loki3.com/BracketList"/>
    <dgm:cxn modelId="{D092698D-BA84-4074-A500-0AE3AFF83C48}" type="presOf" srcId="{08BEC387-E95A-4E8F-813D-FDB3DF074369}" destId="{CECFB702-EFC5-4986-8063-2873738C8636}" srcOrd="0" destOrd="0" presId="urn:diagrams.loki3.com/BracketList"/>
    <dgm:cxn modelId="{3878DD9E-1E18-4809-8AB3-30054C83A49F}" type="presOf" srcId="{3DF504D7-1154-423C-8C99-5CD9109DB3F6}" destId="{5CAE4C19-2577-4D24-8499-D8AA9B337776}" srcOrd="0" destOrd="1" presId="urn:diagrams.loki3.com/BracketList"/>
    <dgm:cxn modelId="{E95F95B3-549A-4F2F-9C5C-EFD1D073BB51}" srcId="{08BEC387-E95A-4E8F-813D-FDB3DF074369}" destId="{B4F86A13-B8A4-44C3-9DAF-43F0EE0663BD}" srcOrd="0" destOrd="0" parTransId="{C33D488A-6FC4-4CC4-8B44-F024F0048D84}" sibTransId="{39A7193E-DD91-4D76-B5DA-32D05C18DE21}"/>
    <dgm:cxn modelId="{FF6BB2BE-FD02-4227-A49A-862F410F7089}" type="presOf" srcId="{4FF4EFF5-995C-478C-932D-33BA258794BD}" destId="{1FEDCB0D-8C7C-4A4C-8EE2-95347F0FFF9C}" srcOrd="0" destOrd="0" presId="urn:diagrams.loki3.com/BracketList"/>
    <dgm:cxn modelId="{21B663CA-4E5A-446F-95CA-FB921C52029E}" type="presOf" srcId="{B4F86A13-B8A4-44C3-9DAF-43F0EE0663BD}" destId="{28C4E2B8-628D-4CA1-BF3F-F7087C0582E5}" srcOrd="0" destOrd="0" presId="urn:diagrams.loki3.com/BracketList"/>
    <dgm:cxn modelId="{BB8DF6CF-3EF3-4C95-B034-033D980E3C8A}" srcId="{07ECD9C2-180C-46FA-B701-478561FD24D3}" destId="{A052602E-CEDE-44EF-941A-DCF0A7BC0C85}" srcOrd="0" destOrd="0" parTransId="{EDC937E5-29CB-44AC-906F-5E05F6F11923}" sibTransId="{7690A4E6-9797-44EC-A4FA-4BBB1EF00D84}"/>
    <dgm:cxn modelId="{FC627BDA-29A2-4DA0-9074-F79F1C5FE0BF}" type="presOf" srcId="{901FCC19-C4C5-44BD-9D63-ADEFAED32359}" destId="{E09A954B-026D-43E2-BAC6-C51FB12C4914}" srcOrd="0" destOrd="1" presId="urn:diagrams.loki3.com/BracketList"/>
    <dgm:cxn modelId="{F9C91CEC-36AC-402B-9887-0045ACE4F03F}" srcId="{08BEC387-E95A-4E8F-813D-FDB3DF074369}" destId="{9B44E481-D32E-44A6-9516-8E48CDB955AC}" srcOrd="1" destOrd="0" parTransId="{61DCA37B-EFE1-4E18-9D76-CE61456899C1}" sibTransId="{0F22259B-36D4-4884-AF80-0AEE35817662}"/>
    <dgm:cxn modelId="{93E09DFF-DDCE-4BEB-9B6C-24C0016ADFDB}" srcId="{4FF4EFF5-995C-478C-932D-33BA258794BD}" destId="{6BB65EA3-EDC6-4D9E-BA14-0FB28D797D2D}" srcOrd="1" destOrd="0" parTransId="{63E52BD6-CE9E-4D66-AFEF-2ECD43B8B68C}" sibTransId="{F203C5FE-9808-458D-86BC-9C774E8B4CEB}"/>
    <dgm:cxn modelId="{73699DFF-FBA9-4101-AE7E-07B54BDB6D84}" type="presParOf" srcId="{1FEDCB0D-8C7C-4A4C-8EE2-95347F0FFF9C}" destId="{52E7BA20-B4E3-411F-99FF-BA5D71F3BEF5}" srcOrd="0" destOrd="0" presId="urn:diagrams.loki3.com/BracketList"/>
    <dgm:cxn modelId="{F5106A8F-81D5-4FD7-A94B-E9CB1A6BCE80}" type="presParOf" srcId="{52E7BA20-B4E3-411F-99FF-BA5D71F3BEF5}" destId="{CECFB702-EFC5-4986-8063-2873738C8636}" srcOrd="0" destOrd="0" presId="urn:diagrams.loki3.com/BracketList"/>
    <dgm:cxn modelId="{58473E1D-6485-4E8D-B5C6-B42D92FCB022}" type="presParOf" srcId="{52E7BA20-B4E3-411F-99FF-BA5D71F3BEF5}" destId="{469D0700-7F96-4ACC-8B4C-CE6FD16174A3}" srcOrd="1" destOrd="0" presId="urn:diagrams.loki3.com/BracketList"/>
    <dgm:cxn modelId="{4B009BC9-9C36-4D74-AA65-CD2349C29D34}" type="presParOf" srcId="{52E7BA20-B4E3-411F-99FF-BA5D71F3BEF5}" destId="{255FA749-B31B-4422-99CA-5C929FF5F336}" srcOrd="2" destOrd="0" presId="urn:diagrams.loki3.com/BracketList"/>
    <dgm:cxn modelId="{C48B8687-A728-4724-B839-26732A621540}" type="presParOf" srcId="{52E7BA20-B4E3-411F-99FF-BA5D71F3BEF5}" destId="{28C4E2B8-628D-4CA1-BF3F-F7087C0582E5}" srcOrd="3" destOrd="0" presId="urn:diagrams.loki3.com/BracketList"/>
    <dgm:cxn modelId="{D5DBE2EE-E555-4B56-A816-CFB3D51948F4}" type="presParOf" srcId="{1FEDCB0D-8C7C-4A4C-8EE2-95347F0FFF9C}" destId="{51CD281C-B90E-40D8-ACF9-5E9D1C4C1A55}" srcOrd="1" destOrd="0" presId="urn:diagrams.loki3.com/BracketList"/>
    <dgm:cxn modelId="{739B3EE9-8D65-43B3-9772-1ACCBC53FC36}" type="presParOf" srcId="{1FEDCB0D-8C7C-4A4C-8EE2-95347F0FFF9C}" destId="{089174AC-14AE-4E48-8739-09F7C1199AAF}" srcOrd="2" destOrd="0" presId="urn:diagrams.loki3.com/BracketList"/>
    <dgm:cxn modelId="{44D54484-EA9D-456C-8D50-547CD0267FF7}" type="presParOf" srcId="{089174AC-14AE-4E48-8739-09F7C1199AAF}" destId="{52F52999-31F4-4479-9C86-3EA12A697A99}" srcOrd="0" destOrd="0" presId="urn:diagrams.loki3.com/BracketList"/>
    <dgm:cxn modelId="{DA299ACC-5B7F-4BBD-A431-4E104E7C4B8B}" type="presParOf" srcId="{089174AC-14AE-4E48-8739-09F7C1199AAF}" destId="{FB86D1D2-C05D-44F7-98E0-93A546D2E741}" srcOrd="1" destOrd="0" presId="urn:diagrams.loki3.com/BracketList"/>
    <dgm:cxn modelId="{904BA77E-5035-4734-BA1A-15AC76568073}" type="presParOf" srcId="{089174AC-14AE-4E48-8739-09F7C1199AAF}" destId="{287A541C-5AA3-4F24-BFE1-85060E6D4773}" srcOrd="2" destOrd="0" presId="urn:diagrams.loki3.com/BracketList"/>
    <dgm:cxn modelId="{2139E85A-7FF4-45D2-A9FE-6F82BD645186}" type="presParOf" srcId="{089174AC-14AE-4E48-8739-09F7C1199AAF}" destId="{5CAE4C19-2577-4D24-8499-D8AA9B337776}" srcOrd="3" destOrd="0" presId="urn:diagrams.loki3.com/BracketList"/>
    <dgm:cxn modelId="{D5ADAEE6-282A-4FB2-B171-99132EA0E59C}" type="presParOf" srcId="{1FEDCB0D-8C7C-4A4C-8EE2-95347F0FFF9C}" destId="{78F5B76A-1EDE-4BD7-B7C4-44D649F757C8}" srcOrd="3" destOrd="0" presId="urn:diagrams.loki3.com/BracketList"/>
    <dgm:cxn modelId="{F7227652-424E-48D1-AA92-437F5F82D16B}" type="presParOf" srcId="{1FEDCB0D-8C7C-4A4C-8EE2-95347F0FFF9C}" destId="{559326D6-1E4F-414C-A173-B54D4368934E}" srcOrd="4" destOrd="0" presId="urn:diagrams.loki3.com/BracketList"/>
    <dgm:cxn modelId="{B10E168B-4F98-433F-B2AE-0DFEE48920FF}" type="presParOf" srcId="{559326D6-1E4F-414C-A173-B54D4368934E}" destId="{3BD80C27-DF76-4FC8-9845-1FE0E4E0BD0A}" srcOrd="0" destOrd="0" presId="urn:diagrams.loki3.com/BracketList"/>
    <dgm:cxn modelId="{156B7F96-4E3A-4241-A8C3-286DFC34DBC0}" type="presParOf" srcId="{559326D6-1E4F-414C-A173-B54D4368934E}" destId="{A8A382AF-FFEB-4FB8-ABA7-41D6FC1258CF}" srcOrd="1" destOrd="0" presId="urn:diagrams.loki3.com/BracketList"/>
    <dgm:cxn modelId="{4CA7CAC2-39A8-4D5C-BC86-E912F08BCCA3}" type="presParOf" srcId="{559326D6-1E4F-414C-A173-B54D4368934E}" destId="{0E8422CF-7A8B-48A6-BFE5-1F9B2E99A039}" srcOrd="2" destOrd="0" presId="urn:diagrams.loki3.com/BracketList"/>
    <dgm:cxn modelId="{2E0DB63A-BB1D-462B-83A1-569B03BE221E}" type="presParOf" srcId="{559326D6-1E4F-414C-A173-B54D4368934E}" destId="{E09A954B-026D-43E2-BAC6-C51FB12C4914}"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66891A-0FBB-4153-AAAD-CC99764E95B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76DC406-469D-4ECB-BF02-11C5359FECDE}">
      <dgm:prSet/>
      <dgm:spPr/>
      <dgm:t>
        <a:bodyPr/>
        <a:lstStyle/>
        <a:p>
          <a:r>
            <a:rPr lang="en-US" dirty="0"/>
            <a:t>There is a rule in the upstream kernel community:  “if you submit a patch, and it breaks something else, you are responsible to fix your patch”</a:t>
          </a:r>
        </a:p>
      </dgm:t>
    </dgm:pt>
    <dgm:pt modelId="{A5FA8F7B-8C8D-4586-92F0-182440797EB8}" type="parTrans" cxnId="{E1974380-CB9A-40A8-AED9-EA0477229D11}">
      <dgm:prSet/>
      <dgm:spPr/>
      <dgm:t>
        <a:bodyPr/>
        <a:lstStyle/>
        <a:p>
          <a:endParaRPr lang="en-US"/>
        </a:p>
      </dgm:t>
    </dgm:pt>
    <dgm:pt modelId="{ACE1304D-8650-4A0F-B213-A2EA7A5E3243}" type="sibTrans" cxnId="{E1974380-CB9A-40A8-AED9-EA0477229D11}">
      <dgm:prSet/>
      <dgm:spPr/>
      <dgm:t>
        <a:bodyPr/>
        <a:lstStyle/>
        <a:p>
          <a:endParaRPr lang="en-US"/>
        </a:p>
      </dgm:t>
    </dgm:pt>
    <dgm:pt modelId="{75EE6271-E277-4F2A-940B-AB4A7A1A0D3E}">
      <dgm:prSet/>
      <dgm:spPr/>
      <dgm:t>
        <a:bodyPr/>
        <a:lstStyle/>
        <a:p>
          <a:r>
            <a:rPr lang="en-US"/>
            <a:t>The reality, though, is that if the breakage is not caught at the time the patch is submitted, the breakage may require significant investigation on the part of the driver maintainer before it is determined that the offending patch is the culprit.  This is wasted time on the part of the driver maintainer.</a:t>
          </a:r>
        </a:p>
      </dgm:t>
    </dgm:pt>
    <dgm:pt modelId="{D59583B6-AE58-4718-B025-0F6F5C0656AC}" type="parTrans" cxnId="{A25474AE-F8CD-43F8-8B63-4E36D0C46F78}">
      <dgm:prSet/>
      <dgm:spPr/>
      <dgm:t>
        <a:bodyPr/>
        <a:lstStyle/>
        <a:p>
          <a:endParaRPr lang="en-US"/>
        </a:p>
      </dgm:t>
    </dgm:pt>
    <dgm:pt modelId="{2C29C993-BFC1-41D0-BA59-A7D75F5992C4}" type="sibTrans" cxnId="{A25474AE-F8CD-43F8-8B63-4E36D0C46F78}">
      <dgm:prSet/>
      <dgm:spPr/>
      <dgm:t>
        <a:bodyPr/>
        <a:lstStyle/>
        <a:p>
          <a:endParaRPr lang="en-US"/>
        </a:p>
      </dgm:t>
    </dgm:pt>
    <dgm:pt modelId="{5DBCF4CC-DCE3-49D3-8E77-D8507F749CBF}">
      <dgm:prSet/>
      <dgm:spPr/>
      <dgm:t>
        <a:bodyPr/>
        <a:lstStyle/>
        <a:p>
          <a:r>
            <a:rPr lang="en-US"/>
            <a:t>By experience, Red Hat partner engineers have spent many an hour chasing down problems caused by other people’s patches</a:t>
          </a:r>
        </a:p>
      </dgm:t>
    </dgm:pt>
    <dgm:pt modelId="{91A2D75E-6B2A-493C-9B3F-004404677CBC}" type="parTrans" cxnId="{4C07685E-A5DC-49F1-88DD-55F5A812B6D1}">
      <dgm:prSet/>
      <dgm:spPr/>
      <dgm:t>
        <a:bodyPr/>
        <a:lstStyle/>
        <a:p>
          <a:endParaRPr lang="en-US"/>
        </a:p>
      </dgm:t>
    </dgm:pt>
    <dgm:pt modelId="{7D5E672A-A756-4D4B-83BA-07737A1DAC66}" type="sibTrans" cxnId="{4C07685E-A5DC-49F1-88DD-55F5A812B6D1}">
      <dgm:prSet/>
      <dgm:spPr/>
      <dgm:t>
        <a:bodyPr/>
        <a:lstStyle/>
        <a:p>
          <a:endParaRPr lang="en-US"/>
        </a:p>
      </dgm:t>
    </dgm:pt>
    <dgm:pt modelId="{5EF377CB-EE47-4991-922D-D2A902AC3C1D}">
      <dgm:prSet/>
      <dgm:spPr/>
      <dgm:t>
        <a:bodyPr/>
        <a:lstStyle/>
        <a:p>
          <a:r>
            <a:rPr lang="en-US" dirty="0"/>
            <a:t>Participation in the upstream CI service is an attempt to catch these issues sooner, attribute them to the offending patch sooner, and put the responsibility for fixing the breakage on the patch author where it is supposed to be, saving you time and resources</a:t>
          </a:r>
        </a:p>
      </dgm:t>
    </dgm:pt>
    <dgm:pt modelId="{31DE5284-C6B9-44BE-8477-2E9E011A7728}" type="parTrans" cxnId="{1FA27FA6-2CF0-4AE3-BB1B-B523F3D1F3F2}">
      <dgm:prSet/>
      <dgm:spPr/>
      <dgm:t>
        <a:bodyPr/>
        <a:lstStyle/>
        <a:p>
          <a:endParaRPr lang="en-US"/>
        </a:p>
      </dgm:t>
    </dgm:pt>
    <dgm:pt modelId="{1DC423C2-EB85-4412-997A-D091B3DE9CD9}" type="sibTrans" cxnId="{1FA27FA6-2CF0-4AE3-BB1B-B523F3D1F3F2}">
      <dgm:prSet/>
      <dgm:spPr/>
      <dgm:t>
        <a:bodyPr/>
        <a:lstStyle/>
        <a:p>
          <a:endParaRPr lang="en-US"/>
        </a:p>
      </dgm:t>
    </dgm:pt>
    <dgm:pt modelId="{70D61181-F21B-41A6-8AE5-6DCCEC02461F}">
      <dgm:prSet/>
      <dgm:spPr/>
      <dgm:t>
        <a:bodyPr/>
        <a:lstStyle/>
        <a:p>
          <a:r>
            <a:rPr lang="en-US" dirty="0"/>
            <a:t>Because it’s being done upstream, the effects then trickle down into all </a:t>
          </a:r>
          <a:r>
            <a:rPr lang="en-US" dirty="0" err="1"/>
            <a:t>linux</a:t>
          </a:r>
          <a:r>
            <a:rPr lang="en-US"/>
            <a:t> distros…a little effort here is worth many times the effort later</a:t>
          </a:r>
        </a:p>
      </dgm:t>
    </dgm:pt>
    <dgm:pt modelId="{6116CE28-D787-44FA-9CBE-BDC28E005321}" type="parTrans" cxnId="{DD9F2B1F-948F-429E-8334-97B9F73284A2}">
      <dgm:prSet/>
      <dgm:spPr/>
      <dgm:t>
        <a:bodyPr/>
        <a:lstStyle/>
        <a:p>
          <a:endParaRPr lang="en-US"/>
        </a:p>
      </dgm:t>
    </dgm:pt>
    <dgm:pt modelId="{18246A00-A5FD-4871-9002-6799108443CB}" type="sibTrans" cxnId="{DD9F2B1F-948F-429E-8334-97B9F73284A2}">
      <dgm:prSet/>
      <dgm:spPr/>
      <dgm:t>
        <a:bodyPr/>
        <a:lstStyle/>
        <a:p>
          <a:endParaRPr lang="en-US"/>
        </a:p>
      </dgm:t>
    </dgm:pt>
    <dgm:pt modelId="{0D0DB8A0-9802-4C2D-BF77-E1C3BD45B8E1}" type="pres">
      <dgm:prSet presAssocID="{0366891A-0FBB-4153-AAAD-CC99764E95B0}" presName="linear" presStyleCnt="0">
        <dgm:presLayoutVars>
          <dgm:animLvl val="lvl"/>
          <dgm:resizeHandles val="exact"/>
        </dgm:presLayoutVars>
      </dgm:prSet>
      <dgm:spPr/>
    </dgm:pt>
    <dgm:pt modelId="{A987BBF6-EB6B-4039-A81A-DD2A2741F15C}" type="pres">
      <dgm:prSet presAssocID="{176DC406-469D-4ECB-BF02-11C5359FECDE}" presName="parentText" presStyleLbl="node1" presStyleIdx="0" presStyleCnt="2">
        <dgm:presLayoutVars>
          <dgm:chMax val="0"/>
          <dgm:bulletEnabled val="1"/>
        </dgm:presLayoutVars>
      </dgm:prSet>
      <dgm:spPr/>
    </dgm:pt>
    <dgm:pt modelId="{FAC79841-05AD-425C-A96C-39E0D9EBFA11}" type="pres">
      <dgm:prSet presAssocID="{176DC406-469D-4ECB-BF02-11C5359FECDE}" presName="childText" presStyleLbl="revTx" presStyleIdx="0" presStyleCnt="2">
        <dgm:presLayoutVars>
          <dgm:bulletEnabled val="1"/>
        </dgm:presLayoutVars>
      </dgm:prSet>
      <dgm:spPr/>
    </dgm:pt>
    <dgm:pt modelId="{BE6A81A5-CE25-4D96-8B16-459C4C16070D}" type="pres">
      <dgm:prSet presAssocID="{5EF377CB-EE47-4991-922D-D2A902AC3C1D}" presName="parentText" presStyleLbl="node1" presStyleIdx="1" presStyleCnt="2">
        <dgm:presLayoutVars>
          <dgm:chMax val="0"/>
          <dgm:bulletEnabled val="1"/>
        </dgm:presLayoutVars>
      </dgm:prSet>
      <dgm:spPr/>
    </dgm:pt>
    <dgm:pt modelId="{A428793D-F1B1-4C6A-A83C-474B3BAEB84A}" type="pres">
      <dgm:prSet presAssocID="{5EF377CB-EE47-4991-922D-D2A902AC3C1D}" presName="childText" presStyleLbl="revTx" presStyleIdx="1" presStyleCnt="2">
        <dgm:presLayoutVars>
          <dgm:bulletEnabled val="1"/>
        </dgm:presLayoutVars>
      </dgm:prSet>
      <dgm:spPr/>
    </dgm:pt>
  </dgm:ptLst>
  <dgm:cxnLst>
    <dgm:cxn modelId="{DD9F2B1F-948F-429E-8334-97B9F73284A2}" srcId="{5EF377CB-EE47-4991-922D-D2A902AC3C1D}" destId="{70D61181-F21B-41A6-8AE5-6DCCEC02461F}" srcOrd="0" destOrd="0" parTransId="{6116CE28-D787-44FA-9CBE-BDC28E005321}" sibTransId="{18246A00-A5FD-4871-9002-6799108443CB}"/>
    <dgm:cxn modelId="{51A41E3A-A1ED-4FE2-9C47-7E27EC66EC1A}" type="presOf" srcId="{70D61181-F21B-41A6-8AE5-6DCCEC02461F}" destId="{A428793D-F1B1-4C6A-A83C-474B3BAEB84A}" srcOrd="0" destOrd="0" presId="urn:microsoft.com/office/officeart/2005/8/layout/vList2"/>
    <dgm:cxn modelId="{4C07685E-A5DC-49F1-88DD-55F5A812B6D1}" srcId="{176DC406-469D-4ECB-BF02-11C5359FECDE}" destId="{5DBCF4CC-DCE3-49D3-8E77-D8507F749CBF}" srcOrd="1" destOrd="0" parTransId="{91A2D75E-6B2A-493C-9B3F-004404677CBC}" sibTransId="{7D5E672A-A756-4D4B-83BA-07737A1DAC66}"/>
    <dgm:cxn modelId="{D3FF086F-AE98-4B9F-8BC1-8B7A418327B2}" type="presOf" srcId="{75EE6271-E277-4F2A-940B-AB4A7A1A0D3E}" destId="{FAC79841-05AD-425C-A96C-39E0D9EBFA11}" srcOrd="0" destOrd="0" presId="urn:microsoft.com/office/officeart/2005/8/layout/vList2"/>
    <dgm:cxn modelId="{E1974380-CB9A-40A8-AED9-EA0477229D11}" srcId="{0366891A-0FBB-4153-AAAD-CC99764E95B0}" destId="{176DC406-469D-4ECB-BF02-11C5359FECDE}" srcOrd="0" destOrd="0" parTransId="{A5FA8F7B-8C8D-4586-92F0-182440797EB8}" sibTransId="{ACE1304D-8650-4A0F-B213-A2EA7A5E3243}"/>
    <dgm:cxn modelId="{405B8B8A-759F-4D18-B931-D6B0DA8E3CFC}" type="presOf" srcId="{5DBCF4CC-DCE3-49D3-8E77-D8507F749CBF}" destId="{FAC79841-05AD-425C-A96C-39E0D9EBFA11}" srcOrd="0" destOrd="1" presId="urn:microsoft.com/office/officeart/2005/8/layout/vList2"/>
    <dgm:cxn modelId="{1FA27FA6-2CF0-4AE3-BB1B-B523F3D1F3F2}" srcId="{0366891A-0FBB-4153-AAAD-CC99764E95B0}" destId="{5EF377CB-EE47-4991-922D-D2A902AC3C1D}" srcOrd="1" destOrd="0" parTransId="{31DE5284-C6B9-44BE-8477-2E9E011A7728}" sibTransId="{1DC423C2-EB85-4412-997A-D091B3DE9CD9}"/>
    <dgm:cxn modelId="{A25474AE-F8CD-43F8-8B63-4E36D0C46F78}" srcId="{176DC406-469D-4ECB-BF02-11C5359FECDE}" destId="{75EE6271-E277-4F2A-940B-AB4A7A1A0D3E}" srcOrd="0" destOrd="0" parTransId="{D59583B6-AE58-4718-B025-0F6F5C0656AC}" sibTransId="{2C29C993-BFC1-41D0-BA59-A7D75F5992C4}"/>
    <dgm:cxn modelId="{EF97F3BA-361E-4A66-826C-C9D5B1B3DCDF}" type="presOf" srcId="{176DC406-469D-4ECB-BF02-11C5359FECDE}" destId="{A987BBF6-EB6B-4039-A81A-DD2A2741F15C}" srcOrd="0" destOrd="0" presId="urn:microsoft.com/office/officeart/2005/8/layout/vList2"/>
    <dgm:cxn modelId="{64447BCC-3F44-4E14-8599-0BE8A9BA7C1D}" type="presOf" srcId="{0366891A-0FBB-4153-AAAD-CC99764E95B0}" destId="{0D0DB8A0-9802-4C2D-BF77-E1C3BD45B8E1}" srcOrd="0" destOrd="0" presId="urn:microsoft.com/office/officeart/2005/8/layout/vList2"/>
    <dgm:cxn modelId="{3C75F6E6-4150-4305-AC26-4298499AC6E2}" type="presOf" srcId="{5EF377CB-EE47-4991-922D-D2A902AC3C1D}" destId="{BE6A81A5-CE25-4D96-8B16-459C4C16070D}" srcOrd="0" destOrd="0" presId="urn:microsoft.com/office/officeart/2005/8/layout/vList2"/>
    <dgm:cxn modelId="{2195AE05-A6C1-4A92-9EC1-51D6951B834E}" type="presParOf" srcId="{0D0DB8A0-9802-4C2D-BF77-E1C3BD45B8E1}" destId="{A987BBF6-EB6B-4039-A81A-DD2A2741F15C}" srcOrd="0" destOrd="0" presId="urn:microsoft.com/office/officeart/2005/8/layout/vList2"/>
    <dgm:cxn modelId="{53156D79-C255-42EF-97D9-5913F2261DF0}" type="presParOf" srcId="{0D0DB8A0-9802-4C2D-BF77-E1C3BD45B8E1}" destId="{FAC79841-05AD-425C-A96C-39E0D9EBFA11}" srcOrd="1" destOrd="0" presId="urn:microsoft.com/office/officeart/2005/8/layout/vList2"/>
    <dgm:cxn modelId="{EF04BDE0-F47B-4867-A12D-504DC94BE2DC}" type="presParOf" srcId="{0D0DB8A0-9802-4C2D-BF77-E1C3BD45B8E1}" destId="{BE6A81A5-CE25-4D96-8B16-459C4C16070D}" srcOrd="2" destOrd="0" presId="urn:microsoft.com/office/officeart/2005/8/layout/vList2"/>
    <dgm:cxn modelId="{94B7B1BA-A772-40C4-88B2-F4F78F1D1BB7}" type="presParOf" srcId="{0D0DB8A0-9802-4C2D-BF77-E1C3BD45B8E1}" destId="{A428793D-F1B1-4C6A-A83C-474B3BAEB84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B7FA51-303B-44EE-857F-F25124EE99C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454DB56-E105-47BC-A21E-457D175CEE30}">
      <dgm:prSet/>
      <dgm:spPr/>
      <dgm:t>
        <a:bodyPr/>
        <a:lstStyle/>
        <a:p>
          <a:r>
            <a:rPr lang="en-US" b="1"/>
            <a:t>Oversees the cluster usage and activities</a:t>
          </a:r>
          <a:endParaRPr lang="en-US"/>
        </a:p>
      </dgm:t>
    </dgm:pt>
    <dgm:pt modelId="{830CF8F0-F033-4D7D-906F-DBCCA0750306}" type="parTrans" cxnId="{A90DC996-7846-4440-98A3-0118BE448921}">
      <dgm:prSet/>
      <dgm:spPr/>
      <dgm:t>
        <a:bodyPr/>
        <a:lstStyle/>
        <a:p>
          <a:endParaRPr lang="en-US"/>
        </a:p>
      </dgm:t>
    </dgm:pt>
    <dgm:pt modelId="{805A7832-76EF-4849-B307-2D71B86DC9F5}" type="sibTrans" cxnId="{A90DC996-7846-4440-98A3-0118BE448921}">
      <dgm:prSet/>
      <dgm:spPr/>
      <dgm:t>
        <a:bodyPr/>
        <a:lstStyle/>
        <a:p>
          <a:endParaRPr lang="en-US"/>
        </a:p>
      </dgm:t>
    </dgm:pt>
    <dgm:pt modelId="{6676E51E-30A5-4EF6-B386-0B363158E3BF}">
      <dgm:prSet/>
      <dgm:spPr/>
      <dgm:t>
        <a:bodyPr/>
        <a:lstStyle/>
        <a:p>
          <a:r>
            <a:rPr lang="en-US"/>
            <a:t>Arbiter of Acceptable Use Policy violations</a:t>
          </a:r>
        </a:p>
      </dgm:t>
    </dgm:pt>
    <dgm:pt modelId="{63038D9F-7997-47FC-9D8B-CFACC1BEF205}" type="parTrans" cxnId="{3F42A75E-92E4-45F8-ADBF-AA9CE389EE28}">
      <dgm:prSet/>
      <dgm:spPr/>
      <dgm:t>
        <a:bodyPr/>
        <a:lstStyle/>
        <a:p>
          <a:endParaRPr lang="en-US"/>
        </a:p>
      </dgm:t>
    </dgm:pt>
    <dgm:pt modelId="{5ED5D43E-3D5B-4F01-B27E-A9BF539644CD}" type="sibTrans" cxnId="{3F42A75E-92E4-45F8-ADBF-AA9CE389EE28}">
      <dgm:prSet/>
      <dgm:spPr/>
      <dgm:t>
        <a:bodyPr/>
        <a:lstStyle/>
        <a:p>
          <a:endParaRPr lang="en-US"/>
        </a:p>
      </dgm:t>
    </dgm:pt>
    <dgm:pt modelId="{2B3380FE-FC53-4396-B1BE-8D9BE18E5D08}">
      <dgm:prSet/>
      <dgm:spPr/>
      <dgm:t>
        <a:bodyPr/>
        <a:lstStyle/>
        <a:p>
          <a:r>
            <a:rPr lang="en-US"/>
            <a:t>Monitor for members that are wasting resources by checking machines out and then not using them</a:t>
          </a:r>
        </a:p>
      </dgm:t>
    </dgm:pt>
    <dgm:pt modelId="{C36BDEB3-6815-491E-88A7-006D6D6AEFD1}" type="parTrans" cxnId="{BA84A46B-A87F-4600-9394-F3CB56285AD6}">
      <dgm:prSet/>
      <dgm:spPr/>
      <dgm:t>
        <a:bodyPr/>
        <a:lstStyle/>
        <a:p>
          <a:endParaRPr lang="en-US"/>
        </a:p>
      </dgm:t>
    </dgm:pt>
    <dgm:pt modelId="{906F11A2-DE4C-4590-B4BD-11FC14A86F1E}" type="sibTrans" cxnId="{BA84A46B-A87F-4600-9394-F3CB56285AD6}">
      <dgm:prSet/>
      <dgm:spPr/>
      <dgm:t>
        <a:bodyPr/>
        <a:lstStyle/>
        <a:p>
          <a:endParaRPr lang="en-US"/>
        </a:p>
      </dgm:t>
    </dgm:pt>
    <dgm:pt modelId="{37FEFCA5-D941-411B-9EA7-1D70E11426DC}">
      <dgm:prSet/>
      <dgm:spPr/>
      <dgm:t>
        <a:bodyPr/>
        <a:lstStyle/>
        <a:p>
          <a:r>
            <a:rPr lang="en-US"/>
            <a:t>Make sure that CI service keeps running smoothly</a:t>
          </a:r>
        </a:p>
      </dgm:t>
    </dgm:pt>
    <dgm:pt modelId="{E83754E3-6AA7-4D8F-A6D9-ACE2A35296E3}" type="parTrans" cxnId="{CD9E052E-717E-484D-A6DB-E95C616D6AF0}">
      <dgm:prSet/>
      <dgm:spPr/>
      <dgm:t>
        <a:bodyPr/>
        <a:lstStyle/>
        <a:p>
          <a:endParaRPr lang="en-US"/>
        </a:p>
      </dgm:t>
    </dgm:pt>
    <dgm:pt modelId="{E690D1A2-495F-441A-9E6C-B967DF611499}" type="sibTrans" cxnId="{CD9E052E-717E-484D-A6DB-E95C616D6AF0}">
      <dgm:prSet/>
      <dgm:spPr/>
      <dgm:t>
        <a:bodyPr/>
        <a:lstStyle/>
        <a:p>
          <a:endParaRPr lang="en-US"/>
        </a:p>
      </dgm:t>
    </dgm:pt>
    <dgm:pt modelId="{472E69EB-2EB0-4355-81BC-02F28BE8C57F}">
      <dgm:prSet/>
      <dgm:spPr/>
      <dgm:t>
        <a:bodyPr/>
        <a:lstStyle/>
        <a:p>
          <a:r>
            <a:rPr lang="en-US" b="1"/>
            <a:t>Logo Program</a:t>
          </a:r>
          <a:endParaRPr lang="en-US"/>
        </a:p>
      </dgm:t>
    </dgm:pt>
    <dgm:pt modelId="{A150876C-2554-4F40-8BFF-7BC5B69CDB1B}" type="parTrans" cxnId="{2898C6C0-35FC-41C7-9758-08C87D0DBFC6}">
      <dgm:prSet/>
      <dgm:spPr/>
      <dgm:t>
        <a:bodyPr/>
        <a:lstStyle/>
        <a:p>
          <a:endParaRPr lang="en-US"/>
        </a:p>
      </dgm:t>
    </dgm:pt>
    <dgm:pt modelId="{D0C3D52E-01B5-43C0-86A2-EDD69B84BDD8}" type="sibTrans" cxnId="{2898C6C0-35FC-41C7-9758-08C87D0DBFC6}">
      <dgm:prSet/>
      <dgm:spPr/>
      <dgm:t>
        <a:bodyPr/>
        <a:lstStyle/>
        <a:p>
          <a:endParaRPr lang="en-US"/>
        </a:p>
      </dgm:t>
    </dgm:pt>
    <dgm:pt modelId="{3409C536-E68E-44CB-A5ED-04BE23D5FDC0}">
      <dgm:prSet/>
      <dgm:spPr/>
      <dgm:t>
        <a:bodyPr/>
        <a:lstStyle/>
        <a:p>
          <a:r>
            <a:rPr lang="en-US"/>
            <a:t>Responsible for defining what tests must be passed for any given certification</a:t>
          </a:r>
        </a:p>
      </dgm:t>
    </dgm:pt>
    <dgm:pt modelId="{DE481877-BF2C-497B-957B-7F8467F2E7DA}" type="parTrans" cxnId="{AF40C872-16C8-445A-9931-9B689DA32B28}">
      <dgm:prSet/>
      <dgm:spPr/>
      <dgm:t>
        <a:bodyPr/>
        <a:lstStyle/>
        <a:p>
          <a:endParaRPr lang="en-US"/>
        </a:p>
      </dgm:t>
    </dgm:pt>
    <dgm:pt modelId="{D34BF7F8-2664-4D89-A6D5-FDDC24BD1AB9}" type="sibTrans" cxnId="{AF40C872-16C8-445A-9931-9B689DA32B28}">
      <dgm:prSet/>
      <dgm:spPr/>
      <dgm:t>
        <a:bodyPr/>
        <a:lstStyle/>
        <a:p>
          <a:endParaRPr lang="en-US"/>
        </a:p>
      </dgm:t>
    </dgm:pt>
    <dgm:pt modelId="{6C668AFE-42C6-44F5-8112-D7CA7547CC93}">
      <dgm:prSet/>
      <dgm:spPr/>
      <dgm:t>
        <a:bodyPr/>
        <a:lstStyle/>
        <a:p>
          <a:r>
            <a:rPr lang="en-US"/>
            <a:t>Responsible for maintaining the OFA automated test script that IHVs can run as part of a logo attempt</a:t>
          </a:r>
        </a:p>
      </dgm:t>
    </dgm:pt>
    <dgm:pt modelId="{4C2ACF5B-53BE-4374-BE7E-275EE628A080}" type="parTrans" cxnId="{68DD5DC3-0E10-498A-8E04-9D4883F56225}">
      <dgm:prSet/>
      <dgm:spPr/>
      <dgm:t>
        <a:bodyPr/>
        <a:lstStyle/>
        <a:p>
          <a:endParaRPr lang="en-US"/>
        </a:p>
      </dgm:t>
    </dgm:pt>
    <dgm:pt modelId="{A51E4ABE-2D09-489F-9937-2DD0F5E465C0}" type="sibTrans" cxnId="{68DD5DC3-0E10-498A-8E04-9D4883F56225}">
      <dgm:prSet/>
      <dgm:spPr/>
      <dgm:t>
        <a:bodyPr/>
        <a:lstStyle/>
        <a:p>
          <a:endParaRPr lang="en-US"/>
        </a:p>
      </dgm:t>
    </dgm:pt>
    <dgm:pt modelId="{0E815CC8-10D5-4F1E-9C60-7AD85CA68FEB}">
      <dgm:prSet/>
      <dgm:spPr/>
      <dgm:t>
        <a:bodyPr/>
        <a:lstStyle/>
        <a:p>
          <a:r>
            <a:rPr lang="en-US"/>
            <a:t>Will review the results of test runs and approve/deny a logo test</a:t>
          </a:r>
        </a:p>
      </dgm:t>
    </dgm:pt>
    <dgm:pt modelId="{3D6FE1F6-3240-42A9-BBF5-13C6CB7C4809}" type="parTrans" cxnId="{816B847E-8B4D-4AED-A091-94A54ED0504A}">
      <dgm:prSet/>
      <dgm:spPr/>
      <dgm:t>
        <a:bodyPr/>
        <a:lstStyle/>
        <a:p>
          <a:endParaRPr lang="en-US"/>
        </a:p>
      </dgm:t>
    </dgm:pt>
    <dgm:pt modelId="{174AD308-F208-4043-9D30-81BFB9BC1FE8}" type="sibTrans" cxnId="{816B847E-8B4D-4AED-A091-94A54ED0504A}">
      <dgm:prSet/>
      <dgm:spPr/>
      <dgm:t>
        <a:bodyPr/>
        <a:lstStyle/>
        <a:p>
          <a:endParaRPr lang="en-US"/>
        </a:p>
      </dgm:t>
    </dgm:pt>
    <dgm:pt modelId="{E637B3B4-0A23-416B-A318-849517F62A57}">
      <dgm:prSet/>
      <dgm:spPr/>
      <dgm:t>
        <a:bodyPr/>
        <a:lstStyle/>
        <a:p>
          <a:r>
            <a:rPr lang="en-GB" b="1"/>
            <a:t>Participation in FSDP WG is open to all, but…</a:t>
          </a:r>
          <a:endParaRPr lang="en-US"/>
        </a:p>
      </dgm:t>
    </dgm:pt>
    <dgm:pt modelId="{17273AE3-2028-4AC0-9287-42712A6B613D}" type="parTrans" cxnId="{5949B1FC-0933-4326-970F-C52F38E96829}">
      <dgm:prSet/>
      <dgm:spPr/>
      <dgm:t>
        <a:bodyPr/>
        <a:lstStyle/>
        <a:p>
          <a:endParaRPr lang="en-US"/>
        </a:p>
      </dgm:t>
    </dgm:pt>
    <dgm:pt modelId="{54492CCD-C00F-4EA4-9AFF-79151C380FE8}" type="sibTrans" cxnId="{5949B1FC-0933-4326-970F-C52F38E96829}">
      <dgm:prSet/>
      <dgm:spPr/>
      <dgm:t>
        <a:bodyPr/>
        <a:lstStyle/>
        <a:p>
          <a:endParaRPr lang="en-US"/>
        </a:p>
      </dgm:t>
    </dgm:pt>
    <dgm:pt modelId="{1F0A6FEE-8AE2-46E2-9119-5A23169B0026}">
      <dgm:prSet/>
      <dgm:spPr/>
      <dgm:t>
        <a:bodyPr/>
        <a:lstStyle/>
        <a:p>
          <a:r>
            <a:rPr lang="en-GB"/>
            <a:t>Chairmanship and voting rights are limited to OFA Voting Members and above</a:t>
          </a:r>
          <a:endParaRPr lang="en-US"/>
        </a:p>
      </dgm:t>
    </dgm:pt>
    <dgm:pt modelId="{B48D24C8-4F78-48A6-9FA6-62A608D24301}" type="parTrans" cxnId="{C1788F69-A1A4-4A74-994C-4862D3EA448C}">
      <dgm:prSet/>
      <dgm:spPr/>
      <dgm:t>
        <a:bodyPr/>
        <a:lstStyle/>
        <a:p>
          <a:endParaRPr lang="en-US"/>
        </a:p>
      </dgm:t>
    </dgm:pt>
    <dgm:pt modelId="{F823EC30-8C05-4026-A4C6-41552D90895D}" type="sibTrans" cxnId="{C1788F69-A1A4-4A74-994C-4862D3EA448C}">
      <dgm:prSet/>
      <dgm:spPr/>
      <dgm:t>
        <a:bodyPr/>
        <a:lstStyle/>
        <a:p>
          <a:endParaRPr lang="en-US"/>
        </a:p>
      </dgm:t>
    </dgm:pt>
    <dgm:pt modelId="{F4A1FA0F-084F-4616-A39F-8ADD9B21E44A}" type="pres">
      <dgm:prSet presAssocID="{F0B7FA51-303B-44EE-857F-F25124EE99CD}" presName="linearFlow" presStyleCnt="0">
        <dgm:presLayoutVars>
          <dgm:dir/>
          <dgm:resizeHandles val="exact"/>
        </dgm:presLayoutVars>
      </dgm:prSet>
      <dgm:spPr/>
    </dgm:pt>
    <dgm:pt modelId="{89299CD8-4696-4196-BB14-EE8C208CC4D6}" type="pres">
      <dgm:prSet presAssocID="{C454DB56-E105-47BC-A21E-457D175CEE30}" presName="composite" presStyleCnt="0"/>
      <dgm:spPr/>
    </dgm:pt>
    <dgm:pt modelId="{EC5DB69D-8011-4299-9EA4-2110ABDD2291}" type="pres">
      <dgm:prSet presAssocID="{C454DB56-E105-47BC-A21E-457D175CEE30}"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Partially Checked"/>
        </a:ext>
      </dgm:extLst>
    </dgm:pt>
    <dgm:pt modelId="{56BEDD34-559D-4906-8613-6AF619295780}" type="pres">
      <dgm:prSet presAssocID="{C454DB56-E105-47BC-A21E-457D175CEE30}" presName="txShp" presStyleLbl="node1" presStyleIdx="0" presStyleCnt="3">
        <dgm:presLayoutVars>
          <dgm:bulletEnabled val="1"/>
        </dgm:presLayoutVars>
      </dgm:prSet>
      <dgm:spPr/>
    </dgm:pt>
    <dgm:pt modelId="{AAC877D4-6CAB-4177-8B3C-C06967B0FB19}" type="pres">
      <dgm:prSet presAssocID="{805A7832-76EF-4849-B307-2D71B86DC9F5}" presName="spacing" presStyleCnt="0"/>
      <dgm:spPr/>
    </dgm:pt>
    <dgm:pt modelId="{7AE03547-8209-4F19-B6D3-90DE918E3C3B}" type="pres">
      <dgm:prSet presAssocID="{472E69EB-2EB0-4355-81BC-02F28BE8C57F}" presName="composite" presStyleCnt="0"/>
      <dgm:spPr/>
    </dgm:pt>
    <dgm:pt modelId="{CC90358F-696E-4686-A4BF-57AD4A022D68}" type="pres">
      <dgm:prSet presAssocID="{472E69EB-2EB0-4355-81BC-02F28BE8C57F}"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iploma"/>
        </a:ext>
      </dgm:extLst>
    </dgm:pt>
    <dgm:pt modelId="{399776A6-D216-43C3-9B64-5F09F0FEA08D}" type="pres">
      <dgm:prSet presAssocID="{472E69EB-2EB0-4355-81BC-02F28BE8C57F}" presName="txShp" presStyleLbl="node1" presStyleIdx="1" presStyleCnt="3">
        <dgm:presLayoutVars>
          <dgm:bulletEnabled val="1"/>
        </dgm:presLayoutVars>
      </dgm:prSet>
      <dgm:spPr/>
    </dgm:pt>
    <dgm:pt modelId="{608ED6D5-380F-4650-B164-41C62F7A4CE3}" type="pres">
      <dgm:prSet presAssocID="{D0C3D52E-01B5-43C0-86A2-EDD69B84BDD8}" presName="spacing" presStyleCnt="0"/>
      <dgm:spPr/>
    </dgm:pt>
    <dgm:pt modelId="{234DFE51-C86B-4995-B30C-57A266F671A9}" type="pres">
      <dgm:prSet presAssocID="{E637B3B4-0A23-416B-A318-849517F62A57}" presName="composite" presStyleCnt="0"/>
      <dgm:spPr/>
    </dgm:pt>
    <dgm:pt modelId="{5EB7B369-4B2F-4F37-A1CB-4D3C76FEB4F6}" type="pres">
      <dgm:prSet presAssocID="{E637B3B4-0A23-416B-A318-849517F62A57}"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sers"/>
        </a:ext>
      </dgm:extLst>
    </dgm:pt>
    <dgm:pt modelId="{041F55AC-D2BC-4520-B8C9-A11481F354B8}" type="pres">
      <dgm:prSet presAssocID="{E637B3B4-0A23-416B-A318-849517F62A57}" presName="txShp" presStyleLbl="node1" presStyleIdx="2" presStyleCnt="3">
        <dgm:presLayoutVars>
          <dgm:bulletEnabled val="1"/>
        </dgm:presLayoutVars>
      </dgm:prSet>
      <dgm:spPr/>
    </dgm:pt>
  </dgm:ptLst>
  <dgm:cxnLst>
    <dgm:cxn modelId="{CD9E052E-717E-484D-A6DB-E95C616D6AF0}" srcId="{C454DB56-E105-47BC-A21E-457D175CEE30}" destId="{37FEFCA5-D941-411B-9EA7-1D70E11426DC}" srcOrd="2" destOrd="0" parTransId="{E83754E3-6AA7-4D8F-A6D9-ACE2A35296E3}" sibTransId="{E690D1A2-495F-441A-9E6C-B967DF611499}"/>
    <dgm:cxn modelId="{E24FB939-AC89-4619-B2F1-AC60BAEBC9B0}" type="presOf" srcId="{F0B7FA51-303B-44EE-857F-F25124EE99CD}" destId="{F4A1FA0F-084F-4616-A39F-8ADD9B21E44A}" srcOrd="0" destOrd="0" presId="urn:microsoft.com/office/officeart/2005/8/layout/vList3"/>
    <dgm:cxn modelId="{DDCDC53A-9426-4516-B2FD-2EF292F86792}" type="presOf" srcId="{0E815CC8-10D5-4F1E-9C60-7AD85CA68FEB}" destId="{399776A6-D216-43C3-9B64-5F09F0FEA08D}" srcOrd="0" destOrd="3" presId="urn:microsoft.com/office/officeart/2005/8/layout/vList3"/>
    <dgm:cxn modelId="{3F42A75E-92E4-45F8-ADBF-AA9CE389EE28}" srcId="{C454DB56-E105-47BC-A21E-457D175CEE30}" destId="{6676E51E-30A5-4EF6-B386-0B363158E3BF}" srcOrd="0" destOrd="0" parTransId="{63038D9F-7997-47FC-9D8B-CFACC1BEF205}" sibTransId="{5ED5D43E-3D5B-4F01-B27E-A9BF539644CD}"/>
    <dgm:cxn modelId="{A6DD0465-6473-47E8-8248-3E88626EC86F}" type="presOf" srcId="{C454DB56-E105-47BC-A21E-457D175CEE30}" destId="{56BEDD34-559D-4906-8613-6AF619295780}" srcOrd="0" destOrd="0" presId="urn:microsoft.com/office/officeart/2005/8/layout/vList3"/>
    <dgm:cxn modelId="{C1788F69-A1A4-4A74-994C-4862D3EA448C}" srcId="{E637B3B4-0A23-416B-A318-849517F62A57}" destId="{1F0A6FEE-8AE2-46E2-9119-5A23169B0026}" srcOrd="0" destOrd="0" parTransId="{B48D24C8-4F78-48A6-9FA6-62A608D24301}" sibTransId="{F823EC30-8C05-4026-A4C6-41552D90895D}"/>
    <dgm:cxn modelId="{DED1626B-6680-4936-8F01-E2DC54E1FF7E}" type="presOf" srcId="{37FEFCA5-D941-411B-9EA7-1D70E11426DC}" destId="{56BEDD34-559D-4906-8613-6AF619295780}" srcOrd="0" destOrd="3" presId="urn:microsoft.com/office/officeart/2005/8/layout/vList3"/>
    <dgm:cxn modelId="{BA84A46B-A87F-4600-9394-F3CB56285AD6}" srcId="{C454DB56-E105-47BC-A21E-457D175CEE30}" destId="{2B3380FE-FC53-4396-B1BE-8D9BE18E5D08}" srcOrd="1" destOrd="0" parTransId="{C36BDEB3-6815-491E-88A7-006D6D6AEFD1}" sibTransId="{906F11A2-DE4C-4590-B4BD-11FC14A86F1E}"/>
    <dgm:cxn modelId="{AF40C872-16C8-445A-9931-9B689DA32B28}" srcId="{472E69EB-2EB0-4355-81BC-02F28BE8C57F}" destId="{3409C536-E68E-44CB-A5ED-04BE23D5FDC0}" srcOrd="0" destOrd="0" parTransId="{DE481877-BF2C-497B-957B-7F8467F2E7DA}" sibTransId="{D34BF7F8-2664-4D89-A6D5-FDDC24BD1AB9}"/>
    <dgm:cxn modelId="{E485637A-0322-488A-96A8-7672EFBA9442}" type="presOf" srcId="{1F0A6FEE-8AE2-46E2-9119-5A23169B0026}" destId="{041F55AC-D2BC-4520-B8C9-A11481F354B8}" srcOrd="0" destOrd="1" presId="urn:microsoft.com/office/officeart/2005/8/layout/vList3"/>
    <dgm:cxn modelId="{816B847E-8B4D-4AED-A091-94A54ED0504A}" srcId="{472E69EB-2EB0-4355-81BC-02F28BE8C57F}" destId="{0E815CC8-10D5-4F1E-9C60-7AD85CA68FEB}" srcOrd="2" destOrd="0" parTransId="{3D6FE1F6-3240-42A9-BBF5-13C6CB7C4809}" sibTransId="{174AD308-F208-4043-9D30-81BFB9BC1FE8}"/>
    <dgm:cxn modelId="{879FC984-30AA-4B99-AB2F-9FE76FAA5E30}" type="presOf" srcId="{E637B3B4-0A23-416B-A318-849517F62A57}" destId="{041F55AC-D2BC-4520-B8C9-A11481F354B8}" srcOrd="0" destOrd="0" presId="urn:microsoft.com/office/officeart/2005/8/layout/vList3"/>
    <dgm:cxn modelId="{4A0AC294-BD5F-44B9-AEDF-D946F325208B}" type="presOf" srcId="{472E69EB-2EB0-4355-81BC-02F28BE8C57F}" destId="{399776A6-D216-43C3-9B64-5F09F0FEA08D}" srcOrd="0" destOrd="0" presId="urn:microsoft.com/office/officeart/2005/8/layout/vList3"/>
    <dgm:cxn modelId="{A90DC996-7846-4440-98A3-0118BE448921}" srcId="{F0B7FA51-303B-44EE-857F-F25124EE99CD}" destId="{C454DB56-E105-47BC-A21E-457D175CEE30}" srcOrd="0" destOrd="0" parTransId="{830CF8F0-F033-4D7D-906F-DBCCA0750306}" sibTransId="{805A7832-76EF-4849-B307-2D71B86DC9F5}"/>
    <dgm:cxn modelId="{EAA134A9-5F75-4E5E-BED1-15575E0242FF}" type="presOf" srcId="{6C668AFE-42C6-44F5-8112-D7CA7547CC93}" destId="{399776A6-D216-43C3-9B64-5F09F0FEA08D}" srcOrd="0" destOrd="2" presId="urn:microsoft.com/office/officeart/2005/8/layout/vList3"/>
    <dgm:cxn modelId="{296A8EBE-94A0-42FF-AD68-B4F840F9695A}" type="presOf" srcId="{3409C536-E68E-44CB-A5ED-04BE23D5FDC0}" destId="{399776A6-D216-43C3-9B64-5F09F0FEA08D}" srcOrd="0" destOrd="1" presId="urn:microsoft.com/office/officeart/2005/8/layout/vList3"/>
    <dgm:cxn modelId="{2898C6C0-35FC-41C7-9758-08C87D0DBFC6}" srcId="{F0B7FA51-303B-44EE-857F-F25124EE99CD}" destId="{472E69EB-2EB0-4355-81BC-02F28BE8C57F}" srcOrd="1" destOrd="0" parTransId="{A150876C-2554-4F40-8BFF-7BC5B69CDB1B}" sibTransId="{D0C3D52E-01B5-43C0-86A2-EDD69B84BDD8}"/>
    <dgm:cxn modelId="{68DD5DC3-0E10-498A-8E04-9D4883F56225}" srcId="{472E69EB-2EB0-4355-81BC-02F28BE8C57F}" destId="{6C668AFE-42C6-44F5-8112-D7CA7547CC93}" srcOrd="1" destOrd="0" parTransId="{4C2ACF5B-53BE-4374-BE7E-275EE628A080}" sibTransId="{A51E4ABE-2D09-489F-9937-2DD0F5E465C0}"/>
    <dgm:cxn modelId="{30890AEB-C3A7-4804-A2BF-3AE6075EABCB}" type="presOf" srcId="{2B3380FE-FC53-4396-B1BE-8D9BE18E5D08}" destId="{56BEDD34-559D-4906-8613-6AF619295780}" srcOrd="0" destOrd="2" presId="urn:microsoft.com/office/officeart/2005/8/layout/vList3"/>
    <dgm:cxn modelId="{D34B9EED-94BD-4FCA-B516-12F771B2DA09}" type="presOf" srcId="{6676E51E-30A5-4EF6-B386-0B363158E3BF}" destId="{56BEDD34-559D-4906-8613-6AF619295780}" srcOrd="0" destOrd="1" presId="urn:microsoft.com/office/officeart/2005/8/layout/vList3"/>
    <dgm:cxn modelId="{5949B1FC-0933-4326-970F-C52F38E96829}" srcId="{F0B7FA51-303B-44EE-857F-F25124EE99CD}" destId="{E637B3B4-0A23-416B-A318-849517F62A57}" srcOrd="2" destOrd="0" parTransId="{17273AE3-2028-4AC0-9287-42712A6B613D}" sibTransId="{54492CCD-C00F-4EA4-9AFF-79151C380FE8}"/>
    <dgm:cxn modelId="{33E916C3-21E4-4C74-AC92-56999AF9DFA6}" type="presParOf" srcId="{F4A1FA0F-084F-4616-A39F-8ADD9B21E44A}" destId="{89299CD8-4696-4196-BB14-EE8C208CC4D6}" srcOrd="0" destOrd="0" presId="urn:microsoft.com/office/officeart/2005/8/layout/vList3"/>
    <dgm:cxn modelId="{0EB0A6B6-8D44-4881-B2A7-3097C1EB6201}" type="presParOf" srcId="{89299CD8-4696-4196-BB14-EE8C208CC4D6}" destId="{EC5DB69D-8011-4299-9EA4-2110ABDD2291}" srcOrd="0" destOrd="0" presId="urn:microsoft.com/office/officeart/2005/8/layout/vList3"/>
    <dgm:cxn modelId="{BE2BAD65-7DEE-4496-97A2-64F8FFC8A431}" type="presParOf" srcId="{89299CD8-4696-4196-BB14-EE8C208CC4D6}" destId="{56BEDD34-559D-4906-8613-6AF619295780}" srcOrd="1" destOrd="0" presId="urn:microsoft.com/office/officeart/2005/8/layout/vList3"/>
    <dgm:cxn modelId="{ED7419E3-E3B8-45C5-8475-4B5B03938743}" type="presParOf" srcId="{F4A1FA0F-084F-4616-A39F-8ADD9B21E44A}" destId="{AAC877D4-6CAB-4177-8B3C-C06967B0FB19}" srcOrd="1" destOrd="0" presId="urn:microsoft.com/office/officeart/2005/8/layout/vList3"/>
    <dgm:cxn modelId="{362C0C68-185F-4185-9A1B-403C8D450114}" type="presParOf" srcId="{F4A1FA0F-084F-4616-A39F-8ADD9B21E44A}" destId="{7AE03547-8209-4F19-B6D3-90DE918E3C3B}" srcOrd="2" destOrd="0" presId="urn:microsoft.com/office/officeart/2005/8/layout/vList3"/>
    <dgm:cxn modelId="{FB6FE6A6-95AB-4CCE-9B75-1FBAC5012F39}" type="presParOf" srcId="{7AE03547-8209-4F19-B6D3-90DE918E3C3B}" destId="{CC90358F-696E-4686-A4BF-57AD4A022D68}" srcOrd="0" destOrd="0" presId="urn:microsoft.com/office/officeart/2005/8/layout/vList3"/>
    <dgm:cxn modelId="{779919FC-C83A-455C-AAE2-5B281F6BAB1D}" type="presParOf" srcId="{7AE03547-8209-4F19-B6D3-90DE918E3C3B}" destId="{399776A6-D216-43C3-9B64-5F09F0FEA08D}" srcOrd="1" destOrd="0" presId="urn:microsoft.com/office/officeart/2005/8/layout/vList3"/>
    <dgm:cxn modelId="{61CB2DB1-5C33-4FD7-84B7-103472472F88}" type="presParOf" srcId="{F4A1FA0F-084F-4616-A39F-8ADD9B21E44A}" destId="{608ED6D5-380F-4650-B164-41C62F7A4CE3}" srcOrd="3" destOrd="0" presId="urn:microsoft.com/office/officeart/2005/8/layout/vList3"/>
    <dgm:cxn modelId="{C30E7F10-BE25-4FE5-8D8E-620841664BE1}" type="presParOf" srcId="{F4A1FA0F-084F-4616-A39F-8ADD9B21E44A}" destId="{234DFE51-C86B-4995-B30C-57A266F671A9}" srcOrd="4" destOrd="0" presId="urn:microsoft.com/office/officeart/2005/8/layout/vList3"/>
    <dgm:cxn modelId="{CF5FBF65-F30A-4C7B-9703-91E7921A0548}" type="presParOf" srcId="{234DFE51-C86B-4995-B30C-57A266F671A9}" destId="{5EB7B369-4B2F-4F37-A1CB-4D3C76FEB4F6}" srcOrd="0" destOrd="0" presId="urn:microsoft.com/office/officeart/2005/8/layout/vList3"/>
    <dgm:cxn modelId="{D95CEB6A-F867-45B3-B1B9-0FA9C5AF70AE}" type="presParOf" srcId="{234DFE51-C86B-4995-B30C-57A266F671A9}" destId="{041F55AC-D2BC-4520-B8C9-A11481F354B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AC796-5C07-4EFE-B7E6-3B30519D1C9B}">
      <dsp:nvSpPr>
        <dsp:cNvPr id="0" name=""/>
        <dsp:cNvSpPr/>
      </dsp:nvSpPr>
      <dsp:spPr>
        <a:xfrm rot="5400000">
          <a:off x="6128383" y="-1843998"/>
          <a:ext cx="2666241" cy="70225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InfiniBand – Mellanox only, but a broad selection of different models/speeds/capabilities (would like to see cards with custom OEM firmware included as additional variants)</a:t>
          </a:r>
        </a:p>
        <a:p>
          <a:pPr marL="228600" lvl="1" indent="-228600" algn="l" defTabSz="889000">
            <a:lnSpc>
              <a:spcPct val="90000"/>
            </a:lnSpc>
            <a:spcBef>
              <a:spcPct val="0"/>
            </a:spcBef>
            <a:spcAft>
              <a:spcPct val="15000"/>
            </a:spcAft>
            <a:buChar char="•"/>
          </a:pPr>
          <a:r>
            <a:rPr lang="en-US" sz="2000" b="0" kern="1200"/>
            <a:t>OPA – Intel only</a:t>
          </a:r>
          <a:endParaRPr lang="en-US" sz="2000" kern="1200"/>
        </a:p>
        <a:p>
          <a:pPr marL="228600" lvl="1" indent="-228600" algn="l" defTabSz="889000">
            <a:lnSpc>
              <a:spcPct val="90000"/>
            </a:lnSpc>
            <a:spcBef>
              <a:spcPct val="0"/>
            </a:spcBef>
            <a:spcAft>
              <a:spcPct val="15000"/>
            </a:spcAft>
            <a:buChar char="•"/>
          </a:pPr>
          <a:r>
            <a:rPr lang="en-US" sz="2000" b="0" kern="1200"/>
            <a:t>RoCE – Mellanox, Cavium/QLogic/Marvell, Broadcom, potentially Huawei (subject to changes in current restrictions)</a:t>
          </a:r>
          <a:endParaRPr lang="en-US" sz="2000" kern="1200"/>
        </a:p>
        <a:p>
          <a:pPr marL="228600" lvl="1" indent="-228600" algn="l" defTabSz="889000">
            <a:lnSpc>
              <a:spcPct val="90000"/>
            </a:lnSpc>
            <a:spcBef>
              <a:spcPct val="0"/>
            </a:spcBef>
            <a:spcAft>
              <a:spcPct val="15000"/>
            </a:spcAft>
            <a:buChar char="•"/>
          </a:pPr>
          <a:r>
            <a:rPr lang="en-US" sz="2000" kern="1200"/>
            <a:t>iWARP – Chelsio, Intel, Cavium/QLogic/Marvell</a:t>
          </a:r>
        </a:p>
      </dsp:txBody>
      <dsp:txXfrm rot="-5400000">
        <a:off x="3950208" y="464332"/>
        <a:ext cx="6892437" cy="2405931"/>
      </dsp:txXfrm>
    </dsp:sp>
    <dsp:sp modelId="{45ED0ABB-52D3-4718-96AA-72E056B9AF4B}">
      <dsp:nvSpPr>
        <dsp:cNvPr id="0" name=""/>
        <dsp:cNvSpPr/>
      </dsp:nvSpPr>
      <dsp:spPr>
        <a:xfrm>
          <a:off x="0" y="896"/>
          <a:ext cx="3950208" cy="33328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kern="1200" dirty="0"/>
            <a:t>The FSDP will have a broad selection of hardware from all RDMA IHVs, preferably 2 cards from every major model variant (</a:t>
          </a:r>
          <a:r>
            <a:rPr lang="en-US" sz="2100" b="0" kern="1200" dirty="0" err="1"/>
            <a:t>eg</a:t>
          </a:r>
          <a:r>
            <a:rPr lang="en-US" sz="2100" b="0" kern="1200" dirty="0"/>
            <a:t>, from Mellanox at least two cards from all of: CX-3, </a:t>
          </a:r>
          <a:r>
            <a:rPr lang="en-US" sz="2100" b="1" kern="1200" dirty="0"/>
            <a:t>CX-3 Pro, CX-4 Lx, CX-4, CX-5 Lx, CX-5, CX-5 DX, CX-6, CX-6 DX, plus socket direct variants)</a:t>
          </a:r>
          <a:endParaRPr lang="en-US" sz="2100" kern="1200" dirty="0"/>
        </a:p>
      </dsp:txBody>
      <dsp:txXfrm>
        <a:off x="162694" y="163590"/>
        <a:ext cx="3624820" cy="3007413"/>
      </dsp:txXfrm>
    </dsp:sp>
    <dsp:sp modelId="{67119890-181C-4154-9F03-8F8D935A2CF7}">
      <dsp:nvSpPr>
        <dsp:cNvPr id="0" name=""/>
        <dsp:cNvSpPr/>
      </dsp:nvSpPr>
      <dsp:spPr>
        <a:xfrm rot="5400000">
          <a:off x="6832337" y="645187"/>
          <a:ext cx="1258332" cy="70225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0" kern="1200"/>
            <a:t>NVME for NVME over Fabrics testing</a:t>
          </a:r>
          <a:endParaRPr lang="en-US" sz="2000" kern="1200"/>
        </a:p>
        <a:p>
          <a:pPr marL="228600" lvl="1" indent="-228600" algn="l" defTabSz="889000">
            <a:lnSpc>
              <a:spcPct val="90000"/>
            </a:lnSpc>
            <a:spcBef>
              <a:spcPct val="0"/>
            </a:spcBef>
            <a:spcAft>
              <a:spcPct val="15000"/>
            </a:spcAft>
            <a:buChar char="•"/>
          </a:pPr>
          <a:r>
            <a:rPr lang="en-US" sz="2000" kern="1200"/>
            <a:t>NVDIMM for Remote Persistent Memory over RDMA testing</a:t>
          </a:r>
        </a:p>
        <a:p>
          <a:pPr marL="228600" lvl="1" indent="-228600" algn="l" defTabSz="889000">
            <a:lnSpc>
              <a:spcPct val="90000"/>
            </a:lnSpc>
            <a:spcBef>
              <a:spcPct val="0"/>
            </a:spcBef>
            <a:spcAft>
              <a:spcPct val="15000"/>
            </a:spcAft>
            <a:buChar char="•"/>
          </a:pPr>
          <a:r>
            <a:rPr lang="en-US" sz="2000" b="0" kern="1200"/>
            <a:t>GPUs for Peer-to-Peer DMA and GPU direct testing</a:t>
          </a:r>
          <a:endParaRPr lang="en-US" sz="2000" kern="1200"/>
        </a:p>
      </dsp:txBody>
      <dsp:txXfrm rot="-5400000">
        <a:off x="3950208" y="3588744"/>
        <a:ext cx="6961165" cy="1135478"/>
      </dsp:txXfrm>
    </dsp:sp>
    <dsp:sp modelId="{80AD7B06-6BA6-497F-BD04-4AB94031DF9A}">
      <dsp:nvSpPr>
        <dsp:cNvPr id="0" name=""/>
        <dsp:cNvSpPr/>
      </dsp:nvSpPr>
      <dsp:spPr>
        <a:xfrm>
          <a:off x="0" y="3500338"/>
          <a:ext cx="3950208" cy="13122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kern="1200" dirty="0"/>
            <a:t>The FSDP will also include hardware related to RDMA technol</a:t>
          </a:r>
          <a:r>
            <a:rPr lang="en-US" sz="2100" b="1" kern="1200" dirty="0"/>
            <a:t>ogies</a:t>
          </a:r>
          <a:endParaRPr lang="en-US" sz="2100" kern="1200" dirty="0"/>
        </a:p>
      </dsp:txBody>
      <dsp:txXfrm>
        <a:off x="64061" y="3564399"/>
        <a:ext cx="3822086" cy="1184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130F4-2298-4290-A6F9-A64AEFFA1D32}">
      <dsp:nvSpPr>
        <dsp:cNvPr id="0" name=""/>
        <dsp:cNvSpPr/>
      </dsp:nvSpPr>
      <dsp:spPr>
        <a:xfrm>
          <a:off x="4091219" y="1414"/>
          <a:ext cx="7114917" cy="112217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b="0" kern="1200" spc="-1" dirty="0">
              <a:solidFill>
                <a:srgbClr val="000000"/>
              </a:solidFill>
            </a:rPr>
            <a:t>Automatic, continuous testing of upstream software </a:t>
          </a:r>
          <a:endParaRPr lang="en-US" sz="1700" kern="1200" dirty="0"/>
        </a:p>
        <a:p>
          <a:pPr marL="171450" lvl="1" indent="-171450" algn="l" defTabSz="755650">
            <a:lnSpc>
              <a:spcPct val="90000"/>
            </a:lnSpc>
            <a:spcBef>
              <a:spcPct val="0"/>
            </a:spcBef>
            <a:spcAft>
              <a:spcPct val="15000"/>
            </a:spcAft>
            <a:buChar char="•"/>
          </a:pPr>
          <a:r>
            <a:rPr lang="en-US" sz="1700" b="0" kern="1200" spc="-1" dirty="0">
              <a:solidFill>
                <a:srgbClr val="000000"/>
              </a:solidFill>
            </a:rPr>
            <a:t>Centralized testing and tracking of multiple hardware vendors’ products</a:t>
          </a:r>
        </a:p>
        <a:p>
          <a:pPr marL="171450" lvl="1" indent="-171450" algn="l" defTabSz="755650">
            <a:lnSpc>
              <a:spcPct val="90000"/>
            </a:lnSpc>
            <a:spcBef>
              <a:spcPct val="0"/>
            </a:spcBef>
            <a:spcAft>
              <a:spcPct val="15000"/>
            </a:spcAft>
            <a:buChar char="•"/>
          </a:pPr>
          <a:r>
            <a:rPr lang="en-US" sz="1700" kern="1200" spc="-1" dirty="0">
              <a:solidFill>
                <a:srgbClr val="000000"/>
              </a:solidFill>
            </a:rPr>
            <a:t>Test plan incubation and software development (</a:t>
          </a:r>
          <a:r>
            <a:rPr lang="en-US" sz="1700" kern="1200" spc="-1" dirty="0" err="1">
              <a:solidFill>
                <a:srgbClr val="000000"/>
              </a:solidFill>
            </a:rPr>
            <a:t>GPUDirect</a:t>
          </a:r>
          <a:r>
            <a:rPr lang="en-US" sz="1700" kern="1200" spc="-1" dirty="0">
              <a:solidFill>
                <a:srgbClr val="000000"/>
              </a:solidFill>
            </a:rPr>
            <a:t>)</a:t>
          </a:r>
        </a:p>
      </dsp:txBody>
      <dsp:txXfrm>
        <a:off x="4091219" y="141685"/>
        <a:ext cx="6694103" cy="841628"/>
      </dsp:txXfrm>
    </dsp:sp>
    <dsp:sp modelId="{2E4A452F-F9C8-4274-9766-EA7C6ADA0FB1}">
      <dsp:nvSpPr>
        <dsp:cNvPr id="0" name=""/>
        <dsp:cNvSpPr/>
      </dsp:nvSpPr>
      <dsp:spPr>
        <a:xfrm>
          <a:off x="652058" y="1414"/>
          <a:ext cx="3439161" cy="1122170"/>
        </a:xfrm>
        <a:prstGeom prst="roundRect">
          <a:avLst/>
        </a:prstGeom>
        <a:solidFill>
          <a:srgbClr val="0029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0" kern="1200" spc="-1" dirty="0">
              <a:solidFill>
                <a:schemeClr val="bg1"/>
              </a:solidFill>
            </a:rPr>
            <a:t>Linux Upstream Maintainers</a:t>
          </a:r>
          <a:endParaRPr lang="en-US" sz="3100" kern="1200" dirty="0">
            <a:solidFill>
              <a:schemeClr val="bg1"/>
            </a:solidFill>
          </a:endParaRPr>
        </a:p>
      </dsp:txBody>
      <dsp:txXfrm>
        <a:off x="706838" y="56194"/>
        <a:ext cx="3329601" cy="1012610"/>
      </dsp:txXfrm>
    </dsp:sp>
    <dsp:sp modelId="{B34B2A26-17FC-4F40-916F-4EF91575FB84}">
      <dsp:nvSpPr>
        <dsp:cNvPr id="0" name=""/>
        <dsp:cNvSpPr/>
      </dsp:nvSpPr>
      <dsp:spPr>
        <a:xfrm>
          <a:off x="4091219" y="1235802"/>
          <a:ext cx="7114917" cy="112217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b="0" kern="1200" spc="-1" dirty="0">
              <a:solidFill>
                <a:srgbClr val="000000"/>
              </a:solidFill>
            </a:rPr>
            <a:t>Access to a multi-vendor cluster for testing/development/validation prior to launch</a:t>
          </a:r>
          <a:endParaRPr lang="en-US" sz="1700" kern="1200" dirty="0"/>
        </a:p>
        <a:p>
          <a:pPr marL="171450" lvl="1" indent="-171450" algn="l" defTabSz="755650">
            <a:lnSpc>
              <a:spcPct val="90000"/>
            </a:lnSpc>
            <a:spcBef>
              <a:spcPct val="0"/>
            </a:spcBef>
            <a:spcAft>
              <a:spcPct val="15000"/>
            </a:spcAft>
            <a:buChar char="•"/>
          </a:pPr>
          <a:r>
            <a:rPr lang="en-US" sz="1700" kern="1200" spc="-1" dirty="0">
              <a:solidFill>
                <a:srgbClr val="000000"/>
              </a:solidFill>
            </a:rPr>
            <a:t>Logo program, if desired</a:t>
          </a:r>
          <a:endParaRPr lang="en-US" sz="1700" kern="1200" dirty="0"/>
        </a:p>
      </dsp:txBody>
      <dsp:txXfrm>
        <a:off x="4091219" y="1376073"/>
        <a:ext cx="6694103" cy="841628"/>
      </dsp:txXfrm>
    </dsp:sp>
    <dsp:sp modelId="{CB900CA8-C0F6-4FDB-B43D-5E64A706B33C}">
      <dsp:nvSpPr>
        <dsp:cNvPr id="0" name=""/>
        <dsp:cNvSpPr/>
      </dsp:nvSpPr>
      <dsp:spPr>
        <a:xfrm>
          <a:off x="652058" y="1235802"/>
          <a:ext cx="3439161" cy="1122170"/>
        </a:xfrm>
        <a:prstGeom prst="roundRect">
          <a:avLst/>
        </a:prstGeom>
        <a:solidFill>
          <a:srgbClr val="0029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0" kern="1200" spc="-1" dirty="0">
              <a:solidFill>
                <a:schemeClr val="bg1"/>
              </a:solidFill>
            </a:rPr>
            <a:t>Hardware Vendors*</a:t>
          </a:r>
          <a:endParaRPr lang="en-US" sz="3100" kern="1200" dirty="0">
            <a:solidFill>
              <a:schemeClr val="bg1"/>
            </a:solidFill>
          </a:endParaRPr>
        </a:p>
      </dsp:txBody>
      <dsp:txXfrm>
        <a:off x="706838" y="1290582"/>
        <a:ext cx="3329601" cy="1012610"/>
      </dsp:txXfrm>
    </dsp:sp>
    <dsp:sp modelId="{3FC58BC6-2F0F-4435-A9A2-87E090EA3307}">
      <dsp:nvSpPr>
        <dsp:cNvPr id="0" name=""/>
        <dsp:cNvSpPr/>
      </dsp:nvSpPr>
      <dsp:spPr>
        <a:xfrm>
          <a:off x="4091219" y="2470190"/>
          <a:ext cx="7114917" cy="112217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b="0" kern="1200" spc="-1" dirty="0">
              <a:solidFill>
                <a:srgbClr val="000000"/>
              </a:solidFill>
            </a:rPr>
            <a:t>On demand testing for distros (Red Hat, </a:t>
          </a:r>
          <a:r>
            <a:rPr lang="en-US" sz="1700" b="0" kern="1200" spc="-1" dirty="0" err="1">
              <a:solidFill>
                <a:srgbClr val="000000"/>
              </a:solidFill>
            </a:rPr>
            <a:t>SuSE</a:t>
          </a:r>
          <a:r>
            <a:rPr lang="en-US" sz="1700" b="0" kern="1200" spc="-1" dirty="0">
              <a:solidFill>
                <a:srgbClr val="000000"/>
              </a:solidFill>
            </a:rPr>
            <a:t>, OFED, etc.)</a:t>
          </a:r>
          <a:endParaRPr lang="en-US" sz="1700" kern="1200" dirty="0">
            <a:solidFill>
              <a:schemeClr val="bg1"/>
            </a:solidFill>
          </a:endParaRPr>
        </a:p>
        <a:p>
          <a:pPr marL="171450" lvl="1" indent="-171450" algn="l" defTabSz="755650">
            <a:lnSpc>
              <a:spcPct val="90000"/>
            </a:lnSpc>
            <a:spcBef>
              <a:spcPct val="0"/>
            </a:spcBef>
            <a:spcAft>
              <a:spcPct val="15000"/>
            </a:spcAft>
            <a:buChar char="•"/>
          </a:pPr>
          <a:r>
            <a:rPr lang="en-US" sz="1700" kern="1200" spc="-1" dirty="0">
              <a:solidFill>
                <a:srgbClr val="000000"/>
              </a:solidFill>
            </a:rPr>
            <a:t>Access to a multi-vendor cluster for e.g. release testing</a:t>
          </a:r>
          <a:endParaRPr lang="en-US" sz="1700" kern="1200" dirty="0">
            <a:solidFill>
              <a:schemeClr val="bg1"/>
            </a:solidFill>
          </a:endParaRPr>
        </a:p>
      </dsp:txBody>
      <dsp:txXfrm>
        <a:off x="4091219" y="2610461"/>
        <a:ext cx="6694103" cy="841628"/>
      </dsp:txXfrm>
    </dsp:sp>
    <dsp:sp modelId="{72C0F353-A98B-4ABD-B328-8CEA64C8EF91}">
      <dsp:nvSpPr>
        <dsp:cNvPr id="0" name=""/>
        <dsp:cNvSpPr/>
      </dsp:nvSpPr>
      <dsp:spPr>
        <a:xfrm>
          <a:off x="652058" y="2470190"/>
          <a:ext cx="3439161" cy="1122170"/>
        </a:xfrm>
        <a:prstGeom prst="roundRect">
          <a:avLst/>
        </a:prstGeom>
        <a:solidFill>
          <a:srgbClr val="0029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0" kern="1200" spc="-1" dirty="0">
              <a:solidFill>
                <a:schemeClr val="bg1"/>
              </a:solidFill>
            </a:rPr>
            <a:t>OS Distros**</a:t>
          </a:r>
          <a:endParaRPr lang="en-US" sz="3100" kern="1200" dirty="0">
            <a:solidFill>
              <a:schemeClr val="bg1"/>
            </a:solidFill>
          </a:endParaRPr>
        </a:p>
      </dsp:txBody>
      <dsp:txXfrm>
        <a:off x="706838" y="2524970"/>
        <a:ext cx="3329601" cy="1012610"/>
      </dsp:txXfrm>
    </dsp:sp>
    <dsp:sp modelId="{38C2401E-9C51-45A2-9C6D-6F43F2954163}">
      <dsp:nvSpPr>
        <dsp:cNvPr id="0" name=""/>
        <dsp:cNvSpPr/>
      </dsp:nvSpPr>
      <dsp:spPr>
        <a:xfrm>
          <a:off x="4091219" y="3704578"/>
          <a:ext cx="7114917" cy="112217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b="0" kern="1200" spc="-1" dirty="0">
              <a:solidFill>
                <a:srgbClr val="000000"/>
              </a:solidFill>
            </a:rPr>
            <a:t>On demand testing of specific software </a:t>
          </a:r>
          <a:endParaRPr lang="en-US" sz="1700" kern="1200" dirty="0">
            <a:solidFill>
              <a:schemeClr val="bg1"/>
            </a:solidFill>
          </a:endParaRPr>
        </a:p>
        <a:p>
          <a:pPr marL="171450" lvl="1" indent="-171450" algn="l" defTabSz="755650">
            <a:lnSpc>
              <a:spcPct val="90000"/>
            </a:lnSpc>
            <a:spcBef>
              <a:spcPct val="0"/>
            </a:spcBef>
            <a:spcAft>
              <a:spcPct val="15000"/>
            </a:spcAft>
            <a:buChar char="•"/>
          </a:pPr>
          <a:r>
            <a:rPr lang="en-US" sz="1700" b="0" kern="1200" spc="-1" dirty="0">
              <a:solidFill>
                <a:srgbClr val="000000"/>
              </a:solidFill>
            </a:rPr>
            <a:t>Assist in software development</a:t>
          </a:r>
        </a:p>
      </dsp:txBody>
      <dsp:txXfrm>
        <a:off x="4091219" y="3844849"/>
        <a:ext cx="6694103" cy="841628"/>
      </dsp:txXfrm>
    </dsp:sp>
    <dsp:sp modelId="{B1694159-8FA1-437C-9DE0-69AEC26214DA}">
      <dsp:nvSpPr>
        <dsp:cNvPr id="0" name=""/>
        <dsp:cNvSpPr/>
      </dsp:nvSpPr>
      <dsp:spPr>
        <a:xfrm>
          <a:off x="652058" y="3704578"/>
          <a:ext cx="3439161" cy="1122170"/>
        </a:xfrm>
        <a:prstGeom prst="roundRect">
          <a:avLst/>
        </a:prstGeom>
        <a:solidFill>
          <a:srgbClr val="0029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0" kern="1200" spc="-1" dirty="0">
              <a:solidFill>
                <a:schemeClr val="bg1"/>
              </a:solidFill>
            </a:rPr>
            <a:t>ISVs, Applications, Middleware</a:t>
          </a:r>
          <a:endParaRPr lang="en-US" sz="3100" kern="1200" dirty="0">
            <a:solidFill>
              <a:schemeClr val="bg1"/>
            </a:solidFill>
          </a:endParaRPr>
        </a:p>
      </dsp:txBody>
      <dsp:txXfrm>
        <a:off x="706838" y="3759358"/>
        <a:ext cx="3329601" cy="1012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FB702-EFC5-4986-8063-2873738C8636}">
      <dsp:nvSpPr>
        <dsp:cNvPr id="0" name=""/>
        <dsp:cNvSpPr/>
      </dsp:nvSpPr>
      <dsp:spPr>
        <a:xfrm>
          <a:off x="5357" y="659275"/>
          <a:ext cx="2740521" cy="56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n-US" sz="1700" b="1" kern="1200"/>
            <a:t>Intel runs the upstream kernel 0-day testing service</a:t>
          </a:r>
          <a:endParaRPr lang="en-US" sz="1700" kern="1200"/>
        </a:p>
      </dsp:txBody>
      <dsp:txXfrm>
        <a:off x="5357" y="659275"/>
        <a:ext cx="2740521" cy="568012"/>
      </dsp:txXfrm>
    </dsp:sp>
    <dsp:sp modelId="{469D0700-7F96-4ACC-8B4C-CE6FD16174A3}">
      <dsp:nvSpPr>
        <dsp:cNvPr id="0" name=""/>
        <dsp:cNvSpPr/>
      </dsp:nvSpPr>
      <dsp:spPr>
        <a:xfrm>
          <a:off x="2745878" y="384144"/>
          <a:ext cx="548104" cy="1118274"/>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C4E2B8-628D-4CA1-BF3F-F7087C0582E5}">
      <dsp:nvSpPr>
        <dsp:cNvPr id="0" name=""/>
        <dsp:cNvSpPr/>
      </dsp:nvSpPr>
      <dsp:spPr>
        <a:xfrm>
          <a:off x="3513224" y="384144"/>
          <a:ext cx="7454217" cy="1118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a:t>Builds all kernel patches to make sure that patches don’t break the build of the kernel under a wide variety of kernel configurations</a:t>
          </a:r>
        </a:p>
        <a:p>
          <a:pPr marL="171450" lvl="1" indent="-171450" algn="l" defTabSz="755650">
            <a:lnSpc>
              <a:spcPct val="90000"/>
            </a:lnSpc>
            <a:spcBef>
              <a:spcPct val="0"/>
            </a:spcBef>
            <a:spcAft>
              <a:spcPct val="15000"/>
            </a:spcAft>
            <a:buChar char="•"/>
          </a:pPr>
          <a:r>
            <a:rPr lang="en-US" sz="1700" kern="1200"/>
            <a:t>Performs limited boot testing of compiled kernels, but does not attempt to match kernel patches against boot hardware that would actually test new kernel patch</a:t>
          </a:r>
        </a:p>
      </dsp:txBody>
      <dsp:txXfrm>
        <a:off x="3513224" y="384144"/>
        <a:ext cx="7454217" cy="1118274"/>
      </dsp:txXfrm>
    </dsp:sp>
    <dsp:sp modelId="{52F52999-31F4-4479-9C86-3EA12A697A99}">
      <dsp:nvSpPr>
        <dsp:cNvPr id="0" name=""/>
        <dsp:cNvSpPr/>
      </dsp:nvSpPr>
      <dsp:spPr>
        <a:xfrm>
          <a:off x="5357" y="1971877"/>
          <a:ext cx="2740521" cy="56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n-US" sz="1700" b="1" kern="1200"/>
            <a:t>Google runs Syzkaller testing service</a:t>
          </a:r>
          <a:endParaRPr lang="en-US" sz="1700" kern="1200"/>
        </a:p>
      </dsp:txBody>
      <dsp:txXfrm>
        <a:off x="5357" y="1971877"/>
        <a:ext cx="2740521" cy="568012"/>
      </dsp:txXfrm>
    </dsp:sp>
    <dsp:sp modelId="{FB86D1D2-C05D-44F7-98E0-93A546D2E741}">
      <dsp:nvSpPr>
        <dsp:cNvPr id="0" name=""/>
        <dsp:cNvSpPr/>
      </dsp:nvSpPr>
      <dsp:spPr>
        <a:xfrm>
          <a:off x="2745878" y="1563618"/>
          <a:ext cx="548104" cy="138453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AE4C19-2577-4D24-8499-D8AA9B337776}">
      <dsp:nvSpPr>
        <dsp:cNvPr id="0" name=""/>
        <dsp:cNvSpPr/>
      </dsp:nvSpPr>
      <dsp:spPr>
        <a:xfrm>
          <a:off x="3513224" y="1563618"/>
          <a:ext cx="7454217" cy="13845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a:t>Runs upstream kernels through a series of syscall validation tests as well as intentionally calling syscalls with known bad data to attempt to trip the kernel up</a:t>
          </a:r>
        </a:p>
        <a:p>
          <a:pPr marL="171450" lvl="1" indent="-171450" algn="l" defTabSz="755650">
            <a:lnSpc>
              <a:spcPct val="90000"/>
            </a:lnSpc>
            <a:spcBef>
              <a:spcPct val="0"/>
            </a:spcBef>
            <a:spcAft>
              <a:spcPct val="15000"/>
            </a:spcAft>
            <a:buChar char="•"/>
          </a:pPr>
          <a:r>
            <a:rPr lang="en-US" sz="1700" kern="1200"/>
            <a:t>Is able to test all of the common syscalls, but has limited support for syscalls requiring custom user space structs and specific syscall sequences, such as is common in RDMA</a:t>
          </a:r>
        </a:p>
      </dsp:txBody>
      <dsp:txXfrm>
        <a:off x="3513224" y="1563618"/>
        <a:ext cx="7454217" cy="1384530"/>
      </dsp:txXfrm>
    </dsp:sp>
    <dsp:sp modelId="{3BD80C27-DF76-4FC8-9845-1FE0E4E0BD0A}">
      <dsp:nvSpPr>
        <dsp:cNvPr id="0" name=""/>
        <dsp:cNvSpPr/>
      </dsp:nvSpPr>
      <dsp:spPr>
        <a:xfrm>
          <a:off x="5357" y="3435358"/>
          <a:ext cx="2740521" cy="56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n-US" sz="1700" b="1" kern="1200"/>
            <a:t>The OFA will be running the FSDP CI service</a:t>
          </a:r>
          <a:endParaRPr lang="en-US" sz="1700" kern="1200"/>
        </a:p>
      </dsp:txBody>
      <dsp:txXfrm>
        <a:off x="5357" y="3435358"/>
        <a:ext cx="2740521" cy="568012"/>
      </dsp:txXfrm>
    </dsp:sp>
    <dsp:sp modelId="{A8A382AF-FFEB-4FB8-ABA7-41D6FC1258CF}">
      <dsp:nvSpPr>
        <dsp:cNvPr id="0" name=""/>
        <dsp:cNvSpPr/>
      </dsp:nvSpPr>
      <dsp:spPr>
        <a:xfrm>
          <a:off x="2745878" y="3009349"/>
          <a:ext cx="548104" cy="1420031"/>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9A954B-026D-43E2-BAC6-C51FB12C4914}">
      <dsp:nvSpPr>
        <dsp:cNvPr id="0" name=""/>
        <dsp:cNvSpPr/>
      </dsp:nvSpPr>
      <dsp:spPr>
        <a:xfrm>
          <a:off x="3513224" y="3009349"/>
          <a:ext cx="7454217" cy="14200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a:t>Runs upstream kernels as well as upstream user space RDMA related packages</a:t>
          </a:r>
        </a:p>
        <a:p>
          <a:pPr marL="171450" lvl="1" indent="-171450" algn="l" defTabSz="755650">
            <a:lnSpc>
              <a:spcPct val="90000"/>
            </a:lnSpc>
            <a:spcBef>
              <a:spcPct val="0"/>
            </a:spcBef>
            <a:spcAft>
              <a:spcPct val="15000"/>
            </a:spcAft>
            <a:buChar char="•"/>
          </a:pPr>
          <a:r>
            <a:rPr lang="en-US" sz="1700" kern="1200"/>
            <a:t>Unlike 0-day or Syzkaller, will focus on testing specific niche code (RDMA, Peer-2-Peer DMA, etc.) on actual hardware</a:t>
          </a:r>
        </a:p>
        <a:p>
          <a:pPr marL="171450" lvl="1" indent="-171450" algn="l" defTabSz="755650">
            <a:lnSpc>
              <a:spcPct val="90000"/>
            </a:lnSpc>
            <a:spcBef>
              <a:spcPct val="0"/>
            </a:spcBef>
            <a:spcAft>
              <a:spcPct val="15000"/>
            </a:spcAft>
            <a:buChar char="•"/>
          </a:pPr>
          <a:r>
            <a:rPr lang="en-US" sz="1700" kern="1200"/>
            <a:t>Will utilize an upstream ecosystem to help build out test suite specific to each hardware variety</a:t>
          </a:r>
        </a:p>
      </dsp:txBody>
      <dsp:txXfrm>
        <a:off x="3513224" y="3009349"/>
        <a:ext cx="7454217" cy="14200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7BBF6-EB6B-4039-A81A-DD2A2741F15C}">
      <dsp:nvSpPr>
        <dsp:cNvPr id="0" name=""/>
        <dsp:cNvSpPr/>
      </dsp:nvSpPr>
      <dsp:spPr>
        <a:xfrm>
          <a:off x="0" y="2560"/>
          <a:ext cx="10972800" cy="11747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There is a rule in the upstream kernel community:  “if you submit a patch, and it breaks something else, you are responsible to fix your patch”</a:t>
          </a:r>
        </a:p>
      </dsp:txBody>
      <dsp:txXfrm>
        <a:off x="57347" y="59907"/>
        <a:ext cx="10858106" cy="1060059"/>
      </dsp:txXfrm>
    </dsp:sp>
    <dsp:sp modelId="{FAC79841-05AD-425C-A96C-39E0D9EBFA11}">
      <dsp:nvSpPr>
        <dsp:cNvPr id="0" name=""/>
        <dsp:cNvSpPr/>
      </dsp:nvSpPr>
      <dsp:spPr>
        <a:xfrm>
          <a:off x="0" y="1177313"/>
          <a:ext cx="10972800" cy="123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The reality, though, is that if the breakage is not caught at the time the patch is submitted, the breakage may require significant investigation on the part of the driver maintainer before it is determined that the offending patch is the culprit.  This is wasted time on the part of the driver maintainer.</a:t>
          </a:r>
        </a:p>
        <a:p>
          <a:pPr marL="171450" lvl="1" indent="-171450" algn="l" defTabSz="711200">
            <a:lnSpc>
              <a:spcPct val="90000"/>
            </a:lnSpc>
            <a:spcBef>
              <a:spcPct val="0"/>
            </a:spcBef>
            <a:spcAft>
              <a:spcPct val="20000"/>
            </a:spcAft>
            <a:buChar char="•"/>
          </a:pPr>
          <a:r>
            <a:rPr lang="en-US" sz="1600" kern="1200"/>
            <a:t>By experience, Red Hat partner engineers have spent many an hour chasing down problems caused by other people’s patches</a:t>
          </a:r>
        </a:p>
      </dsp:txBody>
      <dsp:txXfrm>
        <a:off x="0" y="1177313"/>
        <a:ext cx="10972800" cy="1238895"/>
      </dsp:txXfrm>
    </dsp:sp>
    <dsp:sp modelId="{BE6A81A5-CE25-4D96-8B16-459C4C16070D}">
      <dsp:nvSpPr>
        <dsp:cNvPr id="0" name=""/>
        <dsp:cNvSpPr/>
      </dsp:nvSpPr>
      <dsp:spPr>
        <a:xfrm>
          <a:off x="0" y="2416209"/>
          <a:ext cx="10972800" cy="11747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Participation in the upstream CI service is an attempt to catch these issues sooner, attribute them to the offending patch sooner, and put the responsibility for fixing the breakage on the patch author where it is supposed to be, saving you time and resources</a:t>
          </a:r>
        </a:p>
      </dsp:txBody>
      <dsp:txXfrm>
        <a:off x="57347" y="2473556"/>
        <a:ext cx="10858106" cy="1060059"/>
      </dsp:txXfrm>
    </dsp:sp>
    <dsp:sp modelId="{A428793D-F1B1-4C6A-A83C-474B3BAEB84A}">
      <dsp:nvSpPr>
        <dsp:cNvPr id="0" name=""/>
        <dsp:cNvSpPr/>
      </dsp:nvSpPr>
      <dsp:spPr>
        <a:xfrm>
          <a:off x="0" y="3590962"/>
          <a:ext cx="10972800"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Because it’s being done upstream, the effects then trickle down into all </a:t>
          </a:r>
          <a:r>
            <a:rPr lang="en-US" sz="1600" kern="1200" dirty="0" err="1"/>
            <a:t>linux</a:t>
          </a:r>
          <a:r>
            <a:rPr lang="en-US" sz="1600" kern="1200"/>
            <a:t> distros…a little effort here is worth many times the effort later</a:t>
          </a:r>
        </a:p>
      </dsp:txBody>
      <dsp:txXfrm>
        <a:off x="0" y="3590962"/>
        <a:ext cx="10972800" cy="4999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EDD34-559D-4906-8613-6AF619295780}">
      <dsp:nvSpPr>
        <dsp:cNvPr id="0" name=""/>
        <dsp:cNvSpPr/>
      </dsp:nvSpPr>
      <dsp:spPr>
        <a:xfrm rot="10800000">
          <a:off x="2172238" y="1841"/>
          <a:ext cx="7296912" cy="133717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657" tIns="68580" rIns="128016" bIns="68580" numCol="1" spcCol="1270" anchor="t" anchorCtr="0">
          <a:noAutofit/>
        </a:bodyPr>
        <a:lstStyle/>
        <a:p>
          <a:pPr marL="0" lvl="0" indent="0" algn="l" defTabSz="800100">
            <a:lnSpc>
              <a:spcPct val="90000"/>
            </a:lnSpc>
            <a:spcBef>
              <a:spcPct val="0"/>
            </a:spcBef>
            <a:spcAft>
              <a:spcPct val="35000"/>
            </a:spcAft>
            <a:buNone/>
          </a:pPr>
          <a:r>
            <a:rPr lang="en-US" sz="1800" b="1" kern="1200"/>
            <a:t>Oversees the cluster usage and activities</a:t>
          </a:r>
          <a:endParaRPr lang="en-US" sz="1800" kern="1200"/>
        </a:p>
        <a:p>
          <a:pPr marL="114300" lvl="1" indent="-114300" algn="l" defTabSz="622300">
            <a:lnSpc>
              <a:spcPct val="90000"/>
            </a:lnSpc>
            <a:spcBef>
              <a:spcPct val="0"/>
            </a:spcBef>
            <a:spcAft>
              <a:spcPct val="15000"/>
            </a:spcAft>
            <a:buChar char="•"/>
          </a:pPr>
          <a:r>
            <a:rPr lang="en-US" sz="1400" kern="1200"/>
            <a:t>Arbiter of Acceptable Use Policy violations</a:t>
          </a:r>
        </a:p>
        <a:p>
          <a:pPr marL="114300" lvl="1" indent="-114300" algn="l" defTabSz="622300">
            <a:lnSpc>
              <a:spcPct val="90000"/>
            </a:lnSpc>
            <a:spcBef>
              <a:spcPct val="0"/>
            </a:spcBef>
            <a:spcAft>
              <a:spcPct val="15000"/>
            </a:spcAft>
            <a:buChar char="•"/>
          </a:pPr>
          <a:r>
            <a:rPr lang="en-US" sz="1400" kern="1200"/>
            <a:t>Monitor for members that are wasting resources by checking machines out and then not using them</a:t>
          </a:r>
        </a:p>
        <a:p>
          <a:pPr marL="114300" lvl="1" indent="-114300" algn="l" defTabSz="622300">
            <a:lnSpc>
              <a:spcPct val="90000"/>
            </a:lnSpc>
            <a:spcBef>
              <a:spcPct val="0"/>
            </a:spcBef>
            <a:spcAft>
              <a:spcPct val="15000"/>
            </a:spcAft>
            <a:buChar char="•"/>
          </a:pPr>
          <a:r>
            <a:rPr lang="en-US" sz="1400" kern="1200"/>
            <a:t>Make sure that CI service keeps running smoothly</a:t>
          </a:r>
        </a:p>
      </dsp:txBody>
      <dsp:txXfrm rot="10800000">
        <a:off x="2506532" y="1841"/>
        <a:ext cx="6962618" cy="1337176"/>
      </dsp:txXfrm>
    </dsp:sp>
    <dsp:sp modelId="{EC5DB69D-8011-4299-9EA4-2110ABDD2291}">
      <dsp:nvSpPr>
        <dsp:cNvPr id="0" name=""/>
        <dsp:cNvSpPr/>
      </dsp:nvSpPr>
      <dsp:spPr>
        <a:xfrm>
          <a:off x="1503649" y="1841"/>
          <a:ext cx="1337176" cy="133717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9776A6-D216-43C3-9B64-5F09F0FEA08D}">
      <dsp:nvSpPr>
        <dsp:cNvPr id="0" name=""/>
        <dsp:cNvSpPr/>
      </dsp:nvSpPr>
      <dsp:spPr>
        <a:xfrm rot="10800000">
          <a:off x="2172238" y="1738174"/>
          <a:ext cx="7296912" cy="133717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657" tIns="68580" rIns="128016" bIns="68580" numCol="1" spcCol="1270" anchor="t" anchorCtr="0">
          <a:noAutofit/>
        </a:bodyPr>
        <a:lstStyle/>
        <a:p>
          <a:pPr marL="0" lvl="0" indent="0" algn="l" defTabSz="800100">
            <a:lnSpc>
              <a:spcPct val="90000"/>
            </a:lnSpc>
            <a:spcBef>
              <a:spcPct val="0"/>
            </a:spcBef>
            <a:spcAft>
              <a:spcPct val="35000"/>
            </a:spcAft>
            <a:buNone/>
          </a:pPr>
          <a:r>
            <a:rPr lang="en-US" sz="1800" b="1" kern="1200"/>
            <a:t>Logo Program</a:t>
          </a:r>
          <a:endParaRPr lang="en-US" sz="1800" kern="1200"/>
        </a:p>
        <a:p>
          <a:pPr marL="114300" lvl="1" indent="-114300" algn="l" defTabSz="622300">
            <a:lnSpc>
              <a:spcPct val="90000"/>
            </a:lnSpc>
            <a:spcBef>
              <a:spcPct val="0"/>
            </a:spcBef>
            <a:spcAft>
              <a:spcPct val="15000"/>
            </a:spcAft>
            <a:buChar char="•"/>
          </a:pPr>
          <a:r>
            <a:rPr lang="en-US" sz="1400" kern="1200"/>
            <a:t>Responsible for defining what tests must be passed for any given certification</a:t>
          </a:r>
        </a:p>
        <a:p>
          <a:pPr marL="114300" lvl="1" indent="-114300" algn="l" defTabSz="622300">
            <a:lnSpc>
              <a:spcPct val="90000"/>
            </a:lnSpc>
            <a:spcBef>
              <a:spcPct val="0"/>
            </a:spcBef>
            <a:spcAft>
              <a:spcPct val="15000"/>
            </a:spcAft>
            <a:buChar char="•"/>
          </a:pPr>
          <a:r>
            <a:rPr lang="en-US" sz="1400" kern="1200"/>
            <a:t>Responsible for maintaining the OFA automated test script that IHVs can run as part of a logo attempt</a:t>
          </a:r>
        </a:p>
        <a:p>
          <a:pPr marL="114300" lvl="1" indent="-114300" algn="l" defTabSz="622300">
            <a:lnSpc>
              <a:spcPct val="90000"/>
            </a:lnSpc>
            <a:spcBef>
              <a:spcPct val="0"/>
            </a:spcBef>
            <a:spcAft>
              <a:spcPct val="15000"/>
            </a:spcAft>
            <a:buChar char="•"/>
          </a:pPr>
          <a:r>
            <a:rPr lang="en-US" sz="1400" kern="1200"/>
            <a:t>Will review the results of test runs and approve/deny a logo test</a:t>
          </a:r>
        </a:p>
      </dsp:txBody>
      <dsp:txXfrm rot="10800000">
        <a:off x="2506532" y="1738174"/>
        <a:ext cx="6962618" cy="1337176"/>
      </dsp:txXfrm>
    </dsp:sp>
    <dsp:sp modelId="{CC90358F-696E-4686-A4BF-57AD4A022D68}">
      <dsp:nvSpPr>
        <dsp:cNvPr id="0" name=""/>
        <dsp:cNvSpPr/>
      </dsp:nvSpPr>
      <dsp:spPr>
        <a:xfrm>
          <a:off x="1503649" y="1738174"/>
          <a:ext cx="1337176" cy="133717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1F55AC-D2BC-4520-B8C9-A11481F354B8}">
      <dsp:nvSpPr>
        <dsp:cNvPr id="0" name=""/>
        <dsp:cNvSpPr/>
      </dsp:nvSpPr>
      <dsp:spPr>
        <a:xfrm rot="10800000">
          <a:off x="2172238" y="3474507"/>
          <a:ext cx="7296912" cy="133717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657" tIns="68580" rIns="128016" bIns="68580" numCol="1" spcCol="1270" anchor="t" anchorCtr="0">
          <a:noAutofit/>
        </a:bodyPr>
        <a:lstStyle/>
        <a:p>
          <a:pPr marL="0" lvl="0" indent="0" algn="l" defTabSz="800100">
            <a:lnSpc>
              <a:spcPct val="90000"/>
            </a:lnSpc>
            <a:spcBef>
              <a:spcPct val="0"/>
            </a:spcBef>
            <a:spcAft>
              <a:spcPct val="35000"/>
            </a:spcAft>
            <a:buNone/>
          </a:pPr>
          <a:r>
            <a:rPr lang="en-GB" sz="1800" b="1" kern="1200"/>
            <a:t>Participation in FSDP WG is open to all, but…</a:t>
          </a:r>
          <a:endParaRPr lang="en-US" sz="1800" kern="1200"/>
        </a:p>
        <a:p>
          <a:pPr marL="114300" lvl="1" indent="-114300" algn="l" defTabSz="622300">
            <a:lnSpc>
              <a:spcPct val="90000"/>
            </a:lnSpc>
            <a:spcBef>
              <a:spcPct val="0"/>
            </a:spcBef>
            <a:spcAft>
              <a:spcPct val="15000"/>
            </a:spcAft>
            <a:buChar char="•"/>
          </a:pPr>
          <a:r>
            <a:rPr lang="en-GB" sz="1400" kern="1200"/>
            <a:t>Chairmanship and voting rights are limited to OFA Voting Members and above</a:t>
          </a:r>
          <a:endParaRPr lang="en-US" sz="1400" kern="1200"/>
        </a:p>
      </dsp:txBody>
      <dsp:txXfrm rot="10800000">
        <a:off x="2506532" y="3474507"/>
        <a:ext cx="6962618" cy="1337176"/>
      </dsp:txXfrm>
    </dsp:sp>
    <dsp:sp modelId="{5EB7B369-4B2F-4F37-A1CB-4D3C76FEB4F6}">
      <dsp:nvSpPr>
        <dsp:cNvPr id="0" name=""/>
        <dsp:cNvSpPr/>
      </dsp:nvSpPr>
      <dsp:spPr>
        <a:xfrm>
          <a:off x="1503649" y="3474507"/>
          <a:ext cx="1337176" cy="133717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694B0E-72E8-4780-A3F2-08ABEEA90465}" type="datetimeFigureOut">
              <a:rPr lang="en-US" smtClean="0"/>
              <a:t>8/4/2020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633CE3-6305-455E-B421-A7531C5AA41A}" type="slidenum">
              <a:rPr lang="en-US" smtClean="0"/>
              <a:t>‹#›</a:t>
            </a:fld>
            <a:endParaRPr lang="en-US"/>
          </a:p>
        </p:txBody>
      </p:sp>
    </p:spTree>
    <p:extLst>
      <p:ext uri="{BB962C8B-B14F-4D97-AF65-F5344CB8AC3E}">
        <p14:creationId xmlns:p14="http://schemas.microsoft.com/office/powerpoint/2010/main" val="995724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07500-6294-4FFB-9ADA-6A9D6A4F25B9}" type="datetimeFigureOut">
              <a:rPr lang="en-US" smtClean="0"/>
              <a:t>8/4/2020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F64EA-60FF-47B8-A57A-06D6B92AF951}" type="slidenum">
              <a:rPr lang="en-US" smtClean="0"/>
              <a:t>‹#›</a:t>
            </a:fld>
            <a:endParaRPr lang="en-US"/>
          </a:p>
        </p:txBody>
      </p:sp>
    </p:spTree>
    <p:extLst>
      <p:ext uri="{BB962C8B-B14F-4D97-AF65-F5344CB8AC3E}">
        <p14:creationId xmlns:p14="http://schemas.microsoft.com/office/powerpoint/2010/main" val="21492240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F64EA-60FF-47B8-A57A-06D6B92AF951}" type="slidenum">
              <a:rPr lang="en-US" smtClean="0"/>
              <a:t>1</a:t>
            </a:fld>
            <a:endParaRPr lang="en-US"/>
          </a:p>
        </p:txBody>
      </p:sp>
    </p:spTree>
    <p:extLst>
      <p:ext uri="{BB962C8B-B14F-4D97-AF65-F5344CB8AC3E}">
        <p14:creationId xmlns:p14="http://schemas.microsoft.com/office/powerpoint/2010/main" val="160288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F64EA-60FF-47B8-A57A-06D6B92AF951}" type="slidenum">
              <a:rPr lang="en-US" smtClean="0"/>
              <a:t>4</a:t>
            </a:fld>
            <a:endParaRPr lang="en-US"/>
          </a:p>
        </p:txBody>
      </p:sp>
    </p:spTree>
    <p:extLst>
      <p:ext uri="{BB962C8B-B14F-4D97-AF65-F5344CB8AC3E}">
        <p14:creationId xmlns:p14="http://schemas.microsoft.com/office/powerpoint/2010/main" val="40872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graph visualizes the pre-release integration testing model. The testing is automatically triggered by a kernel </a:t>
            </a:r>
            <a:r>
              <a:rPr lang="en-US" dirty="0" err="1"/>
              <a:t>rc</a:t>
            </a:r>
            <a:r>
              <a:rPr lang="en-US" dirty="0"/>
              <a:t>, it is driven by a test plan, the results are sent to the </a:t>
            </a:r>
            <a:r>
              <a:rPr lang="en-US" dirty="0" err="1"/>
              <a:t>linux</a:t>
            </a:r>
            <a:r>
              <a:rPr lang="en-US" dirty="0"/>
              <a:t> </a:t>
            </a:r>
            <a:r>
              <a:rPr lang="en-US" dirty="0" err="1"/>
              <a:t>rdma</a:t>
            </a:r>
            <a:r>
              <a:rPr lang="en-US" dirty="0"/>
              <a:t> mailing list. The community is going to help debugging the issue.</a:t>
            </a:r>
          </a:p>
        </p:txBody>
      </p:sp>
      <p:sp>
        <p:nvSpPr>
          <p:cNvPr id="4" name="Slide Number Placeholder 3"/>
          <p:cNvSpPr>
            <a:spLocks noGrp="1"/>
          </p:cNvSpPr>
          <p:nvPr>
            <p:ph type="sldNum" sz="quarter" idx="5"/>
          </p:nvPr>
        </p:nvSpPr>
        <p:spPr/>
        <p:txBody>
          <a:bodyPr/>
          <a:lstStyle/>
          <a:p>
            <a:fld id="{15EF64EA-60FF-47B8-A57A-06D6B92AF951}" type="slidenum">
              <a:rPr lang="en-US" smtClean="0"/>
              <a:t>7</a:t>
            </a:fld>
            <a:endParaRPr lang="en-US"/>
          </a:p>
        </p:txBody>
      </p:sp>
    </p:spTree>
    <p:extLst>
      <p:ext uri="{BB962C8B-B14F-4D97-AF65-F5344CB8AC3E}">
        <p14:creationId xmlns:p14="http://schemas.microsoft.com/office/powerpoint/2010/main" val="3817896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graph visualizes the </a:t>
            </a:r>
            <a:r>
              <a:rPr lang="en-US" dirty="0" err="1"/>
              <a:t>ondemand</a:t>
            </a:r>
            <a:r>
              <a:rPr lang="en-US" dirty="0"/>
              <a:t> testing model. It is triggered by the user. The test plan can be defined by the user. Access. Results</a:t>
            </a:r>
          </a:p>
        </p:txBody>
      </p:sp>
      <p:sp>
        <p:nvSpPr>
          <p:cNvPr id="4" name="Slide Number Placeholder 3"/>
          <p:cNvSpPr>
            <a:spLocks noGrp="1"/>
          </p:cNvSpPr>
          <p:nvPr>
            <p:ph type="sldNum" sz="quarter" idx="5"/>
          </p:nvPr>
        </p:nvSpPr>
        <p:spPr/>
        <p:txBody>
          <a:bodyPr/>
          <a:lstStyle/>
          <a:p>
            <a:fld id="{15EF64EA-60FF-47B8-A57A-06D6B92AF951}" type="slidenum">
              <a:rPr lang="en-US" smtClean="0"/>
              <a:t>9</a:t>
            </a:fld>
            <a:endParaRPr lang="en-US"/>
          </a:p>
        </p:txBody>
      </p:sp>
    </p:spTree>
    <p:extLst>
      <p:ext uri="{BB962C8B-B14F-4D97-AF65-F5344CB8AC3E}">
        <p14:creationId xmlns:p14="http://schemas.microsoft.com/office/powerpoint/2010/main" val="201477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F64EA-60FF-47B8-A57A-06D6B92AF951}" type="slidenum">
              <a:rPr lang="en-US" smtClean="0"/>
              <a:t>10</a:t>
            </a:fld>
            <a:endParaRPr lang="en-US"/>
          </a:p>
        </p:txBody>
      </p:sp>
    </p:spTree>
    <p:extLst>
      <p:ext uri="{BB962C8B-B14F-4D97-AF65-F5344CB8AC3E}">
        <p14:creationId xmlns:p14="http://schemas.microsoft.com/office/powerpoint/2010/main" val="1884511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EF64EA-60FF-47B8-A57A-06D6B92AF951}" type="slidenum">
              <a:rPr lang="en-US" smtClean="0"/>
              <a:t>13</a:t>
            </a:fld>
            <a:endParaRPr lang="en-US"/>
          </a:p>
        </p:txBody>
      </p:sp>
    </p:spTree>
    <p:extLst>
      <p:ext uri="{BB962C8B-B14F-4D97-AF65-F5344CB8AC3E}">
        <p14:creationId xmlns:p14="http://schemas.microsoft.com/office/powerpoint/2010/main" val="2493864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FDSP</a:t>
            </a:r>
          </a:p>
        </p:txBody>
      </p:sp>
      <p:sp>
        <p:nvSpPr>
          <p:cNvPr id="4" name="Slide Number Placeholder 3"/>
          <p:cNvSpPr>
            <a:spLocks noGrp="1"/>
          </p:cNvSpPr>
          <p:nvPr>
            <p:ph type="sldNum" sz="quarter" idx="5"/>
          </p:nvPr>
        </p:nvSpPr>
        <p:spPr/>
        <p:txBody>
          <a:bodyPr/>
          <a:lstStyle/>
          <a:p>
            <a:fld id="{15EF64EA-60FF-47B8-A57A-06D6B92AF951}" type="slidenum">
              <a:rPr lang="en-US" smtClean="0"/>
              <a:t>15</a:t>
            </a:fld>
            <a:endParaRPr lang="en-US"/>
          </a:p>
        </p:txBody>
      </p:sp>
    </p:spTree>
    <p:extLst>
      <p:ext uri="{BB962C8B-B14F-4D97-AF65-F5344CB8AC3E}">
        <p14:creationId xmlns:p14="http://schemas.microsoft.com/office/powerpoint/2010/main" val="680793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3073494"/>
            <a:ext cx="12192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0" y="4084109"/>
            <a:ext cx="12192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0" y="4585685"/>
            <a:ext cx="12192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1"/>
            <a:ext cx="12192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2571917"/>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536955"/>
            <a:ext cx="1905000" cy="1752600"/>
          </a:xfrm>
          <a:prstGeom prst="rect">
            <a:avLst/>
          </a:prstGeom>
        </p:spPr>
      </p:pic>
    </p:spTree>
    <p:extLst>
      <p:ext uri="{BB962C8B-B14F-4D97-AF65-F5344CB8AC3E}">
        <p14:creationId xmlns:p14="http://schemas.microsoft.com/office/powerpoint/2010/main" val="34715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209594" y="1227263"/>
            <a:ext cx="979059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4"/>
          </p:nvPr>
        </p:nvSpPr>
        <p:spPr/>
        <p:txBody>
          <a:bodyPr/>
          <a:lstStyle/>
          <a:p>
            <a:r>
              <a:rPr lang="en-US" dirty="0" err="1"/>
              <a:t>OpenFabrics</a:t>
            </a:r>
            <a:r>
              <a:rPr lang="en-US" dirty="0"/>
              <a:t> Alliance</a:t>
            </a:r>
          </a:p>
        </p:txBody>
      </p:sp>
      <p:sp>
        <p:nvSpPr>
          <p:cNvPr id="4" name="Slide Number Placeholder 3"/>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728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430739" y="1269952"/>
            <a:ext cx="11151661"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0" name="Rectangle 9"/>
          <p:cNvSpPr/>
          <p:nvPr userDrawn="1"/>
        </p:nvSpPr>
        <p:spPr>
          <a:xfrm>
            <a:off x="430739" y="5720114"/>
            <a:ext cx="11151661"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 Placeholder 9"/>
          <p:cNvSpPr>
            <a:spLocks noGrp="1"/>
          </p:cNvSpPr>
          <p:nvPr>
            <p:ph type="body" sz="quarter" idx="14"/>
          </p:nvPr>
        </p:nvSpPr>
        <p:spPr>
          <a:xfrm>
            <a:off x="609600" y="5720114"/>
            <a:ext cx="1086020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2" name="Footer Placeholder 1"/>
          <p:cNvSpPr>
            <a:spLocks noGrp="1"/>
          </p:cNvSpPr>
          <p:nvPr>
            <p:ph type="ftr" sz="quarter" idx="15"/>
          </p:nvPr>
        </p:nvSpPr>
        <p:spPr/>
        <p:txBody>
          <a:bodyPr/>
          <a:lstStyle/>
          <a:p>
            <a:r>
              <a:rPr lang="en-US" dirty="0" err="1"/>
              <a:t>OpenFabrics</a:t>
            </a:r>
            <a:r>
              <a:rPr lang="en-US" dirty="0"/>
              <a:t> Alliance</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534758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820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0" name="PlaceHolder 2"/>
          <p:cNvSpPr>
            <a:spLocks noGrp="1"/>
          </p:cNvSpPr>
          <p:nvPr>
            <p:ph type="subTitle"/>
          </p:nvPr>
        </p:nvSpPr>
        <p:spPr>
          <a:xfrm>
            <a:off x="609480" y="1312560"/>
            <a:ext cx="10972440" cy="4813200"/>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713543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2" name="PlaceHolder 2"/>
          <p:cNvSpPr>
            <a:spLocks noGrp="1"/>
          </p:cNvSpPr>
          <p:nvPr>
            <p:ph type="body"/>
          </p:nvPr>
        </p:nvSpPr>
        <p:spPr>
          <a:xfrm>
            <a:off x="609480" y="1312560"/>
            <a:ext cx="10972440" cy="481320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2963407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4" name="PlaceHolder 2"/>
          <p:cNvSpPr>
            <a:spLocks noGrp="1"/>
          </p:cNvSpPr>
          <p:nvPr>
            <p:ph type="body"/>
          </p:nvPr>
        </p:nvSpPr>
        <p:spPr>
          <a:xfrm>
            <a:off x="60948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55" name="PlaceHolder 3"/>
          <p:cNvSpPr>
            <a:spLocks noGrp="1"/>
          </p:cNvSpPr>
          <p:nvPr>
            <p:ph type="body"/>
          </p:nvPr>
        </p:nvSpPr>
        <p:spPr>
          <a:xfrm>
            <a:off x="623196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2975084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3788089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441360"/>
            <a:ext cx="10972440" cy="1942200"/>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624328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9" name="PlaceHolder 2"/>
          <p:cNvSpPr>
            <a:spLocks noGrp="1"/>
          </p:cNvSpPr>
          <p:nvPr>
            <p:ph type="body"/>
          </p:nvPr>
        </p:nvSpPr>
        <p:spPr>
          <a:xfrm>
            <a:off x="60948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0" name="PlaceHolder 3"/>
          <p:cNvSpPr>
            <a:spLocks noGrp="1"/>
          </p:cNvSpPr>
          <p:nvPr>
            <p:ph type="body"/>
          </p:nvPr>
        </p:nvSpPr>
        <p:spPr>
          <a:xfrm>
            <a:off x="623196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1" name="PlaceHolder 4"/>
          <p:cNvSpPr>
            <a:spLocks noGrp="1"/>
          </p:cNvSpPr>
          <p:nvPr>
            <p:ph type="body"/>
          </p:nvPr>
        </p:nvSpPr>
        <p:spPr>
          <a:xfrm>
            <a:off x="60948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3742331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3" name="PlaceHolder 2"/>
          <p:cNvSpPr>
            <a:spLocks noGrp="1"/>
          </p:cNvSpPr>
          <p:nvPr>
            <p:ph type="body"/>
          </p:nvPr>
        </p:nvSpPr>
        <p:spPr>
          <a:xfrm>
            <a:off x="60948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4" name="PlaceHolder 3"/>
          <p:cNvSpPr>
            <a:spLocks noGrp="1"/>
          </p:cNvSpPr>
          <p:nvPr>
            <p:ph type="body"/>
          </p:nvPr>
        </p:nvSpPr>
        <p:spPr>
          <a:xfrm>
            <a:off x="623196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5" name="PlaceHolder 4"/>
          <p:cNvSpPr>
            <a:spLocks noGrp="1"/>
          </p:cNvSpPr>
          <p:nvPr>
            <p:ph type="body"/>
          </p:nvPr>
        </p:nvSpPr>
        <p:spPr>
          <a:xfrm>
            <a:off x="623196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2919471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
        <p:nvSpPr>
          <p:cNvPr id="12" name="Footer Placeholder 1"/>
          <p:cNvSpPr>
            <a:spLocks noGrp="1"/>
          </p:cNvSpPr>
          <p:nvPr>
            <p:ph type="ftr" sz="quarter" idx="15"/>
          </p:nvPr>
        </p:nvSpPr>
        <p:spPr>
          <a:xfrm>
            <a:off x="7930433" y="6401351"/>
            <a:ext cx="4114800" cy="365125"/>
          </a:xfrm>
        </p:spPr>
        <p:txBody>
          <a:bodyPr/>
          <a:lstStyle/>
          <a:p>
            <a:r>
              <a:rPr lang="en-US" dirty="0" err="1"/>
              <a:t>OpenFabrics</a:t>
            </a:r>
            <a:r>
              <a:rPr lang="en-US" dirty="0"/>
              <a:t> Alliance</a:t>
            </a:r>
          </a:p>
        </p:txBody>
      </p:sp>
    </p:spTree>
    <p:extLst>
      <p:ext uri="{BB962C8B-B14F-4D97-AF65-F5344CB8AC3E}">
        <p14:creationId xmlns:p14="http://schemas.microsoft.com/office/powerpoint/2010/main" val="85855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7" name="PlaceHolder 2"/>
          <p:cNvSpPr>
            <a:spLocks noGrp="1"/>
          </p:cNvSpPr>
          <p:nvPr>
            <p:ph type="body"/>
          </p:nvPr>
        </p:nvSpPr>
        <p:spPr>
          <a:xfrm>
            <a:off x="60948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8" name="PlaceHolder 3"/>
          <p:cNvSpPr>
            <a:spLocks noGrp="1"/>
          </p:cNvSpPr>
          <p:nvPr>
            <p:ph type="body"/>
          </p:nvPr>
        </p:nvSpPr>
        <p:spPr>
          <a:xfrm>
            <a:off x="623196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9" name="PlaceHolder 4"/>
          <p:cNvSpPr>
            <a:spLocks noGrp="1"/>
          </p:cNvSpPr>
          <p:nvPr>
            <p:ph type="body"/>
          </p:nvPr>
        </p:nvSpPr>
        <p:spPr>
          <a:xfrm>
            <a:off x="609480" y="3826800"/>
            <a:ext cx="1097244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3432565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609480" y="1312560"/>
            <a:ext cx="109724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72" name="PlaceHolder 3"/>
          <p:cNvSpPr>
            <a:spLocks noGrp="1"/>
          </p:cNvSpPr>
          <p:nvPr>
            <p:ph type="body"/>
          </p:nvPr>
        </p:nvSpPr>
        <p:spPr>
          <a:xfrm>
            <a:off x="609480" y="3826800"/>
            <a:ext cx="1097244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2266050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4" name="PlaceHolder 2"/>
          <p:cNvSpPr>
            <a:spLocks noGrp="1"/>
          </p:cNvSpPr>
          <p:nvPr>
            <p:ph type="body"/>
          </p:nvPr>
        </p:nvSpPr>
        <p:spPr>
          <a:xfrm>
            <a:off x="60948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75" name="PlaceHolder 3"/>
          <p:cNvSpPr>
            <a:spLocks noGrp="1"/>
          </p:cNvSpPr>
          <p:nvPr>
            <p:ph type="body"/>
          </p:nvPr>
        </p:nvSpPr>
        <p:spPr>
          <a:xfrm>
            <a:off x="623196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76" name="PlaceHolder 4"/>
          <p:cNvSpPr>
            <a:spLocks noGrp="1"/>
          </p:cNvSpPr>
          <p:nvPr>
            <p:ph type="body"/>
          </p:nvPr>
        </p:nvSpPr>
        <p:spPr>
          <a:xfrm>
            <a:off x="60948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77" name="PlaceHolder 5"/>
          <p:cNvSpPr>
            <a:spLocks noGrp="1"/>
          </p:cNvSpPr>
          <p:nvPr>
            <p:ph type="body"/>
          </p:nvPr>
        </p:nvSpPr>
        <p:spPr>
          <a:xfrm>
            <a:off x="623196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3248536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9" name="PlaceHolder 2"/>
          <p:cNvSpPr>
            <a:spLocks noGrp="1"/>
          </p:cNvSpPr>
          <p:nvPr>
            <p:ph type="body"/>
          </p:nvPr>
        </p:nvSpPr>
        <p:spPr>
          <a:xfrm>
            <a:off x="609480" y="131256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0" name="PlaceHolder 3"/>
          <p:cNvSpPr>
            <a:spLocks noGrp="1"/>
          </p:cNvSpPr>
          <p:nvPr>
            <p:ph type="body"/>
          </p:nvPr>
        </p:nvSpPr>
        <p:spPr>
          <a:xfrm>
            <a:off x="4319640" y="131256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1" name="PlaceHolder 4"/>
          <p:cNvSpPr>
            <a:spLocks noGrp="1"/>
          </p:cNvSpPr>
          <p:nvPr>
            <p:ph type="body"/>
          </p:nvPr>
        </p:nvSpPr>
        <p:spPr>
          <a:xfrm>
            <a:off x="8029800" y="131256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2" name="PlaceHolder 5"/>
          <p:cNvSpPr>
            <a:spLocks noGrp="1"/>
          </p:cNvSpPr>
          <p:nvPr>
            <p:ph type="body"/>
          </p:nvPr>
        </p:nvSpPr>
        <p:spPr>
          <a:xfrm>
            <a:off x="609480" y="382680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3" name="PlaceHolder 6"/>
          <p:cNvSpPr>
            <a:spLocks noGrp="1"/>
          </p:cNvSpPr>
          <p:nvPr>
            <p:ph type="body"/>
          </p:nvPr>
        </p:nvSpPr>
        <p:spPr>
          <a:xfrm>
            <a:off x="4319640" y="382680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4" name="PlaceHolder 7"/>
          <p:cNvSpPr>
            <a:spLocks noGrp="1"/>
          </p:cNvSpPr>
          <p:nvPr>
            <p:ph type="body"/>
          </p:nvPr>
        </p:nvSpPr>
        <p:spPr>
          <a:xfrm>
            <a:off x="8029800" y="382680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1692975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
        <p:nvSpPr>
          <p:cNvPr id="12" name="Footer Placeholder 1"/>
          <p:cNvSpPr>
            <a:spLocks noGrp="1"/>
          </p:cNvSpPr>
          <p:nvPr>
            <p:ph type="ftr" sz="quarter" idx="15"/>
          </p:nvPr>
        </p:nvSpPr>
        <p:spPr>
          <a:xfrm>
            <a:off x="7930433" y="6401351"/>
            <a:ext cx="4114800" cy="365125"/>
          </a:xfrm>
        </p:spPr>
        <p:txBody>
          <a:bodyPr/>
          <a:lstStyle/>
          <a:p>
            <a:r>
              <a:rPr lang="en-US" dirty="0" err="1"/>
              <a:t>OpenFabrics</a:t>
            </a:r>
            <a:r>
              <a:rPr lang="en-US" dirty="0"/>
              <a:t> Alliance</a:t>
            </a:r>
          </a:p>
        </p:txBody>
      </p:sp>
    </p:spTree>
    <p:extLst>
      <p:ext uri="{BB962C8B-B14F-4D97-AF65-F5344CB8AC3E}">
        <p14:creationId xmlns:p14="http://schemas.microsoft.com/office/powerpoint/2010/main" val="281588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Footer Placeholder 3"/>
          <p:cNvSpPr>
            <a:spLocks noGrp="1"/>
          </p:cNvSpPr>
          <p:nvPr>
            <p:ph type="ftr" sz="quarter" idx="14"/>
          </p:nvPr>
        </p:nvSpPr>
        <p:spPr/>
        <p:txBody>
          <a:bodyPr/>
          <a:lstStyle/>
          <a:p>
            <a:r>
              <a:rPr lang="en-US" dirty="0" err="1"/>
              <a:t>OpenFabrics</a:t>
            </a:r>
            <a:r>
              <a:rPr lang="en-US" dirty="0"/>
              <a:t> Alliance</a:t>
            </a:r>
          </a:p>
        </p:txBody>
      </p:sp>
      <p:sp>
        <p:nvSpPr>
          <p:cNvPr id="5" name="Slide Number Placeholder 4"/>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421750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11" name="Picture 10"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230328" y="1312639"/>
            <a:ext cx="8352071"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4" name="Rectangle 3"/>
          <p:cNvSpPr/>
          <p:nvPr userDrawn="1"/>
        </p:nvSpPr>
        <p:spPr>
          <a:xfrm>
            <a:off x="229656" y="1312639"/>
            <a:ext cx="2848417"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430739" y="1387341"/>
            <a:ext cx="2461683"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Footer Placeholder 4"/>
          <p:cNvSpPr>
            <a:spLocks noGrp="1"/>
          </p:cNvSpPr>
          <p:nvPr>
            <p:ph type="ftr" sz="quarter" idx="15"/>
          </p:nvPr>
        </p:nvSpPr>
        <p:spPr/>
        <p:txBody>
          <a:bodyPr/>
          <a:lstStyle/>
          <a:p>
            <a:r>
              <a:rPr lang="en-US" dirty="0" err="1"/>
              <a:t>OpenFabrics</a:t>
            </a:r>
            <a:r>
              <a:rPr lang="en-US" dirty="0"/>
              <a:t> Alliance</a:t>
            </a:r>
          </a:p>
        </p:txBody>
      </p:sp>
      <p:sp>
        <p:nvSpPr>
          <p:cNvPr id="6" name="Slide Number Placeholder 5"/>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6364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1" y="1312638"/>
            <a:ext cx="5822596"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430739" y="5303912"/>
            <a:ext cx="11151661"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609600" y="5421302"/>
            <a:ext cx="1086020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1" name="Picture Placeholder 2"/>
          <p:cNvSpPr>
            <a:spLocks noGrp="1"/>
          </p:cNvSpPr>
          <p:nvPr>
            <p:ph type="pic" idx="15"/>
          </p:nvPr>
        </p:nvSpPr>
        <p:spPr>
          <a:xfrm>
            <a:off x="6432197" y="1312639"/>
            <a:ext cx="5150204"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2" name="Footer Placeholder 1"/>
          <p:cNvSpPr>
            <a:spLocks noGrp="1"/>
          </p:cNvSpPr>
          <p:nvPr>
            <p:ph type="ftr" sz="quarter" idx="16"/>
          </p:nvPr>
        </p:nvSpPr>
        <p:spPr/>
        <p:txBody>
          <a:bodyPr/>
          <a:lstStyle/>
          <a:p>
            <a:r>
              <a:rPr lang="en-US" dirty="0" err="1"/>
              <a:t>OpenFabrics</a:t>
            </a:r>
            <a:r>
              <a:rPr lang="en-US" dirty="0"/>
              <a:t> Alliance</a:t>
            </a:r>
          </a:p>
        </p:txBody>
      </p:sp>
      <p:sp>
        <p:nvSpPr>
          <p:cNvPr id="5" name="Slide Number Placeholder 4"/>
          <p:cNvSpPr>
            <a:spLocks noGrp="1"/>
          </p:cNvSpPr>
          <p:nvPr>
            <p:ph type="sldNum" sz="quarter" idx="17"/>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70962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4400" y="1963622"/>
            <a:ext cx="103632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Rectangle 6"/>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 y="2016981"/>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4845022"/>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Footer Placeholder 3"/>
          <p:cNvSpPr>
            <a:spLocks noGrp="1"/>
          </p:cNvSpPr>
          <p:nvPr>
            <p:ph type="ftr" sz="quarter" idx="10"/>
          </p:nvPr>
        </p:nvSpPr>
        <p:spPr/>
        <p:txBody>
          <a:bodyPr/>
          <a:lstStyle/>
          <a:p>
            <a:r>
              <a:rPr lang="en-US" dirty="0" err="1"/>
              <a:t>OpenFabrics</a:t>
            </a:r>
            <a:r>
              <a:rPr lang="en-US" dirty="0"/>
              <a:t> Alliance</a:t>
            </a:r>
          </a:p>
        </p:txBody>
      </p:sp>
      <p:sp>
        <p:nvSpPr>
          <p:cNvPr id="5" name="Slide Number Placeholder 4"/>
          <p:cNvSpPr>
            <a:spLocks noGrp="1"/>
          </p:cNvSpPr>
          <p:nvPr>
            <p:ph type="sldNum" sz="quarter" idx="11"/>
          </p:nvPr>
        </p:nvSpPr>
        <p:spPr/>
        <p:txBody>
          <a:bodyPr/>
          <a:lstStyle/>
          <a:p>
            <a:fld id="{0743EA0E-C5B1-48EC-8082-F253EA88050D}"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4312" y="427151"/>
            <a:ext cx="1623376" cy="1493506"/>
          </a:xfrm>
          <a:prstGeom prst="rect">
            <a:avLst/>
          </a:prstGeom>
        </p:spPr>
      </p:pic>
    </p:spTree>
    <p:extLst>
      <p:ext uri="{BB962C8B-B14F-4D97-AF65-F5344CB8AC3E}">
        <p14:creationId xmlns:p14="http://schemas.microsoft.com/office/powerpoint/2010/main" val="116787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1"/>
            <a:ext cx="53848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Footer Placeholder 4"/>
          <p:cNvSpPr>
            <a:spLocks noGrp="1"/>
          </p:cNvSpPr>
          <p:nvPr>
            <p:ph type="ftr" sz="quarter" idx="14"/>
          </p:nvPr>
        </p:nvSpPr>
        <p:spPr/>
        <p:txBody>
          <a:bodyPr/>
          <a:lstStyle/>
          <a:p>
            <a:r>
              <a:rPr lang="en-US" dirty="0" err="1"/>
              <a:t>OpenFabrics</a:t>
            </a:r>
            <a:r>
              <a:rPr lang="en-US" dirty="0"/>
              <a:t> Alliance</a:t>
            </a:r>
          </a:p>
        </p:txBody>
      </p:sp>
      <p:sp>
        <p:nvSpPr>
          <p:cNvPr id="6" name="Slide Number Placeholder 5"/>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5449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609600" y="1479570"/>
            <a:ext cx="5386917"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3368" y="1479570"/>
            <a:ext cx="5389033"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609600" y="2228234"/>
            <a:ext cx="53848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6197600" y="2228234"/>
            <a:ext cx="53848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5"/>
          </p:nvPr>
        </p:nvSpPr>
        <p:spPr/>
        <p:txBody>
          <a:bodyPr/>
          <a:lstStyle/>
          <a:p>
            <a:r>
              <a:rPr lang="en-US" dirty="0" err="1"/>
              <a:t>OpenFabrics</a:t>
            </a:r>
            <a:r>
              <a:rPr lang="en-US" dirty="0"/>
              <a:t> Alliance</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32857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0"/>
          </p:nvPr>
        </p:nvSpPr>
        <p:spPr/>
        <p:txBody>
          <a:bodyPr/>
          <a:lstStyle/>
          <a:p>
            <a:r>
              <a:rPr lang="en-US" dirty="0" err="1"/>
              <a:t>OpenFabrics</a:t>
            </a:r>
            <a:r>
              <a:rPr lang="en-US" dirty="0"/>
              <a:t> Alliance</a:t>
            </a:r>
          </a:p>
        </p:txBody>
      </p:sp>
      <p:sp>
        <p:nvSpPr>
          <p:cNvPr id="3" name="Slide Number Placeholder 2"/>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16424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3294"/>
            <a:ext cx="109728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312639"/>
            <a:ext cx="109728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089025" marR="0" lvl="4" indent="-169863" algn="l" defTabSz="457200" rtl="0" eaLnBrk="1" fontAlgn="auto" latinLnBrk="0" hangingPunct="1">
              <a:lnSpc>
                <a:spcPct val="100000"/>
              </a:lnSpc>
              <a:spcBef>
                <a:spcPct val="20000"/>
              </a:spcBef>
              <a:spcAft>
                <a:spcPts val="0"/>
              </a:spcAft>
              <a:buClr>
                <a:srgbClr val="00588D"/>
              </a:buClr>
              <a:buSzTx/>
              <a:buFont typeface="Arial"/>
              <a:buChar char="•"/>
              <a:tabLst/>
              <a:defRPr/>
            </a:pPr>
            <a:r>
              <a:rPr lang="en-US" dirty="0"/>
              <a:t>Fifth level</a:t>
            </a:r>
          </a:p>
          <a:p>
            <a:pPr lvl="3"/>
            <a:endParaRPr lang="en-US" dirty="0"/>
          </a:p>
        </p:txBody>
      </p:sp>
      <p:sp>
        <p:nvSpPr>
          <p:cNvPr id="6" name="Rectangle 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Footer Placeholder 6"/>
          <p:cNvSpPr>
            <a:spLocks noGrp="1"/>
          </p:cNvSpPr>
          <p:nvPr>
            <p:ph type="ftr" sz="quarter" idx="3"/>
          </p:nvPr>
        </p:nvSpPr>
        <p:spPr>
          <a:xfrm>
            <a:off x="7930433" y="6401351"/>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dirty="0" err="1">
                <a:latin typeface="Arial Narrow"/>
                <a:cs typeface="Arial Narrow"/>
              </a:rPr>
              <a:t>OpenFabrics</a:t>
            </a:r>
            <a:r>
              <a:rPr lang="en-US" dirty="0">
                <a:latin typeface="Arial Narrow"/>
                <a:cs typeface="Arial Narrow"/>
              </a:rPr>
              <a:t> Alliance</a:t>
            </a:r>
          </a:p>
        </p:txBody>
      </p:sp>
      <p:sp>
        <p:nvSpPr>
          <p:cNvPr id="4" name="Slide Number Placeholder 3"/>
          <p:cNvSpPr>
            <a:spLocks noGrp="1"/>
          </p:cNvSpPr>
          <p:nvPr>
            <p:ph type="sldNum" sz="quarter" idx="4"/>
          </p:nvPr>
        </p:nvSpPr>
        <p:spPr>
          <a:xfrm>
            <a:off x="4724400" y="6401351"/>
            <a:ext cx="2743200" cy="365125"/>
          </a:xfrm>
          <a:prstGeom prst="rect">
            <a:avLst/>
          </a:prstGeom>
        </p:spPr>
        <p:txBody>
          <a:bodyPr vert="horz" lIns="91440" tIns="45720" rIns="91440" bIns="45720" rtlCol="0" anchor="ctr"/>
          <a:lstStyle>
            <a:lvl1pPr algn="ctr">
              <a:defRPr sz="1200">
                <a:solidFill>
                  <a:schemeClr val="tx1"/>
                </a:solidFill>
              </a:defRPr>
            </a:lvl1p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5040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7" r:id="rId10"/>
    <p:sldLayoutId id="2147483663" r:id="rId11"/>
  </p:sldLayoutIdLst>
  <p:hf hdr="0" dt="0"/>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 name="Picture 3"/>
          <p:cNvPicPr/>
          <p:nvPr/>
        </p:nvPicPr>
        <p:blipFill>
          <a:blip r:embed="rId15"/>
          <a:stretch/>
        </p:blipFill>
        <p:spPr>
          <a:xfrm>
            <a:off x="0" y="0"/>
            <a:ext cx="12191760" cy="6857640"/>
          </a:xfrm>
          <a:prstGeom prst="rect">
            <a:avLst/>
          </a:prstGeom>
          <a:ln>
            <a:noFill/>
          </a:ln>
        </p:spPr>
      </p:pic>
      <p:sp>
        <p:nvSpPr>
          <p:cNvPr id="44" name="PlaceHolder 1"/>
          <p:cNvSpPr>
            <a:spLocks noGrp="1"/>
          </p:cNvSpPr>
          <p:nvPr>
            <p:ph type="title"/>
          </p:nvPr>
        </p:nvSpPr>
        <p:spPr>
          <a:xfrm>
            <a:off x="609480" y="441360"/>
            <a:ext cx="10972440" cy="418680"/>
          </a:xfrm>
          <a:prstGeom prst="rect">
            <a:avLst/>
          </a:prstGeom>
        </p:spPr>
        <p:txBody>
          <a:bodyPr anchor="ctr">
            <a:noAutofit/>
          </a:bodyPr>
          <a:lstStyle/>
          <a:p>
            <a:pPr algn="ctr">
              <a:lnSpc>
                <a:spcPct val="100000"/>
              </a:lnSpc>
            </a:pPr>
            <a:r>
              <a:rPr lang="en-US" sz="3600" b="1" strike="noStrike" cap="all" spc="-1">
                <a:solidFill>
                  <a:srgbClr val="FFFFFF"/>
                </a:solidFill>
                <a:latin typeface="Arial Narrow"/>
              </a:rPr>
              <a:t>Click to edit Master title style</a:t>
            </a:r>
            <a:endParaRPr lang="en-US" sz="3600" b="0" strike="noStrike" spc="-1">
              <a:solidFill>
                <a:srgbClr val="000000"/>
              </a:solidFill>
              <a:latin typeface="Calibri"/>
            </a:endParaRPr>
          </a:p>
        </p:txBody>
      </p:sp>
      <p:sp>
        <p:nvSpPr>
          <p:cNvPr id="45" name="PlaceHolder 2"/>
          <p:cNvSpPr>
            <a:spLocks noGrp="1"/>
          </p:cNvSpPr>
          <p:nvPr>
            <p:ph type="body"/>
          </p:nvPr>
        </p:nvSpPr>
        <p:spPr>
          <a:xfrm>
            <a:off x="609480" y="1312560"/>
            <a:ext cx="10972440" cy="4813200"/>
          </a:xfrm>
          <a:prstGeom prst="rect">
            <a:avLst/>
          </a:prstGeom>
        </p:spPr>
        <p:txBody>
          <a:bodyPr>
            <a:noAutofit/>
          </a:bodyPr>
          <a:lstStyle/>
          <a:p>
            <a:pPr marL="223920" indent="-223560">
              <a:lnSpc>
                <a:spcPct val="100000"/>
              </a:lnSpc>
              <a:spcBef>
                <a:spcPts val="561"/>
              </a:spcBef>
              <a:buClr>
                <a:srgbClr val="000000"/>
              </a:buClr>
              <a:buSzPct val="110000"/>
              <a:buFont typeface="Wingdings" charset="2"/>
              <a:buChar char=""/>
            </a:pPr>
            <a:r>
              <a:rPr lang="en-US" sz="2800" b="1" strike="noStrike" spc="-1">
                <a:solidFill>
                  <a:srgbClr val="000000"/>
                </a:solidFill>
                <a:latin typeface="Arial"/>
              </a:rPr>
              <a:t>Click to edit Master text styles</a:t>
            </a:r>
          </a:p>
          <a:p>
            <a:pPr marL="395280" lvl="1" indent="-171000">
              <a:lnSpc>
                <a:spcPct val="100000"/>
              </a:lnSpc>
              <a:spcBef>
                <a:spcPts val="479"/>
              </a:spcBef>
              <a:buClr>
                <a:srgbClr val="399ACA"/>
              </a:buClr>
              <a:buSzPct val="120000"/>
              <a:buFont typeface="Arial"/>
              <a:buChar char="•"/>
            </a:pPr>
            <a:r>
              <a:rPr lang="en-US" sz="2400" b="0" strike="noStrike" spc="-1">
                <a:solidFill>
                  <a:srgbClr val="000000"/>
                </a:solidFill>
                <a:latin typeface="Arial"/>
              </a:rPr>
              <a:t>Second level</a:t>
            </a:r>
          </a:p>
          <a:p>
            <a:pPr marL="630360" lvl="2" indent="-171000">
              <a:lnSpc>
                <a:spcPct val="100000"/>
              </a:lnSpc>
              <a:spcBef>
                <a:spcPts val="400"/>
              </a:spcBef>
              <a:buClr>
                <a:srgbClr val="000000"/>
              </a:buClr>
              <a:buFont typeface="Arial"/>
              <a:buChar char="•"/>
            </a:pPr>
            <a:r>
              <a:rPr lang="en-US" sz="2000" b="0" strike="noStrike" spc="-1">
                <a:solidFill>
                  <a:srgbClr val="000000"/>
                </a:solidFill>
                <a:latin typeface="Arial"/>
              </a:rPr>
              <a:t>Third level</a:t>
            </a:r>
          </a:p>
          <a:p>
            <a:pPr marL="800280" lvl="3" indent="-169560">
              <a:lnSpc>
                <a:spcPct val="100000"/>
              </a:lnSpc>
              <a:spcBef>
                <a:spcPts val="360"/>
              </a:spcBef>
              <a:buClr>
                <a:srgbClr val="00588D"/>
              </a:buClr>
              <a:buFont typeface="Arial"/>
              <a:buChar char="•"/>
            </a:pPr>
            <a:r>
              <a:rPr lang="en-US" sz="1800" b="0" strike="noStrike" spc="-1">
                <a:solidFill>
                  <a:srgbClr val="000000"/>
                </a:solidFill>
                <a:latin typeface="Arial"/>
              </a:rPr>
              <a:t>Fourth level</a:t>
            </a:r>
          </a:p>
          <a:p>
            <a:pPr marL="1089000" lvl="4" indent="-234720">
              <a:lnSpc>
                <a:spcPct val="100000"/>
              </a:lnSpc>
              <a:spcBef>
                <a:spcPts val="320"/>
              </a:spcBef>
              <a:buClr>
                <a:srgbClr val="000000"/>
              </a:buClr>
              <a:buFont typeface="Arial"/>
              <a:buChar char="»"/>
            </a:pPr>
            <a:r>
              <a:rPr lang="en-US" sz="1600" b="0" strike="noStrike" spc="-1">
                <a:solidFill>
                  <a:srgbClr val="000000"/>
                </a:solidFill>
                <a:latin typeface="Arial"/>
              </a:rPr>
              <a:t>Fifth level</a:t>
            </a:r>
          </a:p>
        </p:txBody>
      </p:sp>
      <p:sp>
        <p:nvSpPr>
          <p:cNvPr id="46" name="CustomShape 3"/>
          <p:cNvSpPr/>
          <p:nvPr/>
        </p:nvSpPr>
        <p:spPr>
          <a:xfrm>
            <a:off x="5085720" y="6445800"/>
            <a:ext cx="2020320" cy="45360"/>
          </a:xfrm>
          <a:prstGeom prst="rect">
            <a:avLst/>
          </a:prstGeom>
          <a:solidFill>
            <a:srgbClr val="9A9C9F"/>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7" name="PlaceHolder 4"/>
          <p:cNvSpPr>
            <a:spLocks noGrp="1"/>
          </p:cNvSpPr>
          <p:nvPr>
            <p:ph type="sldNum"/>
          </p:nvPr>
        </p:nvSpPr>
        <p:spPr>
          <a:xfrm>
            <a:off x="4673520" y="6409800"/>
            <a:ext cx="2844360" cy="364680"/>
          </a:xfrm>
          <a:prstGeom prst="rect">
            <a:avLst/>
          </a:prstGeom>
        </p:spPr>
        <p:txBody>
          <a:bodyPr anchor="ctr">
            <a:noAutofit/>
          </a:bodyPr>
          <a:lstStyle/>
          <a:p>
            <a:pPr algn="ctr">
              <a:lnSpc>
                <a:spcPct val="100000"/>
              </a:lnSpc>
            </a:pPr>
            <a:fld id="{2C72415E-630D-4CB0-B645-F6BB1152F08A}" type="slidenum">
              <a:rPr lang="en-US" sz="1200" b="0" strike="noStrike" spc="-1">
                <a:solidFill>
                  <a:srgbClr val="000000"/>
                </a:solidFill>
                <a:latin typeface="Calibri"/>
              </a:rPr>
              <a:t>‹#›</a:t>
            </a:fld>
            <a:endParaRPr lang="en-US" sz="1200" b="0" strike="noStrike" spc="-1">
              <a:latin typeface="Times New Roman"/>
            </a:endParaRPr>
          </a:p>
        </p:txBody>
      </p:sp>
      <p:sp>
        <p:nvSpPr>
          <p:cNvPr id="48" name="CustomShape 5"/>
          <p:cNvSpPr/>
          <p:nvPr/>
        </p:nvSpPr>
        <p:spPr>
          <a:xfrm>
            <a:off x="0" y="1150920"/>
            <a:ext cx="12191760" cy="45360"/>
          </a:xfrm>
          <a:prstGeom prst="rect">
            <a:avLst/>
          </a:prstGeom>
          <a:solidFill>
            <a:srgbClr val="00588D"/>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Tree>
    <p:extLst>
      <p:ext uri="{BB962C8B-B14F-4D97-AF65-F5344CB8AC3E}">
        <p14:creationId xmlns:p14="http://schemas.microsoft.com/office/powerpoint/2010/main" val="185625513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8.svg"/><Relationship Id="rId5" Type="http://schemas.openxmlformats.org/officeDocument/2006/relationships/image" Target="../media/image14.svg"/><Relationship Id="rId10" Type="http://schemas.openxmlformats.org/officeDocument/2006/relationships/image" Target="../media/image7.png"/><Relationship Id="rId4" Type="http://schemas.openxmlformats.org/officeDocument/2006/relationships/image" Target="../media/image13.png"/><Relationship Id="rId9" Type="http://schemas.openxmlformats.org/officeDocument/2006/relationships/image" Target="../media/image6.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eaker-project.org/" TargetMode="External"/><Relationship Id="rId2" Type="http://schemas.openxmlformats.org/officeDocument/2006/relationships/hyperlink" Target="https://gitlab.com/cki-project" TargetMode="External"/><Relationship Id="rId1" Type="http://schemas.openxmlformats.org/officeDocument/2006/relationships/slideLayout" Target="../slideLayouts/slideLayout12.xml"/><Relationship Id="rId4" Type="http://schemas.openxmlformats.org/officeDocument/2006/relationships/hyperlink" Target="https://github.com/CKI-project/tests-beak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2" y="3989671"/>
            <a:ext cx="9786728" cy="622780"/>
          </a:xfrm>
        </p:spPr>
        <p:txBody>
          <a:bodyPr>
            <a:noAutofit/>
          </a:bodyPr>
          <a:lstStyle/>
          <a:p>
            <a:r>
              <a:rPr lang="en-US" sz="3200" dirty="0" err="1"/>
              <a:t>OpenFabrics</a:t>
            </a:r>
            <a:r>
              <a:rPr lang="en-US" sz="3200" dirty="0"/>
              <a:t> alliance - </a:t>
            </a:r>
            <a:br>
              <a:rPr lang="en-US" sz="3200" dirty="0"/>
            </a:br>
            <a:r>
              <a:rPr lang="en-US" sz="3200" dirty="0"/>
              <a:t>Fabric Software Development program</a:t>
            </a:r>
          </a:p>
        </p:txBody>
      </p:sp>
      <p:sp>
        <p:nvSpPr>
          <p:cNvPr id="4" name="Date Placeholder 3"/>
          <p:cNvSpPr txBox="1">
            <a:spLocks/>
          </p:cNvSpPr>
          <p:nvPr/>
        </p:nvSpPr>
        <p:spPr>
          <a:xfrm>
            <a:off x="1524002" y="5510638"/>
            <a:ext cx="9143999" cy="365125"/>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FSDP Working Group, </a:t>
            </a:r>
            <a:r>
              <a:rPr lang="en-US" dirty="0" err="1">
                <a:solidFill>
                  <a:schemeClr val="bg1"/>
                </a:solidFill>
              </a:rPr>
              <a:t>OpenFabrics</a:t>
            </a:r>
            <a:r>
              <a:rPr lang="en-US" dirty="0">
                <a:solidFill>
                  <a:schemeClr val="bg1"/>
                </a:solidFill>
              </a:rPr>
              <a:t> Alliance</a:t>
            </a:r>
          </a:p>
        </p:txBody>
      </p:sp>
    </p:spTree>
    <p:extLst>
      <p:ext uri="{BB962C8B-B14F-4D97-AF65-F5344CB8AC3E}">
        <p14:creationId xmlns:p14="http://schemas.microsoft.com/office/powerpoint/2010/main" val="2555917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F26A0E40-35DD-47B2-8435-A6A8214A5E80}"/>
              </a:ext>
            </a:extLst>
          </p:cNvPr>
          <p:cNvCxnSpPr>
            <a:cxnSpLocks/>
            <a:stCxn id="12" idx="0"/>
            <a:endCxn id="8" idx="0"/>
          </p:cNvCxnSpPr>
          <p:nvPr/>
        </p:nvCxnSpPr>
        <p:spPr>
          <a:xfrm flipH="1">
            <a:off x="3737340" y="3223894"/>
            <a:ext cx="21910" cy="9888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itle 5">
            <a:extLst>
              <a:ext uri="{FF2B5EF4-FFF2-40B4-BE49-F238E27FC236}">
                <a16:creationId xmlns:a16="http://schemas.microsoft.com/office/drawing/2014/main" id="{2382A555-8003-4093-95EB-8F1B9D592E44}"/>
              </a:ext>
            </a:extLst>
          </p:cNvPr>
          <p:cNvSpPr>
            <a:spLocks noGrp="1"/>
          </p:cNvSpPr>
          <p:nvPr>
            <p:ph type="title"/>
          </p:nvPr>
        </p:nvSpPr>
        <p:spPr/>
        <p:txBody>
          <a:bodyPr/>
          <a:lstStyle/>
          <a:p>
            <a:r>
              <a:rPr lang="en-US" dirty="0"/>
              <a:t>Usage: logo program</a:t>
            </a:r>
          </a:p>
        </p:txBody>
      </p:sp>
      <p:sp>
        <p:nvSpPr>
          <p:cNvPr id="2" name="Content Placeholder 1">
            <a:extLst>
              <a:ext uri="{FF2B5EF4-FFF2-40B4-BE49-F238E27FC236}">
                <a16:creationId xmlns:a16="http://schemas.microsoft.com/office/drawing/2014/main" id="{A2D46ABD-10F2-43DD-8866-BB217EC6118F}"/>
              </a:ext>
            </a:extLst>
          </p:cNvPr>
          <p:cNvSpPr>
            <a:spLocks noGrp="1"/>
          </p:cNvSpPr>
          <p:nvPr>
            <p:ph idx="1"/>
          </p:nvPr>
        </p:nvSpPr>
        <p:spPr/>
        <p:txBody>
          <a:bodyPr/>
          <a:lstStyle/>
          <a:p>
            <a:r>
              <a:rPr lang="en-US" dirty="0"/>
              <a:t>Two possible types of Logos: </a:t>
            </a:r>
            <a:r>
              <a:rPr lang="en-US" i="1" dirty="0"/>
              <a:t>Vendor Logo &amp;</a:t>
            </a:r>
            <a:r>
              <a:rPr lang="en-US" dirty="0"/>
              <a:t> </a:t>
            </a:r>
            <a:r>
              <a:rPr lang="en-US" i="1" dirty="0"/>
              <a:t>Distro Logo</a:t>
            </a:r>
          </a:p>
          <a:p>
            <a:pPr marL="285750" indent="-285750">
              <a:buFontTx/>
              <a:buChar char="-"/>
            </a:pPr>
            <a:r>
              <a:rPr lang="en-US" sz="1800" b="0" dirty="0"/>
              <a:t>Logo tests are run ‘on-demand’, driven by OFA’s test plan as defined by the FSDP Working Group</a:t>
            </a:r>
          </a:p>
          <a:p>
            <a:pPr marL="285750" indent="-285750">
              <a:buFontTx/>
              <a:buChar char="-"/>
            </a:pPr>
            <a:r>
              <a:rPr lang="en-US" sz="1800" b="0" dirty="0"/>
              <a:t>Test plan is executed selectively</a:t>
            </a:r>
          </a:p>
          <a:p>
            <a:pPr marL="285750" indent="-285750">
              <a:buFontTx/>
              <a:buChar char="-"/>
            </a:pPr>
            <a:r>
              <a:rPr lang="en-US" sz="1800" b="0" dirty="0"/>
              <a:t>Run against a defined (“certified”) hardware configuration</a:t>
            </a:r>
          </a:p>
          <a:p>
            <a:pPr marL="285750" indent="-285750">
              <a:buFontTx/>
              <a:buChar char="-"/>
            </a:pPr>
            <a:r>
              <a:rPr lang="en-US" sz="1800" b="0" dirty="0"/>
              <a:t>Run against a specific distribution(s) </a:t>
            </a:r>
          </a:p>
          <a:p>
            <a:endParaRPr lang="en-US" dirty="0"/>
          </a:p>
        </p:txBody>
      </p:sp>
      <p:sp>
        <p:nvSpPr>
          <p:cNvPr id="4" name="Slide Number Placeholder 3">
            <a:extLst>
              <a:ext uri="{FF2B5EF4-FFF2-40B4-BE49-F238E27FC236}">
                <a16:creationId xmlns:a16="http://schemas.microsoft.com/office/drawing/2014/main" id="{59E10745-5DA8-4DE7-81E6-34022294F86D}"/>
              </a:ext>
            </a:extLst>
          </p:cNvPr>
          <p:cNvSpPr>
            <a:spLocks noGrp="1"/>
          </p:cNvSpPr>
          <p:nvPr>
            <p:ph type="sldNum" sz="quarter" idx="11"/>
          </p:nvPr>
        </p:nvSpPr>
        <p:spPr/>
        <p:txBody>
          <a:bodyPr/>
          <a:lstStyle/>
          <a:p>
            <a:fld id="{0743EA0E-C5B1-48EC-8082-F253EA88050D}" type="slidenum">
              <a:rPr lang="en-US" smtClean="0"/>
              <a:pPr/>
              <a:t>10</a:t>
            </a:fld>
            <a:endParaRPr lang="en-US" dirty="0"/>
          </a:p>
        </p:txBody>
      </p:sp>
      <p:sp>
        <p:nvSpPr>
          <p:cNvPr id="5" name="Footer Placeholder 4">
            <a:extLst>
              <a:ext uri="{FF2B5EF4-FFF2-40B4-BE49-F238E27FC236}">
                <a16:creationId xmlns:a16="http://schemas.microsoft.com/office/drawing/2014/main" id="{ADB0BC69-10D4-48D5-84ED-BE0FF48CD5E3}"/>
              </a:ext>
            </a:extLst>
          </p:cNvPr>
          <p:cNvSpPr>
            <a:spLocks noGrp="1"/>
          </p:cNvSpPr>
          <p:nvPr>
            <p:ph type="ftr" sz="quarter" idx="15"/>
          </p:nvPr>
        </p:nvSpPr>
        <p:spPr/>
        <p:txBody>
          <a:bodyPr/>
          <a:lstStyle/>
          <a:p>
            <a:r>
              <a:rPr lang="en-US" dirty="0" err="1"/>
              <a:t>OpenFabrics</a:t>
            </a:r>
            <a:r>
              <a:rPr lang="en-US" dirty="0"/>
              <a:t> Alliance</a:t>
            </a:r>
          </a:p>
        </p:txBody>
      </p:sp>
      <p:sp>
        <p:nvSpPr>
          <p:cNvPr id="8" name="Oval 7">
            <a:extLst>
              <a:ext uri="{FF2B5EF4-FFF2-40B4-BE49-F238E27FC236}">
                <a16:creationId xmlns:a16="http://schemas.microsoft.com/office/drawing/2014/main" id="{45B48C3E-3B78-4DDB-AF13-72E9D06B5588}"/>
              </a:ext>
            </a:extLst>
          </p:cNvPr>
          <p:cNvSpPr/>
          <p:nvPr/>
        </p:nvSpPr>
        <p:spPr>
          <a:xfrm>
            <a:off x="2973031" y="4212723"/>
            <a:ext cx="1528618" cy="1536541"/>
          </a:xfrm>
          <a:prstGeom prst="ellipse">
            <a:avLst/>
          </a:prstGeom>
          <a:solidFill>
            <a:srgbClr val="00162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Logo Testing</a:t>
            </a:r>
          </a:p>
        </p:txBody>
      </p:sp>
      <p:sp>
        <p:nvSpPr>
          <p:cNvPr id="12" name="Flowchart: Document 11">
            <a:extLst>
              <a:ext uri="{FF2B5EF4-FFF2-40B4-BE49-F238E27FC236}">
                <a16:creationId xmlns:a16="http://schemas.microsoft.com/office/drawing/2014/main" id="{C3297747-3F37-4366-A00B-7105B15EAC97}"/>
              </a:ext>
            </a:extLst>
          </p:cNvPr>
          <p:cNvSpPr/>
          <p:nvPr/>
        </p:nvSpPr>
        <p:spPr>
          <a:xfrm>
            <a:off x="3186244" y="3223894"/>
            <a:ext cx="1146012" cy="759372"/>
          </a:xfrm>
          <a:prstGeom prst="flowChartDocument">
            <a:avLst/>
          </a:prstGeom>
          <a:solidFill>
            <a:srgbClr val="0016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107DFA2E-01E9-4CE1-9045-664281DB6E09}"/>
              </a:ext>
            </a:extLst>
          </p:cNvPr>
          <p:cNvSpPr txBox="1"/>
          <p:nvPr/>
        </p:nvSpPr>
        <p:spPr>
          <a:xfrm>
            <a:off x="6690655" y="2968898"/>
            <a:ext cx="5323004" cy="1498820"/>
          </a:xfrm>
          <a:prstGeom prst="rect">
            <a:avLst/>
          </a:prstGeom>
          <a:noFill/>
        </p:spPr>
        <p:txBody>
          <a:bodyPr wrap="square" rtlCol="0">
            <a:noAutofit/>
          </a:bodyPr>
          <a:lstStyle/>
          <a:p>
            <a:r>
              <a:rPr lang="en-US" dirty="0"/>
              <a:t>Logo is awarded to Vendor or Distro</a:t>
            </a:r>
          </a:p>
          <a:p>
            <a:r>
              <a:rPr lang="en-US" dirty="0"/>
              <a:t>Certification includes:</a:t>
            </a:r>
          </a:p>
          <a:p>
            <a:pPr marL="285750" indent="-285750">
              <a:buFontTx/>
              <a:buChar char="-"/>
            </a:pPr>
            <a:r>
              <a:rPr lang="en-US" dirty="0"/>
              <a:t>Test environment</a:t>
            </a:r>
          </a:p>
          <a:p>
            <a:pPr marL="285750" indent="-285750">
              <a:buFontTx/>
              <a:buChar char="-"/>
            </a:pPr>
            <a:r>
              <a:rPr lang="en-US" dirty="0"/>
              <a:t>list of tests executed</a:t>
            </a:r>
          </a:p>
          <a:p>
            <a:pPr marL="285750" indent="-285750">
              <a:buFontTx/>
              <a:buChar char="-"/>
            </a:pPr>
            <a:r>
              <a:rPr lang="en-US" dirty="0"/>
              <a:t>pass/fail results</a:t>
            </a:r>
          </a:p>
          <a:p>
            <a:pPr marL="285750" indent="-285750">
              <a:buFontTx/>
              <a:buChar char="-"/>
            </a:pPr>
            <a:endParaRPr lang="en-US" dirty="0"/>
          </a:p>
        </p:txBody>
      </p:sp>
      <p:cxnSp>
        <p:nvCxnSpPr>
          <p:cNvPr id="28" name="Straight Arrow Connector 27">
            <a:extLst>
              <a:ext uri="{FF2B5EF4-FFF2-40B4-BE49-F238E27FC236}">
                <a16:creationId xmlns:a16="http://schemas.microsoft.com/office/drawing/2014/main" id="{8B9865AB-0289-4977-BE7F-40D6CC92ADA8}"/>
              </a:ext>
            </a:extLst>
          </p:cNvPr>
          <p:cNvCxnSpPr>
            <a:cxnSpLocks/>
            <a:stCxn id="8" idx="6"/>
          </p:cNvCxnSpPr>
          <p:nvPr/>
        </p:nvCxnSpPr>
        <p:spPr>
          <a:xfrm>
            <a:off x="4501649" y="4980994"/>
            <a:ext cx="784790"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DAE6D15B-56D5-4F65-BE31-5E35A6639504}"/>
              </a:ext>
            </a:extLst>
          </p:cNvPr>
          <p:cNvSpPr txBox="1"/>
          <p:nvPr/>
        </p:nvSpPr>
        <p:spPr>
          <a:xfrm>
            <a:off x="6622612" y="5581561"/>
            <a:ext cx="5390515" cy="830997"/>
          </a:xfrm>
          <a:prstGeom prst="rect">
            <a:avLst/>
          </a:prstGeom>
          <a:noFill/>
        </p:spPr>
        <p:txBody>
          <a:bodyPr wrap="none" rtlCol="0">
            <a:spAutoFit/>
          </a:bodyPr>
          <a:lstStyle/>
          <a:p>
            <a:r>
              <a:rPr lang="en-US" sz="1600" dirty="0"/>
              <a:t>“Hardware family X is certified to work with RHEL </a:t>
            </a:r>
            <a:r>
              <a:rPr lang="en-US" sz="1600" dirty="0" err="1"/>
              <a:t>x.x</a:t>
            </a:r>
            <a:r>
              <a:rPr lang="en-US" sz="1600" dirty="0"/>
              <a:t>, SLES </a:t>
            </a:r>
            <a:r>
              <a:rPr lang="en-US" sz="1600" dirty="0" err="1"/>
              <a:t>y.y</a:t>
            </a:r>
            <a:r>
              <a:rPr lang="en-US" sz="1600" dirty="0"/>
              <a:t>”</a:t>
            </a:r>
          </a:p>
          <a:p>
            <a:pPr algn="ctr"/>
            <a:r>
              <a:rPr lang="en-US" sz="1600" dirty="0"/>
              <a:t>or</a:t>
            </a:r>
          </a:p>
          <a:p>
            <a:r>
              <a:rPr lang="en-US" sz="1600" dirty="0"/>
              <a:t>“Our distribution supports the following hardware”</a:t>
            </a:r>
          </a:p>
        </p:txBody>
      </p:sp>
      <p:sp>
        <p:nvSpPr>
          <p:cNvPr id="30" name="Flowchart: Sequential Access Storage 29">
            <a:extLst>
              <a:ext uri="{FF2B5EF4-FFF2-40B4-BE49-F238E27FC236}">
                <a16:creationId xmlns:a16="http://schemas.microsoft.com/office/drawing/2014/main" id="{F90D5062-D7B5-495C-B326-5903A8DA7B20}"/>
              </a:ext>
            </a:extLst>
          </p:cNvPr>
          <p:cNvSpPr/>
          <p:nvPr/>
        </p:nvSpPr>
        <p:spPr>
          <a:xfrm>
            <a:off x="1708637" y="5535686"/>
            <a:ext cx="720436" cy="720436"/>
          </a:xfrm>
          <a:prstGeom prst="flowChartMagneticTape">
            <a:avLst/>
          </a:prstGeom>
          <a:solidFill>
            <a:srgbClr val="0016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9DB4DCA-F002-483D-B726-DCE665C1EE39}"/>
              </a:ext>
            </a:extLst>
          </p:cNvPr>
          <p:cNvSpPr txBox="1"/>
          <p:nvPr/>
        </p:nvSpPr>
        <p:spPr>
          <a:xfrm>
            <a:off x="439052" y="5585362"/>
            <a:ext cx="1146986" cy="584775"/>
          </a:xfrm>
          <a:prstGeom prst="rect">
            <a:avLst/>
          </a:prstGeom>
          <a:solidFill>
            <a:srgbClr val="FFFFFF">
              <a:alpha val="40000"/>
            </a:srgbClr>
          </a:solidFill>
          <a:ln>
            <a:noFill/>
          </a:ln>
        </p:spPr>
        <p:txBody>
          <a:bodyPr wrap="square" rtlCol="0">
            <a:spAutoFit/>
          </a:bodyPr>
          <a:lstStyle/>
          <a:p>
            <a:r>
              <a:rPr lang="en-US" sz="1600" dirty="0"/>
              <a:t>distribution under test</a:t>
            </a:r>
          </a:p>
        </p:txBody>
      </p:sp>
      <p:sp>
        <p:nvSpPr>
          <p:cNvPr id="36" name="TextBox 35">
            <a:extLst>
              <a:ext uri="{FF2B5EF4-FFF2-40B4-BE49-F238E27FC236}">
                <a16:creationId xmlns:a16="http://schemas.microsoft.com/office/drawing/2014/main" id="{34355472-6E3F-49E8-960F-DB43ACD3F7EE}"/>
              </a:ext>
            </a:extLst>
          </p:cNvPr>
          <p:cNvSpPr txBox="1"/>
          <p:nvPr/>
        </p:nvSpPr>
        <p:spPr>
          <a:xfrm>
            <a:off x="3306081" y="3420260"/>
            <a:ext cx="906338" cy="338554"/>
          </a:xfrm>
          <a:prstGeom prst="rect">
            <a:avLst/>
          </a:prstGeom>
          <a:solidFill>
            <a:srgbClr val="FFFFFF">
              <a:alpha val="40000"/>
            </a:srgbClr>
          </a:solidFill>
          <a:ln>
            <a:solidFill>
              <a:schemeClr val="tx1"/>
            </a:solidFill>
          </a:ln>
        </p:spPr>
        <p:txBody>
          <a:bodyPr wrap="none" rtlCol="0">
            <a:spAutoFit/>
          </a:bodyPr>
          <a:lstStyle/>
          <a:p>
            <a:r>
              <a:rPr lang="en-US" sz="1600" dirty="0"/>
              <a:t>test plan</a:t>
            </a:r>
          </a:p>
        </p:txBody>
      </p:sp>
      <p:cxnSp>
        <p:nvCxnSpPr>
          <p:cNvPr id="16" name="Straight Connector 15">
            <a:extLst>
              <a:ext uri="{FF2B5EF4-FFF2-40B4-BE49-F238E27FC236}">
                <a16:creationId xmlns:a16="http://schemas.microsoft.com/office/drawing/2014/main" id="{6FAF1AAB-E2F3-49ED-9325-483A54889E21}"/>
              </a:ext>
            </a:extLst>
          </p:cNvPr>
          <p:cNvCxnSpPr>
            <a:cxnSpLocks/>
          </p:cNvCxnSpPr>
          <p:nvPr/>
        </p:nvCxnSpPr>
        <p:spPr>
          <a:xfrm flipH="1">
            <a:off x="776748" y="4978511"/>
            <a:ext cx="1917291" cy="0"/>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962F64D3-9520-4D42-BC1B-77A13D96F0C5}"/>
              </a:ext>
            </a:extLst>
          </p:cNvPr>
          <p:cNvGrpSpPr/>
          <p:nvPr/>
        </p:nvGrpSpPr>
        <p:grpSpPr>
          <a:xfrm rot="20893592">
            <a:off x="1680082" y="3805297"/>
            <a:ext cx="2161613" cy="1166877"/>
            <a:chOff x="9481147" y="3484654"/>
            <a:chExt cx="2161613" cy="1166877"/>
          </a:xfrm>
        </p:grpSpPr>
        <p:sp>
          <p:nvSpPr>
            <p:cNvPr id="20" name="Arc 19">
              <a:extLst>
                <a:ext uri="{FF2B5EF4-FFF2-40B4-BE49-F238E27FC236}">
                  <a16:creationId xmlns:a16="http://schemas.microsoft.com/office/drawing/2014/main" id="{C7366533-C6B4-4222-ADB6-BDAD3294E0FF}"/>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0628363E-4500-4128-A3A1-7D3E473AA4AC}"/>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D182F3E-6DDA-4868-86CC-20B30D6FFD8D}"/>
              </a:ext>
            </a:extLst>
          </p:cNvPr>
          <p:cNvGrpSpPr/>
          <p:nvPr/>
        </p:nvGrpSpPr>
        <p:grpSpPr>
          <a:xfrm rot="706408" flipV="1">
            <a:off x="1692792" y="4995391"/>
            <a:ext cx="2161613" cy="1166877"/>
            <a:chOff x="9481147" y="3484654"/>
            <a:chExt cx="2161613" cy="1166877"/>
          </a:xfrm>
        </p:grpSpPr>
        <p:sp>
          <p:nvSpPr>
            <p:cNvPr id="38" name="Arc 37">
              <a:extLst>
                <a:ext uri="{FF2B5EF4-FFF2-40B4-BE49-F238E27FC236}">
                  <a16:creationId xmlns:a16="http://schemas.microsoft.com/office/drawing/2014/main" id="{833B040B-0820-4740-9FE4-635ABFF792FF}"/>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7A5F2A0C-6462-449B-97BC-741FCCED807D}"/>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44" name="Straight Connector 43">
            <a:extLst>
              <a:ext uri="{FF2B5EF4-FFF2-40B4-BE49-F238E27FC236}">
                <a16:creationId xmlns:a16="http://schemas.microsoft.com/office/drawing/2014/main" id="{F62F3D9D-7C96-4474-9099-E1851AE39F13}"/>
              </a:ext>
            </a:extLst>
          </p:cNvPr>
          <p:cNvCxnSpPr>
            <a:cxnSpLocks/>
          </p:cNvCxnSpPr>
          <p:nvPr/>
        </p:nvCxnSpPr>
        <p:spPr>
          <a:xfrm flipH="1">
            <a:off x="5939292" y="3597040"/>
            <a:ext cx="683320" cy="724780"/>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47" name="Flowchart: Punched Tape 46">
            <a:extLst>
              <a:ext uri="{FF2B5EF4-FFF2-40B4-BE49-F238E27FC236}">
                <a16:creationId xmlns:a16="http://schemas.microsoft.com/office/drawing/2014/main" id="{F3107B16-9305-45F1-A0FC-9294A7858820}"/>
              </a:ext>
            </a:extLst>
          </p:cNvPr>
          <p:cNvSpPr/>
          <p:nvPr/>
        </p:nvSpPr>
        <p:spPr>
          <a:xfrm>
            <a:off x="5475150" y="4591916"/>
            <a:ext cx="851486" cy="679414"/>
          </a:xfrm>
          <a:prstGeom prst="flowChartPunchedTape">
            <a:avLst/>
          </a:prstGeom>
          <a:solidFill>
            <a:srgbClr val="00162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LOGO</a:t>
            </a:r>
          </a:p>
        </p:txBody>
      </p:sp>
      <p:pic>
        <p:nvPicPr>
          <p:cNvPr id="51" name="Picture 50">
            <a:extLst>
              <a:ext uri="{FF2B5EF4-FFF2-40B4-BE49-F238E27FC236}">
                <a16:creationId xmlns:a16="http://schemas.microsoft.com/office/drawing/2014/main" id="{F558B23F-62C3-448E-A1D5-8549E414A3B0}"/>
              </a:ext>
            </a:extLst>
          </p:cNvPr>
          <p:cNvPicPr>
            <a:picLocks noChangeAspect="1"/>
          </p:cNvPicPr>
          <p:nvPr/>
        </p:nvPicPr>
        <p:blipFill>
          <a:blip r:embed="rId3"/>
          <a:stretch>
            <a:fillRect/>
          </a:stretch>
        </p:blipFill>
        <p:spPr>
          <a:xfrm>
            <a:off x="1163526" y="3584289"/>
            <a:ext cx="1219200" cy="1219200"/>
          </a:xfrm>
          <a:prstGeom prst="rect">
            <a:avLst/>
          </a:prstGeom>
        </p:spPr>
      </p:pic>
      <p:sp>
        <p:nvSpPr>
          <p:cNvPr id="34" name="TextBox 33">
            <a:extLst>
              <a:ext uri="{FF2B5EF4-FFF2-40B4-BE49-F238E27FC236}">
                <a16:creationId xmlns:a16="http://schemas.microsoft.com/office/drawing/2014/main" id="{9B4D1DA5-49C7-4B02-B9D7-0CD0350359DD}"/>
              </a:ext>
            </a:extLst>
          </p:cNvPr>
          <p:cNvSpPr txBox="1"/>
          <p:nvPr/>
        </p:nvSpPr>
        <p:spPr>
          <a:xfrm>
            <a:off x="433336" y="3760919"/>
            <a:ext cx="1029122" cy="830997"/>
          </a:xfrm>
          <a:prstGeom prst="rect">
            <a:avLst/>
          </a:prstGeom>
          <a:solidFill>
            <a:srgbClr val="FFFFFF">
              <a:alpha val="40000"/>
            </a:srgbClr>
          </a:solidFill>
          <a:ln>
            <a:noFill/>
          </a:ln>
        </p:spPr>
        <p:txBody>
          <a:bodyPr wrap="square" rtlCol="0">
            <a:spAutoFit/>
          </a:bodyPr>
          <a:lstStyle/>
          <a:p>
            <a:r>
              <a:rPr lang="en-US" sz="1600" dirty="0"/>
              <a:t>vendor under test</a:t>
            </a:r>
          </a:p>
        </p:txBody>
      </p:sp>
      <p:pic>
        <p:nvPicPr>
          <p:cNvPr id="27" name="Graphic 26" descr="Lightbulb and gear">
            <a:extLst>
              <a:ext uri="{FF2B5EF4-FFF2-40B4-BE49-F238E27FC236}">
                <a16:creationId xmlns:a16="http://schemas.microsoft.com/office/drawing/2014/main" id="{B874B19F-26A8-444C-A7B8-9B63258221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44850" y="5502134"/>
            <a:ext cx="914400" cy="914400"/>
          </a:xfrm>
          <a:prstGeom prst="rect">
            <a:avLst/>
          </a:prstGeom>
        </p:spPr>
      </p:pic>
    </p:spTree>
    <p:extLst>
      <p:ext uri="{BB962C8B-B14F-4D97-AF65-F5344CB8AC3E}">
        <p14:creationId xmlns:p14="http://schemas.microsoft.com/office/powerpoint/2010/main" val="1982965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50064C-5FB7-44D6-933D-42F611E88842}"/>
              </a:ext>
            </a:extLst>
          </p:cNvPr>
          <p:cNvSpPr>
            <a:spLocks noGrp="1"/>
          </p:cNvSpPr>
          <p:nvPr>
            <p:ph type="title"/>
          </p:nvPr>
        </p:nvSpPr>
        <p:spPr/>
        <p:txBody>
          <a:bodyPr/>
          <a:lstStyle/>
          <a:p>
            <a:r>
              <a:rPr lang="en-US" dirty="0" err="1"/>
              <a:t>Fsdp</a:t>
            </a:r>
            <a:r>
              <a:rPr lang="en-US" dirty="0"/>
              <a:t> working group</a:t>
            </a:r>
          </a:p>
        </p:txBody>
      </p:sp>
      <p:graphicFrame>
        <p:nvGraphicFramePr>
          <p:cNvPr id="2" name="Content Placeholder 1">
            <a:extLst>
              <a:ext uri="{FF2B5EF4-FFF2-40B4-BE49-F238E27FC236}">
                <a16:creationId xmlns:a16="http://schemas.microsoft.com/office/drawing/2014/main" id="{BAA6477F-0579-4B07-9748-F2D014F5C113}"/>
              </a:ext>
            </a:extLst>
          </p:cNvPr>
          <p:cNvGraphicFramePr>
            <a:graphicFrameLocks noGrp="1"/>
          </p:cNvGraphicFramePr>
          <p:nvPr>
            <p:ph idx="1"/>
            <p:extLst>
              <p:ext uri="{D42A27DB-BD31-4B8C-83A1-F6EECF244321}">
                <p14:modId xmlns:p14="http://schemas.microsoft.com/office/powerpoint/2010/main" val="2984847045"/>
              </p:ext>
            </p:extLst>
          </p:nvPr>
        </p:nvGraphicFramePr>
        <p:xfrm>
          <a:off x="609600" y="1312639"/>
          <a:ext cx="10972800" cy="4813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F9C0430-E268-4298-8654-C6494ADA8FF8}"/>
              </a:ext>
            </a:extLst>
          </p:cNvPr>
          <p:cNvSpPr>
            <a:spLocks noGrp="1"/>
          </p:cNvSpPr>
          <p:nvPr>
            <p:ph type="sldNum" sz="quarter" idx="11"/>
          </p:nvPr>
        </p:nvSpPr>
        <p:spPr/>
        <p:txBody>
          <a:bodyPr/>
          <a:lstStyle/>
          <a:p>
            <a:fld id="{0743EA0E-C5B1-48EC-8082-F253EA88050D}" type="slidenum">
              <a:rPr lang="en-US" smtClean="0"/>
              <a:pPr/>
              <a:t>11</a:t>
            </a:fld>
            <a:endParaRPr lang="en-US" dirty="0"/>
          </a:p>
        </p:txBody>
      </p:sp>
      <p:sp>
        <p:nvSpPr>
          <p:cNvPr id="5" name="Footer Placeholder 4">
            <a:extLst>
              <a:ext uri="{FF2B5EF4-FFF2-40B4-BE49-F238E27FC236}">
                <a16:creationId xmlns:a16="http://schemas.microsoft.com/office/drawing/2014/main" id="{633E3F2F-D5D8-4564-8140-D48A0212735C}"/>
              </a:ext>
            </a:extLst>
          </p:cNvPr>
          <p:cNvSpPr>
            <a:spLocks noGrp="1"/>
          </p:cNvSpPr>
          <p:nvPr>
            <p:ph type="ftr" sz="quarter" idx="15"/>
          </p:nvPr>
        </p:nvSpPr>
        <p:spPr/>
        <p:txBody>
          <a:bodyPr/>
          <a:lstStyle/>
          <a:p>
            <a:r>
              <a:rPr lang="en-US" dirty="0" err="1"/>
              <a:t>OpenFabrics</a:t>
            </a:r>
            <a:r>
              <a:rPr lang="en-US" dirty="0"/>
              <a:t> Alliance</a:t>
            </a:r>
          </a:p>
        </p:txBody>
      </p:sp>
    </p:spTree>
    <p:extLst>
      <p:ext uri="{BB962C8B-B14F-4D97-AF65-F5344CB8AC3E}">
        <p14:creationId xmlns:p14="http://schemas.microsoft.com/office/powerpoint/2010/main" val="3320640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F716D-D0F8-461D-8871-CA0CC9327910}"/>
              </a:ext>
            </a:extLst>
          </p:cNvPr>
          <p:cNvSpPr>
            <a:spLocks noGrp="1"/>
          </p:cNvSpPr>
          <p:nvPr>
            <p:ph type="title"/>
          </p:nvPr>
        </p:nvSpPr>
        <p:spPr/>
        <p:txBody>
          <a:bodyPr/>
          <a:lstStyle/>
          <a:p>
            <a:r>
              <a:rPr lang="en-US" dirty="0"/>
              <a:t>Call to action</a:t>
            </a:r>
          </a:p>
        </p:txBody>
      </p:sp>
      <p:sp>
        <p:nvSpPr>
          <p:cNvPr id="3" name="Content Placeholder 2">
            <a:extLst>
              <a:ext uri="{FF2B5EF4-FFF2-40B4-BE49-F238E27FC236}">
                <a16:creationId xmlns:a16="http://schemas.microsoft.com/office/drawing/2014/main" id="{40DE1664-FA17-4742-AFFA-25C29747FF8B}"/>
              </a:ext>
            </a:extLst>
          </p:cNvPr>
          <p:cNvSpPr>
            <a:spLocks noGrp="1"/>
          </p:cNvSpPr>
          <p:nvPr>
            <p:ph idx="1"/>
          </p:nvPr>
        </p:nvSpPr>
        <p:spPr/>
        <p:txBody>
          <a:bodyPr/>
          <a:lstStyle/>
          <a:p>
            <a:r>
              <a:rPr lang="en-US" b="0" dirty="0"/>
              <a:t>Provide feedback about the Fabric Software Development Platform (FSDP) program</a:t>
            </a:r>
          </a:p>
          <a:p>
            <a:r>
              <a:rPr lang="en-US" b="0" dirty="0"/>
              <a:t>Take the opportunity to influence FSDP proposal</a:t>
            </a:r>
          </a:p>
          <a:p>
            <a:r>
              <a:rPr lang="en-US" b="0" dirty="0"/>
              <a:t>Serve community needs while driving advanced fabrics development and adoption</a:t>
            </a:r>
          </a:p>
          <a:p>
            <a:endParaRPr lang="en-US" b="0" dirty="0"/>
          </a:p>
          <a:p>
            <a:endParaRPr lang="en-US" b="0" dirty="0"/>
          </a:p>
        </p:txBody>
      </p:sp>
      <p:sp>
        <p:nvSpPr>
          <p:cNvPr id="4" name="Slide Number Placeholder 3">
            <a:extLst>
              <a:ext uri="{FF2B5EF4-FFF2-40B4-BE49-F238E27FC236}">
                <a16:creationId xmlns:a16="http://schemas.microsoft.com/office/drawing/2014/main" id="{CA4A7542-3C9B-442E-A7D1-EFE3604683C0}"/>
              </a:ext>
            </a:extLst>
          </p:cNvPr>
          <p:cNvSpPr>
            <a:spLocks noGrp="1"/>
          </p:cNvSpPr>
          <p:nvPr>
            <p:ph type="sldNum" sz="quarter" idx="11"/>
          </p:nvPr>
        </p:nvSpPr>
        <p:spPr/>
        <p:txBody>
          <a:bodyPr/>
          <a:lstStyle/>
          <a:p>
            <a:fld id="{0743EA0E-C5B1-48EC-8082-F253EA88050D}" type="slidenum">
              <a:rPr lang="en-US" smtClean="0"/>
              <a:pPr/>
              <a:t>12</a:t>
            </a:fld>
            <a:endParaRPr lang="en-US" dirty="0"/>
          </a:p>
        </p:txBody>
      </p:sp>
      <p:sp>
        <p:nvSpPr>
          <p:cNvPr id="5" name="Footer Placeholder 4">
            <a:extLst>
              <a:ext uri="{FF2B5EF4-FFF2-40B4-BE49-F238E27FC236}">
                <a16:creationId xmlns:a16="http://schemas.microsoft.com/office/drawing/2014/main" id="{82F80BB9-6973-4702-9094-0B73D3C4AE20}"/>
              </a:ext>
            </a:extLst>
          </p:cNvPr>
          <p:cNvSpPr>
            <a:spLocks noGrp="1"/>
          </p:cNvSpPr>
          <p:nvPr>
            <p:ph type="ftr" sz="quarter" idx="15"/>
          </p:nvPr>
        </p:nvSpPr>
        <p:spPr/>
        <p:txBody>
          <a:bodyPr/>
          <a:lstStyle/>
          <a:p>
            <a:r>
              <a:rPr lang="en-US"/>
              <a:t>OpenFabrics Alliance</a:t>
            </a:r>
            <a:endParaRPr lang="en-US" dirty="0"/>
          </a:p>
        </p:txBody>
      </p:sp>
      <p:sp>
        <p:nvSpPr>
          <p:cNvPr id="10" name="Rectangle: Rounded Corners 9">
            <a:extLst>
              <a:ext uri="{FF2B5EF4-FFF2-40B4-BE49-F238E27FC236}">
                <a16:creationId xmlns:a16="http://schemas.microsoft.com/office/drawing/2014/main" id="{0E491E93-2826-42F0-941F-423483F98F68}"/>
              </a:ext>
            </a:extLst>
          </p:cNvPr>
          <p:cNvSpPr/>
          <p:nvPr/>
        </p:nvSpPr>
        <p:spPr>
          <a:xfrm>
            <a:off x="555913" y="5917381"/>
            <a:ext cx="11080173" cy="469107"/>
          </a:xfrm>
          <a:prstGeom prst="roundRect">
            <a:avLst/>
          </a:prstGeom>
          <a:solidFill>
            <a:srgbClr val="00294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Join OFA and FSDP WG now!</a:t>
            </a:r>
          </a:p>
        </p:txBody>
      </p:sp>
      <p:pic>
        <p:nvPicPr>
          <p:cNvPr id="13" name="Graphic 12" descr="Circular flowchart">
            <a:extLst>
              <a:ext uri="{FF2B5EF4-FFF2-40B4-BE49-F238E27FC236}">
                <a16:creationId xmlns:a16="http://schemas.microsoft.com/office/drawing/2014/main" id="{F1D4F35F-4F6C-4380-99BB-5F910F666F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2861" y="3101323"/>
            <a:ext cx="914400" cy="914400"/>
          </a:xfrm>
          <a:prstGeom prst="rect">
            <a:avLst/>
          </a:prstGeom>
        </p:spPr>
      </p:pic>
      <p:pic>
        <p:nvPicPr>
          <p:cNvPr id="18" name="Graphic 17" descr="Head with gears">
            <a:extLst>
              <a:ext uri="{FF2B5EF4-FFF2-40B4-BE49-F238E27FC236}">
                <a16:creationId xmlns:a16="http://schemas.microsoft.com/office/drawing/2014/main" id="{487792C7-B0F2-4E06-AC57-488967B1A4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895" y="3148781"/>
            <a:ext cx="914400" cy="914400"/>
          </a:xfrm>
          <a:prstGeom prst="rect">
            <a:avLst/>
          </a:prstGeom>
        </p:spPr>
      </p:pic>
      <p:pic>
        <p:nvPicPr>
          <p:cNvPr id="19" name="Graphic 18" descr="Minimize">
            <a:extLst>
              <a:ext uri="{FF2B5EF4-FFF2-40B4-BE49-F238E27FC236}">
                <a16:creationId xmlns:a16="http://schemas.microsoft.com/office/drawing/2014/main" id="{186760DE-12A6-4C69-B5CE-E4B8E186489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31322" y="3138878"/>
            <a:ext cx="914400" cy="914400"/>
          </a:xfrm>
          <a:prstGeom prst="rect">
            <a:avLst/>
          </a:prstGeom>
        </p:spPr>
      </p:pic>
      <p:sp>
        <p:nvSpPr>
          <p:cNvPr id="20" name="Rectangle 19">
            <a:extLst>
              <a:ext uri="{FF2B5EF4-FFF2-40B4-BE49-F238E27FC236}">
                <a16:creationId xmlns:a16="http://schemas.microsoft.com/office/drawing/2014/main" id="{21B72807-839C-4A86-B509-742C5567D3AC}"/>
              </a:ext>
            </a:extLst>
          </p:cNvPr>
          <p:cNvSpPr/>
          <p:nvPr/>
        </p:nvSpPr>
        <p:spPr>
          <a:xfrm>
            <a:off x="555913" y="2705994"/>
            <a:ext cx="2974660"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Pre-release Integration Testing</a:t>
            </a:r>
          </a:p>
        </p:txBody>
      </p:sp>
      <p:sp>
        <p:nvSpPr>
          <p:cNvPr id="21" name="Rectangle 20">
            <a:extLst>
              <a:ext uri="{FF2B5EF4-FFF2-40B4-BE49-F238E27FC236}">
                <a16:creationId xmlns:a16="http://schemas.microsoft.com/office/drawing/2014/main" id="{C87891E5-0F1B-49A7-8BF6-77FDB3ECE225}"/>
              </a:ext>
            </a:extLst>
          </p:cNvPr>
          <p:cNvSpPr/>
          <p:nvPr/>
        </p:nvSpPr>
        <p:spPr>
          <a:xfrm>
            <a:off x="4336289" y="2703934"/>
            <a:ext cx="3023585" cy="584775"/>
          </a:xfrm>
          <a:prstGeom prst="rect">
            <a:avLst/>
          </a:prstGeom>
        </p:spPr>
        <p:txBody>
          <a:bodyPr wrap="none">
            <a:spAutoFit/>
          </a:bodyPr>
          <a:lstStyle/>
          <a:p>
            <a:pPr algn="ctr"/>
            <a:r>
              <a:rPr lang="en-US" sz="1600" dirty="0">
                <a:latin typeface="Arial" panose="020B0604020202020204" pitchFamily="34" charset="0"/>
                <a:cs typeface="Arial" panose="020B0604020202020204" pitchFamily="34" charset="0"/>
              </a:rPr>
              <a:t>On-Demand Development and </a:t>
            </a:r>
          </a:p>
          <a:p>
            <a:pPr algn="ctr"/>
            <a:r>
              <a:rPr lang="en-US" sz="1600" dirty="0">
                <a:latin typeface="Arial" panose="020B0604020202020204" pitchFamily="34" charset="0"/>
                <a:cs typeface="Arial" panose="020B0604020202020204" pitchFamily="34" charset="0"/>
              </a:rPr>
              <a:t>Testing Capability</a:t>
            </a:r>
          </a:p>
        </p:txBody>
      </p:sp>
      <p:sp>
        <p:nvSpPr>
          <p:cNvPr id="22" name="Rectangle 21">
            <a:extLst>
              <a:ext uri="{FF2B5EF4-FFF2-40B4-BE49-F238E27FC236}">
                <a16:creationId xmlns:a16="http://schemas.microsoft.com/office/drawing/2014/main" id="{338F3C4C-E158-48B4-B361-E1E7EA96E4C4}"/>
              </a:ext>
            </a:extLst>
          </p:cNvPr>
          <p:cNvSpPr/>
          <p:nvPr/>
        </p:nvSpPr>
        <p:spPr>
          <a:xfrm>
            <a:off x="9120693" y="2792488"/>
            <a:ext cx="1342803" cy="338554"/>
          </a:xfrm>
          <a:prstGeom prst="rect">
            <a:avLst/>
          </a:prstGeom>
        </p:spPr>
        <p:txBody>
          <a:bodyPr wrap="none">
            <a:spAutoFit/>
          </a:bodyPr>
          <a:lstStyle/>
          <a:p>
            <a:pPr algn="ctr"/>
            <a:r>
              <a:rPr lang="en-US" sz="1600" dirty="0">
                <a:latin typeface="Arial" panose="020B0604020202020204" pitchFamily="34" charset="0"/>
                <a:cs typeface="Arial" panose="020B0604020202020204" pitchFamily="34" charset="0"/>
              </a:rPr>
              <a:t>Logo Testing</a:t>
            </a:r>
          </a:p>
        </p:txBody>
      </p:sp>
      <p:pic>
        <p:nvPicPr>
          <p:cNvPr id="23" name="Graphic 22" descr="Building">
            <a:extLst>
              <a:ext uri="{FF2B5EF4-FFF2-40B4-BE49-F238E27FC236}">
                <a16:creationId xmlns:a16="http://schemas.microsoft.com/office/drawing/2014/main" id="{0DB07FFB-2DE2-4080-9281-B967E19D9EE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34895" y="4514409"/>
            <a:ext cx="914400" cy="914400"/>
          </a:xfrm>
          <a:prstGeom prst="rect">
            <a:avLst/>
          </a:prstGeom>
        </p:spPr>
      </p:pic>
      <p:pic>
        <p:nvPicPr>
          <p:cNvPr id="24" name="Graphic 23" descr="Cheers">
            <a:extLst>
              <a:ext uri="{FF2B5EF4-FFF2-40B4-BE49-F238E27FC236}">
                <a16:creationId xmlns:a16="http://schemas.microsoft.com/office/drawing/2014/main" id="{EAFB3332-B44F-4B39-943D-F674C395217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92861" y="4546114"/>
            <a:ext cx="914400" cy="914400"/>
          </a:xfrm>
          <a:prstGeom prst="rect">
            <a:avLst/>
          </a:prstGeom>
        </p:spPr>
      </p:pic>
      <p:pic>
        <p:nvPicPr>
          <p:cNvPr id="25" name="Graphic 24" descr="Meeting">
            <a:extLst>
              <a:ext uri="{FF2B5EF4-FFF2-40B4-BE49-F238E27FC236}">
                <a16:creationId xmlns:a16="http://schemas.microsoft.com/office/drawing/2014/main" id="{9B987D47-F2FA-4A8F-B730-3AFF21CDC25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55492" y="4588201"/>
            <a:ext cx="914400" cy="914400"/>
          </a:xfrm>
          <a:prstGeom prst="rect">
            <a:avLst/>
          </a:prstGeom>
        </p:spPr>
      </p:pic>
      <p:sp>
        <p:nvSpPr>
          <p:cNvPr id="26" name="Rectangle 25">
            <a:extLst>
              <a:ext uri="{FF2B5EF4-FFF2-40B4-BE49-F238E27FC236}">
                <a16:creationId xmlns:a16="http://schemas.microsoft.com/office/drawing/2014/main" id="{597857BE-89DD-49AD-8A53-89E11F9A4F80}"/>
              </a:ext>
            </a:extLst>
          </p:cNvPr>
          <p:cNvSpPr/>
          <p:nvPr/>
        </p:nvSpPr>
        <p:spPr>
          <a:xfrm>
            <a:off x="1370945" y="5544081"/>
            <a:ext cx="1813317"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Alliance members</a:t>
            </a:r>
          </a:p>
        </p:txBody>
      </p:sp>
      <p:sp>
        <p:nvSpPr>
          <p:cNvPr id="27" name="Rectangle 26">
            <a:extLst>
              <a:ext uri="{FF2B5EF4-FFF2-40B4-BE49-F238E27FC236}">
                <a16:creationId xmlns:a16="http://schemas.microsoft.com/office/drawing/2014/main" id="{E8D853E7-741C-464E-81B0-1A7B575126C9}"/>
              </a:ext>
            </a:extLst>
          </p:cNvPr>
          <p:cNvSpPr/>
          <p:nvPr/>
        </p:nvSpPr>
        <p:spPr>
          <a:xfrm>
            <a:off x="4763575" y="5509245"/>
            <a:ext cx="2100255"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The open community</a:t>
            </a:r>
          </a:p>
        </p:txBody>
      </p:sp>
      <p:sp>
        <p:nvSpPr>
          <p:cNvPr id="28" name="Rectangle 27">
            <a:extLst>
              <a:ext uri="{FF2B5EF4-FFF2-40B4-BE49-F238E27FC236}">
                <a16:creationId xmlns:a16="http://schemas.microsoft.com/office/drawing/2014/main" id="{753E62D3-4967-4419-B2C2-FABB7AA5A261}"/>
              </a:ext>
            </a:extLst>
          </p:cNvPr>
          <p:cNvSpPr/>
          <p:nvPr/>
        </p:nvSpPr>
        <p:spPr>
          <a:xfrm>
            <a:off x="8907628" y="5460514"/>
            <a:ext cx="2177143"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Vendors &amp; OEMs</a:t>
            </a:r>
          </a:p>
        </p:txBody>
      </p:sp>
      <p:cxnSp>
        <p:nvCxnSpPr>
          <p:cNvPr id="7" name="Straight Arrow Connector 6">
            <a:extLst>
              <a:ext uri="{FF2B5EF4-FFF2-40B4-BE49-F238E27FC236}">
                <a16:creationId xmlns:a16="http://schemas.microsoft.com/office/drawing/2014/main" id="{FFD28846-9458-44E8-8CEC-E8B56144F766}"/>
              </a:ext>
            </a:extLst>
          </p:cNvPr>
          <p:cNvCxnSpPr>
            <a:cxnSpLocks/>
            <a:endCxn id="25" idx="0"/>
          </p:cNvCxnSpPr>
          <p:nvPr/>
        </p:nvCxnSpPr>
        <p:spPr>
          <a:xfrm>
            <a:off x="2026392" y="4063181"/>
            <a:ext cx="286300" cy="525020"/>
          </a:xfrm>
          <a:prstGeom prst="straightConnector1">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4A84D29C-0D6A-4BFC-B329-050D04C4436D}"/>
              </a:ext>
            </a:extLst>
          </p:cNvPr>
          <p:cNvCxnSpPr>
            <a:cxnSpLocks/>
            <a:stCxn id="19" idx="2"/>
            <a:endCxn id="24" idx="0"/>
          </p:cNvCxnSpPr>
          <p:nvPr/>
        </p:nvCxnSpPr>
        <p:spPr>
          <a:xfrm>
            <a:off x="1988522" y="4053278"/>
            <a:ext cx="3861539" cy="492836"/>
          </a:xfrm>
          <a:prstGeom prst="straightConnector1">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Straight Arrow Connector 29">
            <a:extLst>
              <a:ext uri="{FF2B5EF4-FFF2-40B4-BE49-F238E27FC236}">
                <a16:creationId xmlns:a16="http://schemas.microsoft.com/office/drawing/2014/main" id="{5197E6BD-0A37-4663-9563-C6D250F66C0D}"/>
              </a:ext>
            </a:extLst>
          </p:cNvPr>
          <p:cNvCxnSpPr>
            <a:cxnSpLocks/>
            <a:stCxn id="19" idx="2"/>
            <a:endCxn id="23" idx="0"/>
          </p:cNvCxnSpPr>
          <p:nvPr/>
        </p:nvCxnSpPr>
        <p:spPr>
          <a:xfrm>
            <a:off x="1988522" y="4053278"/>
            <a:ext cx="7803573" cy="461131"/>
          </a:xfrm>
          <a:prstGeom prst="straightConnector1">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Straight Arrow Connector 32">
            <a:extLst>
              <a:ext uri="{FF2B5EF4-FFF2-40B4-BE49-F238E27FC236}">
                <a16:creationId xmlns:a16="http://schemas.microsoft.com/office/drawing/2014/main" id="{B6BCAAA5-E4CF-43D3-A372-4EFD54FCAC61}"/>
              </a:ext>
            </a:extLst>
          </p:cNvPr>
          <p:cNvCxnSpPr>
            <a:cxnSpLocks/>
            <a:stCxn id="13" idx="2"/>
            <a:endCxn id="23" idx="0"/>
          </p:cNvCxnSpPr>
          <p:nvPr/>
        </p:nvCxnSpPr>
        <p:spPr>
          <a:xfrm>
            <a:off x="5850061" y="4015723"/>
            <a:ext cx="3942034" cy="498686"/>
          </a:xfrm>
          <a:prstGeom prst="straightConnector1">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5" name="Straight Arrow Connector 44">
            <a:extLst>
              <a:ext uri="{FF2B5EF4-FFF2-40B4-BE49-F238E27FC236}">
                <a16:creationId xmlns:a16="http://schemas.microsoft.com/office/drawing/2014/main" id="{77085076-4F76-4A79-B789-0E083D0BFBAA}"/>
              </a:ext>
            </a:extLst>
          </p:cNvPr>
          <p:cNvCxnSpPr>
            <a:cxnSpLocks/>
            <a:stCxn id="18" idx="2"/>
            <a:endCxn id="23" idx="0"/>
          </p:cNvCxnSpPr>
          <p:nvPr/>
        </p:nvCxnSpPr>
        <p:spPr>
          <a:xfrm>
            <a:off x="9792095" y="4063181"/>
            <a:ext cx="0" cy="451228"/>
          </a:xfrm>
          <a:prstGeom prst="straightConnector1">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8" name="Straight Arrow Connector 47">
            <a:extLst>
              <a:ext uri="{FF2B5EF4-FFF2-40B4-BE49-F238E27FC236}">
                <a16:creationId xmlns:a16="http://schemas.microsoft.com/office/drawing/2014/main" id="{1D691E65-6F71-4335-9669-8C903B052821}"/>
              </a:ext>
            </a:extLst>
          </p:cNvPr>
          <p:cNvCxnSpPr>
            <a:cxnSpLocks/>
            <a:stCxn id="18" idx="2"/>
            <a:endCxn id="24" idx="0"/>
          </p:cNvCxnSpPr>
          <p:nvPr/>
        </p:nvCxnSpPr>
        <p:spPr>
          <a:xfrm flipH="1">
            <a:off x="5850061" y="4063181"/>
            <a:ext cx="3942034" cy="482933"/>
          </a:xfrm>
          <a:prstGeom prst="straightConnector1">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Straight Arrow Connector 50">
            <a:extLst>
              <a:ext uri="{FF2B5EF4-FFF2-40B4-BE49-F238E27FC236}">
                <a16:creationId xmlns:a16="http://schemas.microsoft.com/office/drawing/2014/main" id="{DE0F1BF0-841A-4970-AE89-389750103DC9}"/>
              </a:ext>
            </a:extLst>
          </p:cNvPr>
          <p:cNvCxnSpPr>
            <a:cxnSpLocks/>
            <a:stCxn id="18" idx="2"/>
            <a:endCxn id="25" idx="0"/>
          </p:cNvCxnSpPr>
          <p:nvPr/>
        </p:nvCxnSpPr>
        <p:spPr>
          <a:xfrm flipH="1">
            <a:off x="2312692" y="4063181"/>
            <a:ext cx="7479403" cy="525020"/>
          </a:xfrm>
          <a:prstGeom prst="straightConnector1">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Straight Arrow Connector 53">
            <a:extLst>
              <a:ext uri="{FF2B5EF4-FFF2-40B4-BE49-F238E27FC236}">
                <a16:creationId xmlns:a16="http://schemas.microsoft.com/office/drawing/2014/main" id="{A0A2402F-CF46-4329-A3E8-D1038E067454}"/>
              </a:ext>
            </a:extLst>
          </p:cNvPr>
          <p:cNvCxnSpPr>
            <a:cxnSpLocks/>
            <a:stCxn id="13" idx="2"/>
            <a:endCxn id="25" idx="0"/>
          </p:cNvCxnSpPr>
          <p:nvPr/>
        </p:nvCxnSpPr>
        <p:spPr>
          <a:xfrm flipH="1">
            <a:off x="2312692" y="4015723"/>
            <a:ext cx="3537369" cy="572478"/>
          </a:xfrm>
          <a:prstGeom prst="straightConnector1">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Straight Arrow Connector 56">
            <a:extLst>
              <a:ext uri="{FF2B5EF4-FFF2-40B4-BE49-F238E27FC236}">
                <a16:creationId xmlns:a16="http://schemas.microsoft.com/office/drawing/2014/main" id="{030225CC-1559-4EB3-B294-92C7502C94B3}"/>
              </a:ext>
            </a:extLst>
          </p:cNvPr>
          <p:cNvCxnSpPr>
            <a:cxnSpLocks/>
            <a:stCxn id="13" idx="2"/>
            <a:endCxn id="24" idx="0"/>
          </p:cNvCxnSpPr>
          <p:nvPr/>
        </p:nvCxnSpPr>
        <p:spPr>
          <a:xfrm>
            <a:off x="5850061" y="4015723"/>
            <a:ext cx="0" cy="530391"/>
          </a:xfrm>
          <a:prstGeom prst="straightConnector1">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43181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FF5B8-6928-4FC6-AC77-AA20ACBCF856}"/>
              </a:ext>
            </a:extLst>
          </p:cNvPr>
          <p:cNvSpPr>
            <a:spLocks noGrp="1"/>
          </p:cNvSpPr>
          <p:nvPr>
            <p:ph type="title"/>
          </p:nvPr>
        </p:nvSpPr>
        <p:spPr/>
        <p:txBody>
          <a:bodyPr/>
          <a:lstStyle/>
          <a:p>
            <a:r>
              <a:rPr lang="en-US" dirty="0"/>
              <a:t>How to join </a:t>
            </a:r>
          </a:p>
        </p:txBody>
      </p:sp>
      <p:sp>
        <p:nvSpPr>
          <p:cNvPr id="5" name="Footer Placeholder 4">
            <a:extLst>
              <a:ext uri="{FF2B5EF4-FFF2-40B4-BE49-F238E27FC236}">
                <a16:creationId xmlns:a16="http://schemas.microsoft.com/office/drawing/2014/main" id="{141A45E8-C2AB-4148-9D70-5CA48A992B90}"/>
              </a:ext>
            </a:extLst>
          </p:cNvPr>
          <p:cNvSpPr>
            <a:spLocks noGrp="1"/>
          </p:cNvSpPr>
          <p:nvPr>
            <p:ph type="ftr" sz="quarter" idx="10"/>
          </p:nvPr>
        </p:nvSpPr>
        <p:spPr/>
        <p:txBody>
          <a:bodyPr/>
          <a:lstStyle/>
          <a:p>
            <a:r>
              <a:rPr lang="en-US"/>
              <a:t>OpenFabrics Alliance</a:t>
            </a:r>
            <a:endParaRPr lang="en-US" dirty="0"/>
          </a:p>
        </p:txBody>
      </p:sp>
      <p:sp>
        <p:nvSpPr>
          <p:cNvPr id="4" name="Slide Number Placeholder 3">
            <a:extLst>
              <a:ext uri="{FF2B5EF4-FFF2-40B4-BE49-F238E27FC236}">
                <a16:creationId xmlns:a16="http://schemas.microsoft.com/office/drawing/2014/main" id="{4C101255-618E-4CCE-85C3-C534E50C38AD}"/>
              </a:ext>
            </a:extLst>
          </p:cNvPr>
          <p:cNvSpPr>
            <a:spLocks noGrp="1"/>
          </p:cNvSpPr>
          <p:nvPr>
            <p:ph type="sldNum" sz="quarter" idx="11"/>
          </p:nvPr>
        </p:nvSpPr>
        <p:spPr/>
        <p:txBody>
          <a:bodyPr/>
          <a:lstStyle/>
          <a:p>
            <a:fld id="{0743EA0E-C5B1-48EC-8082-F253EA88050D}" type="slidenum">
              <a:rPr lang="en-US" smtClean="0"/>
              <a:pPr/>
              <a:t>13</a:t>
            </a:fld>
            <a:endParaRPr lang="en-US" dirty="0"/>
          </a:p>
        </p:txBody>
      </p:sp>
      <p:graphicFrame>
        <p:nvGraphicFramePr>
          <p:cNvPr id="8" name="Table 7">
            <a:extLst>
              <a:ext uri="{FF2B5EF4-FFF2-40B4-BE49-F238E27FC236}">
                <a16:creationId xmlns:a16="http://schemas.microsoft.com/office/drawing/2014/main" id="{7BA87E02-C8CF-4366-BFD9-1743931A6871}"/>
              </a:ext>
            </a:extLst>
          </p:cNvPr>
          <p:cNvGraphicFramePr>
            <a:graphicFrameLocks noGrp="1"/>
          </p:cNvGraphicFramePr>
          <p:nvPr>
            <p:extLst>
              <p:ext uri="{D42A27DB-BD31-4B8C-83A1-F6EECF244321}">
                <p14:modId xmlns:p14="http://schemas.microsoft.com/office/powerpoint/2010/main" val="1687534549"/>
              </p:ext>
            </p:extLst>
          </p:nvPr>
        </p:nvGraphicFramePr>
        <p:xfrm>
          <a:off x="853440" y="1733959"/>
          <a:ext cx="10441578" cy="2590800"/>
        </p:xfrm>
        <a:graphic>
          <a:graphicData uri="http://schemas.openxmlformats.org/drawingml/2006/table">
            <a:tbl>
              <a:tblPr firstRow="1" bandRow="1">
                <a:tableStyleId>{5C22544A-7EE6-4342-B048-85BDC9FD1C3A}</a:tableStyleId>
              </a:tblPr>
              <a:tblGrid>
                <a:gridCol w="2595154">
                  <a:extLst>
                    <a:ext uri="{9D8B030D-6E8A-4147-A177-3AD203B41FA5}">
                      <a16:colId xmlns:a16="http://schemas.microsoft.com/office/drawing/2014/main" val="1253892829"/>
                    </a:ext>
                  </a:extLst>
                </a:gridCol>
                <a:gridCol w="7846424">
                  <a:extLst>
                    <a:ext uri="{9D8B030D-6E8A-4147-A177-3AD203B41FA5}">
                      <a16:colId xmlns:a16="http://schemas.microsoft.com/office/drawing/2014/main" val="2789020841"/>
                    </a:ext>
                  </a:extLst>
                </a:gridCol>
              </a:tblGrid>
              <a:tr h="0">
                <a:tc>
                  <a:txBody>
                    <a:bodyPr/>
                    <a:lstStyle/>
                    <a:p>
                      <a:pPr marL="0" marR="0">
                        <a:spcBef>
                          <a:spcPts val="0"/>
                        </a:spcBef>
                        <a:spcAft>
                          <a:spcPts val="0"/>
                        </a:spcAft>
                      </a:pPr>
                      <a:r>
                        <a:rPr lang="en-US" sz="2000" dirty="0">
                          <a:effectLst/>
                        </a:rPr>
                        <a:t>Membership Level*</a:t>
                      </a:r>
                      <a:endParaRPr lang="en-US" sz="20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2945"/>
                    </a:solidFill>
                  </a:tcPr>
                </a:tc>
                <a:tc>
                  <a:txBody>
                    <a:bodyPr/>
                    <a:lstStyle/>
                    <a:p>
                      <a:pPr marL="0" marR="0">
                        <a:spcBef>
                          <a:spcPts val="0"/>
                        </a:spcBef>
                        <a:spcAft>
                          <a:spcPts val="0"/>
                        </a:spcAft>
                      </a:pPr>
                      <a:r>
                        <a:rPr lang="en-US" sz="2000" dirty="0">
                          <a:effectLst/>
                        </a:rPr>
                        <a:t>FSDP Participation level</a:t>
                      </a:r>
                      <a:endPar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2945"/>
                    </a:solidFill>
                  </a:tcPr>
                </a:tc>
                <a:extLst>
                  <a:ext uri="{0D108BD9-81ED-4DB2-BD59-A6C34878D82A}">
                    <a16:rowId xmlns:a16="http://schemas.microsoft.com/office/drawing/2014/main" val="1293018024"/>
                  </a:ext>
                </a:extLst>
              </a:tr>
              <a:tr h="0">
                <a:tc>
                  <a:txBody>
                    <a:bodyPr/>
                    <a:lstStyle/>
                    <a:p>
                      <a:pPr marL="0" marR="0">
                        <a:spcBef>
                          <a:spcPts val="0"/>
                        </a:spcBef>
                        <a:spcAft>
                          <a:spcPts val="0"/>
                        </a:spcAft>
                      </a:pPr>
                      <a:r>
                        <a:rPr lang="en-US" sz="2000" dirty="0">
                          <a:effectLst/>
                        </a:rPr>
                        <a:t>Promoter</a:t>
                      </a:r>
                      <a:endParaRPr lang="en-US" sz="20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Can be sole chair of FSDP WG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Can appoint a Director to the OFA Board, which then approves appointments to Working Group Chairs</a:t>
                      </a:r>
                      <a:r>
                        <a:rPr lang="en-US" sz="1800" kern="1200">
                          <a:solidFill>
                            <a:schemeClr val="dk1"/>
                          </a:solidFill>
                          <a:effectLst/>
                          <a:latin typeface="+mn-lt"/>
                          <a:ea typeface="+mn-ea"/>
                          <a:cs typeface="+mn-cs"/>
                        </a:rPr>
                        <a:t>/Co-Chairs </a:t>
                      </a:r>
                      <a:r>
                        <a:rPr lang="en-US" sz="1800" kern="1200" dirty="0">
                          <a:solidFill>
                            <a:schemeClr val="dk1"/>
                          </a:solidFill>
                          <a:effectLst/>
                          <a:latin typeface="+mn-lt"/>
                          <a:ea typeface="+mn-ea"/>
                          <a:cs typeface="+mn-cs"/>
                        </a:rPr>
                        <a:t>and </a:t>
                      </a:r>
                      <a:r>
                        <a:rPr lang="en-US" sz="1800" kern="1200">
                          <a:solidFill>
                            <a:schemeClr val="dk1"/>
                          </a:solidFill>
                          <a:effectLst/>
                          <a:latin typeface="+mn-lt"/>
                          <a:ea typeface="+mn-ea"/>
                          <a:cs typeface="+mn-cs"/>
                        </a:rPr>
                        <a:t>Working Group charters</a:t>
                      </a:r>
                      <a:endParaRPr lang="en-US"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532717998"/>
                  </a:ext>
                </a:extLst>
              </a:tr>
              <a:tr h="0">
                <a:tc>
                  <a:txBody>
                    <a:bodyPr/>
                    <a:lstStyle/>
                    <a:p>
                      <a:pPr marL="0" marR="0">
                        <a:spcBef>
                          <a:spcPts val="0"/>
                        </a:spcBef>
                        <a:spcAft>
                          <a:spcPts val="0"/>
                        </a:spcAft>
                      </a:pPr>
                      <a:r>
                        <a:rPr lang="en-US" sz="2000">
                          <a:effectLst/>
                        </a:rPr>
                        <a:t>Voting Member</a:t>
                      </a:r>
                      <a:endParaRPr lang="en-US" sz="20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285750" marR="0" indent="-285750">
                        <a:spcBef>
                          <a:spcPts val="0"/>
                        </a:spcBef>
                        <a:spcAft>
                          <a:spcPts val="0"/>
                        </a:spcAft>
                        <a:buFont typeface="Arial" panose="020B0604020202020204" pitchFamily="34" charset="0"/>
                        <a:buChar char="•"/>
                      </a:pPr>
                      <a:r>
                        <a:rPr lang="en-US" sz="1800" kern="1200" dirty="0">
                          <a:solidFill>
                            <a:schemeClr val="dk1"/>
                          </a:solidFill>
                          <a:effectLst/>
                          <a:latin typeface="+mn-lt"/>
                          <a:ea typeface="+mn-ea"/>
                          <a:cs typeface="+mn-cs"/>
                        </a:rPr>
                        <a:t>Can act as Co-Chair for any Working Group and has a vote in Working Groups</a:t>
                      </a:r>
                      <a:endPar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408054352"/>
                  </a:ext>
                </a:extLst>
              </a:tr>
              <a:tr h="0">
                <a:tc>
                  <a:txBody>
                    <a:bodyPr/>
                    <a:lstStyle/>
                    <a:p>
                      <a:pPr marL="0" marR="0">
                        <a:spcBef>
                          <a:spcPts val="0"/>
                        </a:spcBef>
                        <a:spcAft>
                          <a:spcPts val="0"/>
                        </a:spcAft>
                      </a:pPr>
                      <a:r>
                        <a:rPr lang="en-US" sz="2000">
                          <a:effectLst/>
                        </a:rPr>
                        <a:t>Non-Voting Member</a:t>
                      </a:r>
                      <a:endParaRPr lang="en-US" sz="20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Access to the FSDP cluster and allows the Organization to participate in all Working Groups, however, the Organization will have no vote in Working Groups that are Works of Authorship Working Groups</a:t>
                      </a:r>
                      <a:r>
                        <a:rPr lang="en-US" sz="2000" kern="1200" dirty="0">
                          <a:solidFill>
                            <a:schemeClr val="bg1"/>
                          </a:solidFill>
                          <a:effectLst/>
                          <a:latin typeface="Calibri" panose="020F0502020204030204" pitchFamily="34" charset="0"/>
                          <a:ea typeface="+mn-ea"/>
                          <a:cs typeface="Calibri" panose="020F0502020204030204" pitchFamily="34" charset="0"/>
                        </a:rPr>
                        <a:t>.</a:t>
                      </a:r>
                      <a:endParaRPr lang="en-US"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93368949"/>
                  </a:ext>
                </a:extLst>
              </a:tr>
              <a:tr h="0">
                <a:tc>
                  <a:txBody>
                    <a:bodyPr/>
                    <a:lstStyle/>
                    <a:p>
                      <a:pPr marL="0" marR="0">
                        <a:spcBef>
                          <a:spcPts val="0"/>
                        </a:spcBef>
                        <a:spcAft>
                          <a:spcPts val="0"/>
                        </a:spcAft>
                      </a:pPr>
                      <a:r>
                        <a:rPr lang="en-US" sz="2000" dirty="0">
                          <a:effectLst/>
                        </a:rPr>
                        <a:t>Individual</a:t>
                      </a:r>
                      <a:endPar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285750" marR="0" indent="-285750">
                        <a:spcBef>
                          <a:spcPts val="0"/>
                        </a:spcBef>
                        <a:spcAft>
                          <a:spcPts val="0"/>
                        </a:spcAft>
                        <a:buFont typeface="Arial" panose="020B0604020202020204" pitchFamily="34" charset="0"/>
                        <a:buChar char="•"/>
                      </a:pPr>
                      <a:r>
                        <a:rPr lang="en-US" sz="1800" kern="1200" dirty="0">
                          <a:solidFill>
                            <a:schemeClr val="dk1"/>
                          </a:solidFill>
                          <a:effectLst/>
                          <a:latin typeface="+mn-lt"/>
                          <a:ea typeface="+mn-ea"/>
                          <a:cs typeface="+mn-cs"/>
                        </a:rPr>
                        <a:t>Free service provided to bona fide upstream developers</a:t>
                      </a:r>
                      <a:endPar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010964956"/>
                  </a:ext>
                </a:extLst>
              </a:tr>
            </a:tbl>
          </a:graphicData>
        </a:graphic>
      </p:graphicFrame>
      <p:sp>
        <p:nvSpPr>
          <p:cNvPr id="9" name="Rectangle 8">
            <a:extLst>
              <a:ext uri="{FF2B5EF4-FFF2-40B4-BE49-F238E27FC236}">
                <a16:creationId xmlns:a16="http://schemas.microsoft.com/office/drawing/2014/main" id="{97190866-98C6-49E5-8662-160516809179}"/>
              </a:ext>
            </a:extLst>
          </p:cNvPr>
          <p:cNvSpPr/>
          <p:nvPr/>
        </p:nvSpPr>
        <p:spPr>
          <a:xfrm>
            <a:off x="146767" y="6029915"/>
            <a:ext cx="11296296" cy="553998"/>
          </a:xfrm>
          <a:prstGeom prst="rect">
            <a:avLst/>
          </a:prstGeom>
        </p:spPr>
        <p:txBody>
          <a:bodyPr wrap="square">
            <a:spAutoFit/>
          </a:bodyPr>
          <a:lstStyle/>
          <a:p>
            <a:pPr marL="171450" marR="0" lvl="0" indent="-171450">
              <a:spcBef>
                <a:spcPts val="0"/>
              </a:spcBef>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Calibri" panose="020F0502020204030204" pitchFamily="34" charset="0"/>
              </a:rPr>
              <a:t>All members are members of the OFA and must abide by the OFA’s Intellectual Property Rights Policy</a:t>
            </a:r>
          </a:p>
          <a:p>
            <a:pPr marL="171450" marR="0" lvl="0" indent="-171450">
              <a:spcBef>
                <a:spcPts val="0"/>
              </a:spcBef>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Calibri" panose="020F0502020204030204" pitchFamily="34" charset="0"/>
              </a:rPr>
              <a:t>Have access to the FSDP cluster and must abide by the FSDP Acceptable </a:t>
            </a:r>
            <a:r>
              <a:rPr lang="en-US" sz="1000">
                <a:latin typeface="Calibri" panose="020F0502020204030204" pitchFamily="34" charset="0"/>
                <a:ea typeface="Calibri" panose="020F0502020204030204" pitchFamily="34" charset="0"/>
                <a:cs typeface="Calibri" panose="020F0502020204030204" pitchFamily="34" charset="0"/>
              </a:rPr>
              <a:t>Use Policy</a:t>
            </a:r>
          </a:p>
          <a:p>
            <a:pPr marL="171450" marR="0" lvl="0" indent="-171450">
              <a:spcBef>
                <a:spcPts val="0"/>
              </a:spcBef>
              <a:spcAft>
                <a:spcPts val="0"/>
              </a:spcAft>
              <a:buFont typeface="Arial" panose="020B0604020202020204" pitchFamily="34" charset="0"/>
              <a:buChar char="•"/>
            </a:pPr>
            <a:r>
              <a:rPr lang="en-US" sz="1000">
                <a:latin typeface="Calibri" panose="020F0502020204030204" pitchFamily="34" charset="0"/>
                <a:ea typeface="Calibri" panose="020F0502020204030204" pitchFamily="34" charset="0"/>
                <a:cs typeface="Calibri" panose="020F0502020204030204" pitchFamily="34" charset="0"/>
              </a:rPr>
              <a:t>Must </a:t>
            </a:r>
            <a:r>
              <a:rPr lang="en-US" sz="1000" dirty="0">
                <a:latin typeface="Calibri" panose="020F0502020204030204" pitchFamily="34" charset="0"/>
                <a:ea typeface="Calibri" panose="020F0502020204030204" pitchFamily="34" charset="0"/>
                <a:cs typeface="Calibri" panose="020F0502020204030204" pitchFamily="34" charset="0"/>
              </a:rPr>
              <a:t>submit an executed Membership Agreement to membership@openfabrics.org</a:t>
            </a:r>
          </a:p>
        </p:txBody>
      </p:sp>
    </p:spTree>
    <p:extLst>
      <p:ext uri="{BB962C8B-B14F-4D97-AF65-F5344CB8AC3E}">
        <p14:creationId xmlns:p14="http://schemas.microsoft.com/office/powerpoint/2010/main" val="2089926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6CF182C7-7B89-41AF-80CD-224055DC0951}"/>
              </a:ext>
            </a:extLst>
          </p:cNvPr>
          <p:cNvSpPr txBox="1"/>
          <p:nvPr/>
        </p:nvSpPr>
        <p:spPr>
          <a:xfrm>
            <a:off x="230363" y="2310931"/>
            <a:ext cx="5220606"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rPr>
              <a:t>Automated System Configuration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Arial"/>
              </a:rPr>
              <a:t>Power on/off</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Arial"/>
              </a:rPr>
              <a:t>DHCP configuration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Arial"/>
              </a:rPr>
              <a:t>Software updates via PXE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rPr>
              <a:t>Flexibility in Test Operation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rPr>
              <a:t>The Beaker Lab Controller</a:t>
            </a:r>
            <a:r>
              <a:rPr lang="en-US" sz="2000" dirty="0">
                <a:solidFill>
                  <a:prstClr val="black"/>
                </a:solidFill>
                <a:latin typeface="Arial"/>
              </a:rPr>
              <a:t> managed</a:t>
            </a:r>
            <a:endParaRPr kumimoji="0" lang="en-US" sz="2000" b="0" i="0" u="none" strike="noStrike" kern="1200" cap="none" spc="0" normalizeH="0" baseline="0" noProof="0" dirty="0">
              <a:ln>
                <a:noFill/>
              </a:ln>
              <a:solidFill>
                <a:prstClr val="black"/>
              </a:solidFill>
              <a:effectLst/>
              <a:uLnTx/>
              <a:uFillTx/>
              <a:latin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Arial"/>
              </a:rPr>
              <a:t>Automatic: Pulls tests from the beaker test repository</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2000" dirty="0">
                <a:solidFill>
                  <a:prstClr val="black"/>
                </a:solidFill>
                <a:latin typeface="Arial"/>
              </a:rPr>
              <a:t>M</a:t>
            </a:r>
            <a:r>
              <a:rPr kumimoji="0" lang="en-US" sz="2000" b="0" i="0" u="none" strike="noStrike" kern="1200" cap="none" spc="0" normalizeH="0" baseline="0" noProof="0" dirty="0" err="1">
                <a:ln>
                  <a:noFill/>
                </a:ln>
                <a:solidFill>
                  <a:prstClr val="black"/>
                </a:solidFill>
                <a:effectLst/>
                <a:uLnTx/>
                <a:uFillTx/>
                <a:latin typeface="Arial"/>
              </a:rPr>
              <a:t>anual</a:t>
            </a:r>
            <a:r>
              <a:rPr kumimoji="0" lang="en-US" sz="2000" b="0" i="0" u="none" strike="noStrike" kern="1200" cap="none" spc="0" normalizeH="0" baseline="0" noProof="0" dirty="0">
                <a:ln>
                  <a:noFill/>
                </a:ln>
                <a:solidFill>
                  <a:prstClr val="black"/>
                </a:solidFill>
                <a:effectLst/>
                <a:uLnTx/>
                <a:uFillTx/>
                <a:latin typeface="Arial"/>
              </a:rPr>
              <a:t>: Machines ready for </a:t>
            </a:r>
            <a:r>
              <a:rPr kumimoji="0" lang="en-US" sz="2000" b="0" i="0" u="none" strike="noStrike" kern="1200" cap="none" spc="0" normalizeH="0" baseline="0" noProof="0" dirty="0" err="1">
                <a:ln>
                  <a:noFill/>
                </a:ln>
                <a:solidFill>
                  <a:prstClr val="black"/>
                </a:solidFill>
                <a:effectLst/>
                <a:uLnTx/>
                <a:uFillTx/>
                <a:latin typeface="Arial"/>
              </a:rPr>
              <a:t>ssh</a:t>
            </a:r>
            <a:r>
              <a:rPr kumimoji="0" lang="en-US" sz="2000" b="0" i="0" u="none" strike="noStrike" kern="1200" cap="none" spc="0" normalizeH="0" baseline="0" noProof="0" dirty="0">
                <a:ln>
                  <a:noFill/>
                </a:ln>
                <a:solidFill>
                  <a:prstClr val="black"/>
                </a:solidFill>
                <a:effectLst/>
                <a:uLnTx/>
                <a:uFillTx/>
                <a:latin typeface="Arial"/>
              </a:rPr>
              <a:t> login</a:t>
            </a:r>
          </a:p>
        </p:txBody>
      </p:sp>
      <p:sp>
        <p:nvSpPr>
          <p:cNvPr id="92" name="TextShape 1"/>
          <p:cNvSpPr txBox="1"/>
          <p:nvPr/>
        </p:nvSpPr>
        <p:spPr>
          <a:xfrm>
            <a:off x="609480" y="441360"/>
            <a:ext cx="10972440" cy="418680"/>
          </a:xfrm>
          <a:prstGeom prst="rect">
            <a:avLst/>
          </a:prstGeom>
          <a:noFill/>
          <a:ln>
            <a:noFill/>
          </a:ln>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1" normalizeH="0" baseline="0" noProof="0" dirty="0">
                <a:ln>
                  <a:noFill/>
                </a:ln>
                <a:solidFill>
                  <a:srgbClr val="FFFFFF"/>
                </a:solidFill>
                <a:effectLst/>
                <a:uLnTx/>
                <a:uFillTx/>
                <a:latin typeface="Arial Narrow"/>
              </a:rPr>
              <a:t>FsdP software infrastructure</a:t>
            </a:r>
            <a:endParaRPr kumimoji="0" lang="en-US" sz="3600" b="0" i="0" u="none" strike="noStrike" kern="1200" cap="none" spc="-1" normalizeH="0" baseline="0" noProof="0" dirty="0">
              <a:ln>
                <a:noFill/>
              </a:ln>
              <a:solidFill>
                <a:srgbClr val="000000"/>
              </a:solidFill>
              <a:effectLst/>
              <a:uLnTx/>
              <a:uFillTx/>
              <a:latin typeface="Calibri"/>
            </a:endParaRPr>
          </a:p>
        </p:txBody>
      </p:sp>
      <p:sp>
        <p:nvSpPr>
          <p:cNvPr id="2" name="Rectangle: Rounded Corners 1">
            <a:extLst>
              <a:ext uri="{FF2B5EF4-FFF2-40B4-BE49-F238E27FC236}">
                <a16:creationId xmlns:a16="http://schemas.microsoft.com/office/drawing/2014/main" id="{3EE75D95-8387-4DB4-82CD-81A91F296690}"/>
              </a:ext>
            </a:extLst>
          </p:cNvPr>
          <p:cNvSpPr/>
          <p:nvPr/>
        </p:nvSpPr>
        <p:spPr>
          <a:xfrm>
            <a:off x="8533763" y="4001145"/>
            <a:ext cx="1244907"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lab controller</a:t>
            </a:r>
          </a:p>
        </p:txBody>
      </p:sp>
      <p:sp>
        <p:nvSpPr>
          <p:cNvPr id="3" name="Rectangle: Rounded Corners 2">
            <a:extLst>
              <a:ext uri="{FF2B5EF4-FFF2-40B4-BE49-F238E27FC236}">
                <a16:creationId xmlns:a16="http://schemas.microsoft.com/office/drawing/2014/main" id="{7940D9AF-9DBA-49B3-AEF6-8A2EA5A1E0FB}"/>
              </a:ext>
            </a:extLst>
          </p:cNvPr>
          <p:cNvSpPr/>
          <p:nvPr/>
        </p:nvSpPr>
        <p:spPr>
          <a:xfrm>
            <a:off x="10197310" y="2118980"/>
            <a:ext cx="1200838" cy="616947"/>
          </a:xfrm>
          <a:prstGeom prst="roundRect">
            <a:avLst/>
          </a:prstGeom>
          <a:solidFill>
            <a:srgbClr val="0029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Lab machine</a:t>
            </a:r>
          </a:p>
        </p:txBody>
      </p:sp>
      <p:sp>
        <p:nvSpPr>
          <p:cNvPr id="6" name="Rectangle: Rounded Corners 5">
            <a:extLst>
              <a:ext uri="{FF2B5EF4-FFF2-40B4-BE49-F238E27FC236}">
                <a16:creationId xmlns:a16="http://schemas.microsoft.com/office/drawing/2014/main" id="{01DD7750-E8A5-4710-B07E-7767CE27E9E7}"/>
              </a:ext>
            </a:extLst>
          </p:cNvPr>
          <p:cNvSpPr/>
          <p:nvPr/>
        </p:nvSpPr>
        <p:spPr>
          <a:xfrm>
            <a:off x="10197310" y="2908484"/>
            <a:ext cx="1200838" cy="616947"/>
          </a:xfrm>
          <a:prstGeom prst="roundRect">
            <a:avLst/>
          </a:prstGeom>
          <a:solidFill>
            <a:srgbClr val="0029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7" name="Rectangle: Rounded Corners 6">
            <a:extLst>
              <a:ext uri="{FF2B5EF4-FFF2-40B4-BE49-F238E27FC236}">
                <a16:creationId xmlns:a16="http://schemas.microsoft.com/office/drawing/2014/main" id="{B9C0830E-476D-46FB-ABE0-61DCCE403084}"/>
              </a:ext>
            </a:extLst>
          </p:cNvPr>
          <p:cNvSpPr/>
          <p:nvPr/>
        </p:nvSpPr>
        <p:spPr>
          <a:xfrm>
            <a:off x="10197310" y="3692672"/>
            <a:ext cx="1200838" cy="616947"/>
          </a:xfrm>
          <a:prstGeom prst="roundRect">
            <a:avLst/>
          </a:prstGeom>
          <a:solidFill>
            <a:srgbClr val="0029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8" name="Rectangle: Rounded Corners 7">
            <a:extLst>
              <a:ext uri="{FF2B5EF4-FFF2-40B4-BE49-F238E27FC236}">
                <a16:creationId xmlns:a16="http://schemas.microsoft.com/office/drawing/2014/main" id="{AEAE362A-E112-45D7-99B8-D47FD98F3797}"/>
              </a:ext>
            </a:extLst>
          </p:cNvPr>
          <p:cNvSpPr/>
          <p:nvPr/>
        </p:nvSpPr>
        <p:spPr>
          <a:xfrm>
            <a:off x="10197310" y="4476860"/>
            <a:ext cx="1200838" cy="616947"/>
          </a:xfrm>
          <a:prstGeom prst="roundRect">
            <a:avLst/>
          </a:prstGeom>
          <a:solidFill>
            <a:srgbClr val="0029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9" name="Rectangle: Rounded Corners 8">
            <a:extLst>
              <a:ext uri="{FF2B5EF4-FFF2-40B4-BE49-F238E27FC236}">
                <a16:creationId xmlns:a16="http://schemas.microsoft.com/office/drawing/2014/main" id="{0D31B7BA-DDF8-4835-B63A-1B5311875100}"/>
              </a:ext>
            </a:extLst>
          </p:cNvPr>
          <p:cNvSpPr/>
          <p:nvPr/>
        </p:nvSpPr>
        <p:spPr>
          <a:xfrm>
            <a:off x="10197310" y="5261048"/>
            <a:ext cx="1200838" cy="616947"/>
          </a:xfrm>
          <a:prstGeom prst="roundRect">
            <a:avLst/>
          </a:prstGeom>
          <a:solidFill>
            <a:srgbClr val="0029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10" name="Rectangle: Rounded Corners 9">
            <a:extLst>
              <a:ext uri="{FF2B5EF4-FFF2-40B4-BE49-F238E27FC236}">
                <a16:creationId xmlns:a16="http://schemas.microsoft.com/office/drawing/2014/main" id="{AA78ABB0-78C5-4DE0-9367-9A647DBED878}"/>
              </a:ext>
            </a:extLst>
          </p:cNvPr>
          <p:cNvSpPr/>
          <p:nvPr/>
        </p:nvSpPr>
        <p:spPr>
          <a:xfrm>
            <a:off x="10197310" y="6045236"/>
            <a:ext cx="1200838" cy="616947"/>
          </a:xfrm>
          <a:prstGeom prst="roundRect">
            <a:avLst/>
          </a:prstGeom>
          <a:solidFill>
            <a:srgbClr val="0029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Lab machine</a:t>
            </a:r>
          </a:p>
        </p:txBody>
      </p:sp>
      <p:cxnSp>
        <p:nvCxnSpPr>
          <p:cNvPr id="12" name="Connector: Elbow 11">
            <a:extLst>
              <a:ext uri="{FF2B5EF4-FFF2-40B4-BE49-F238E27FC236}">
                <a16:creationId xmlns:a16="http://schemas.microsoft.com/office/drawing/2014/main" id="{943D3E37-5AEE-4C78-AF78-FE06A8F6331B}"/>
              </a:ext>
            </a:extLst>
          </p:cNvPr>
          <p:cNvCxnSpPr>
            <a:stCxn id="2" idx="3"/>
            <a:endCxn id="3" idx="1"/>
          </p:cNvCxnSpPr>
          <p:nvPr/>
        </p:nvCxnSpPr>
        <p:spPr>
          <a:xfrm flipV="1">
            <a:off x="9778670" y="2427454"/>
            <a:ext cx="418640" cy="203089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06E7E7C8-5FB5-4EC2-AE65-43BF1B944409}"/>
              </a:ext>
            </a:extLst>
          </p:cNvPr>
          <p:cNvCxnSpPr>
            <a:stCxn id="2" idx="3"/>
            <a:endCxn id="6" idx="1"/>
          </p:cNvCxnSpPr>
          <p:nvPr/>
        </p:nvCxnSpPr>
        <p:spPr>
          <a:xfrm flipV="1">
            <a:off x="9778670" y="3216958"/>
            <a:ext cx="418640" cy="12413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58DA8684-6D1D-446E-AA95-01D2D822CB52}"/>
              </a:ext>
            </a:extLst>
          </p:cNvPr>
          <p:cNvCxnSpPr>
            <a:stCxn id="2" idx="3"/>
            <a:endCxn id="7" idx="1"/>
          </p:cNvCxnSpPr>
          <p:nvPr/>
        </p:nvCxnSpPr>
        <p:spPr>
          <a:xfrm flipV="1">
            <a:off x="9778670" y="4001146"/>
            <a:ext cx="418640" cy="4571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FE3B148-1FD1-4649-BEBB-4DDF30FB3DAF}"/>
              </a:ext>
            </a:extLst>
          </p:cNvPr>
          <p:cNvCxnSpPr>
            <a:stCxn id="2" idx="3"/>
            <a:endCxn id="8" idx="1"/>
          </p:cNvCxnSpPr>
          <p:nvPr/>
        </p:nvCxnSpPr>
        <p:spPr>
          <a:xfrm>
            <a:off x="9778670" y="4458345"/>
            <a:ext cx="418640" cy="32698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84262899-64C5-47C8-A549-E7482FA8BEFD}"/>
              </a:ext>
            </a:extLst>
          </p:cNvPr>
          <p:cNvCxnSpPr>
            <a:stCxn id="2" idx="3"/>
            <a:endCxn id="9" idx="1"/>
          </p:cNvCxnSpPr>
          <p:nvPr/>
        </p:nvCxnSpPr>
        <p:spPr>
          <a:xfrm>
            <a:off x="9778670" y="4458345"/>
            <a:ext cx="418640" cy="111117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22185F55-FF97-4213-8BA0-CA3E7337A2FC}"/>
              </a:ext>
            </a:extLst>
          </p:cNvPr>
          <p:cNvCxnSpPr>
            <a:stCxn id="2" idx="3"/>
            <a:endCxn id="10" idx="1"/>
          </p:cNvCxnSpPr>
          <p:nvPr/>
        </p:nvCxnSpPr>
        <p:spPr>
          <a:xfrm>
            <a:off x="9778670" y="4458345"/>
            <a:ext cx="418640" cy="18953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B36A38B7-1A42-41F2-93B5-F74F508C17F3}"/>
              </a:ext>
            </a:extLst>
          </p:cNvPr>
          <p:cNvCxnSpPr>
            <a:stCxn id="3" idx="3"/>
            <a:endCxn id="10" idx="3"/>
          </p:cNvCxnSpPr>
          <p:nvPr/>
        </p:nvCxnSpPr>
        <p:spPr>
          <a:xfrm>
            <a:off x="11398148" y="2427454"/>
            <a:ext cx="12700" cy="3926256"/>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CD391E3-5622-4D60-8165-FA7F69ACDF62}"/>
              </a:ext>
            </a:extLst>
          </p:cNvPr>
          <p:cNvCxnSpPr>
            <a:stCxn id="6" idx="3"/>
            <a:endCxn id="9" idx="3"/>
          </p:cNvCxnSpPr>
          <p:nvPr/>
        </p:nvCxnSpPr>
        <p:spPr>
          <a:xfrm>
            <a:off x="11398148" y="3216958"/>
            <a:ext cx="12700" cy="235256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13465785-B47C-4E1C-8A57-341C87842C3F}"/>
              </a:ext>
            </a:extLst>
          </p:cNvPr>
          <p:cNvCxnSpPr>
            <a:stCxn id="7" idx="3"/>
            <a:endCxn id="8" idx="3"/>
          </p:cNvCxnSpPr>
          <p:nvPr/>
        </p:nvCxnSpPr>
        <p:spPr>
          <a:xfrm>
            <a:off x="11398148" y="4001146"/>
            <a:ext cx="12700" cy="784188"/>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BECE19B-C71C-4CC7-A157-58F20B778720}"/>
              </a:ext>
            </a:extLst>
          </p:cNvPr>
          <p:cNvSpPr txBox="1"/>
          <p:nvPr/>
        </p:nvSpPr>
        <p:spPr>
          <a:xfrm rot="16200000">
            <a:off x="9223247" y="5496127"/>
            <a:ext cx="128432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rPr>
              <a:t>Control Network</a:t>
            </a:r>
          </a:p>
        </p:txBody>
      </p:sp>
      <p:sp>
        <p:nvSpPr>
          <p:cNvPr id="32" name="TextBox 31">
            <a:extLst>
              <a:ext uri="{FF2B5EF4-FFF2-40B4-BE49-F238E27FC236}">
                <a16:creationId xmlns:a16="http://schemas.microsoft.com/office/drawing/2014/main" id="{475FB97D-CDDF-4668-B3BC-18CC87D547E2}"/>
              </a:ext>
            </a:extLst>
          </p:cNvPr>
          <p:cNvSpPr txBox="1"/>
          <p:nvPr/>
        </p:nvSpPr>
        <p:spPr>
          <a:xfrm rot="16200000">
            <a:off x="11161224" y="4309232"/>
            <a:ext cx="131112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rPr>
              <a:t>RDMA Networks</a:t>
            </a:r>
          </a:p>
        </p:txBody>
      </p:sp>
      <p:sp>
        <p:nvSpPr>
          <p:cNvPr id="30" name="Rectangle: Rounded Corners 29">
            <a:extLst>
              <a:ext uri="{FF2B5EF4-FFF2-40B4-BE49-F238E27FC236}">
                <a16:creationId xmlns:a16="http://schemas.microsoft.com/office/drawing/2014/main" id="{97EECCD9-6636-463E-BB19-3EF53DE52262}"/>
              </a:ext>
            </a:extLst>
          </p:cNvPr>
          <p:cNvSpPr/>
          <p:nvPr/>
        </p:nvSpPr>
        <p:spPr>
          <a:xfrm>
            <a:off x="8527413" y="2664594"/>
            <a:ext cx="1244907"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test repo</a:t>
            </a:r>
          </a:p>
        </p:txBody>
      </p:sp>
      <p:cxnSp>
        <p:nvCxnSpPr>
          <p:cNvPr id="33" name="Connector: Elbow 32">
            <a:extLst>
              <a:ext uri="{FF2B5EF4-FFF2-40B4-BE49-F238E27FC236}">
                <a16:creationId xmlns:a16="http://schemas.microsoft.com/office/drawing/2014/main" id="{6774C31F-10AB-43A9-8BD8-60F13E056A5C}"/>
              </a:ext>
            </a:extLst>
          </p:cNvPr>
          <p:cNvCxnSpPr>
            <a:stCxn id="30" idx="2"/>
            <a:endCxn id="2" idx="0"/>
          </p:cNvCxnSpPr>
          <p:nvPr/>
        </p:nvCxnSpPr>
        <p:spPr>
          <a:xfrm rot="16200000" flipH="1">
            <a:off x="8941967" y="3786894"/>
            <a:ext cx="422151" cy="63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3C0DF086-5945-4F5E-93CA-2ABF3C60734F}"/>
              </a:ext>
            </a:extLst>
          </p:cNvPr>
          <p:cNvSpPr/>
          <p:nvPr/>
        </p:nvSpPr>
        <p:spPr>
          <a:xfrm>
            <a:off x="5659253" y="4909499"/>
            <a:ext cx="1244907" cy="914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CKI Runner</a:t>
            </a:r>
          </a:p>
        </p:txBody>
      </p:sp>
      <p:sp>
        <p:nvSpPr>
          <p:cNvPr id="39" name="Rectangle: Rounded Corners 38">
            <a:extLst>
              <a:ext uri="{FF2B5EF4-FFF2-40B4-BE49-F238E27FC236}">
                <a16:creationId xmlns:a16="http://schemas.microsoft.com/office/drawing/2014/main" id="{E16FBA18-14CB-4F2D-BA3E-B9850F6D11EA}"/>
              </a:ext>
            </a:extLst>
          </p:cNvPr>
          <p:cNvSpPr/>
          <p:nvPr/>
        </p:nvSpPr>
        <p:spPr>
          <a:xfrm>
            <a:off x="7144264" y="3395219"/>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Web Interface</a:t>
            </a:r>
          </a:p>
        </p:txBody>
      </p:sp>
      <p:sp>
        <p:nvSpPr>
          <p:cNvPr id="40" name="Rectangle: Rounded Corners 39">
            <a:extLst>
              <a:ext uri="{FF2B5EF4-FFF2-40B4-BE49-F238E27FC236}">
                <a16:creationId xmlns:a16="http://schemas.microsoft.com/office/drawing/2014/main" id="{9E20A40A-673F-4353-99F2-2D09837BE162}"/>
              </a:ext>
            </a:extLst>
          </p:cNvPr>
          <p:cNvSpPr/>
          <p:nvPr/>
        </p:nvSpPr>
        <p:spPr>
          <a:xfrm>
            <a:off x="7147868" y="4496330"/>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CLI</a:t>
            </a:r>
          </a:p>
        </p:txBody>
      </p:sp>
      <p:cxnSp>
        <p:nvCxnSpPr>
          <p:cNvPr id="42" name="Straight Arrow Connector 41">
            <a:extLst>
              <a:ext uri="{FF2B5EF4-FFF2-40B4-BE49-F238E27FC236}">
                <a16:creationId xmlns:a16="http://schemas.microsoft.com/office/drawing/2014/main" id="{FFF394A6-C799-439B-8AD4-0443AC30276B}"/>
              </a:ext>
            </a:extLst>
          </p:cNvPr>
          <p:cNvCxnSpPr>
            <a:stCxn id="39" idx="3"/>
            <a:endCxn id="2" idx="1"/>
          </p:cNvCxnSpPr>
          <p:nvPr/>
        </p:nvCxnSpPr>
        <p:spPr>
          <a:xfrm>
            <a:off x="8382820" y="3852419"/>
            <a:ext cx="150943" cy="605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CAC5EEA-569B-4DB6-85B0-9B6C93473460}"/>
              </a:ext>
            </a:extLst>
          </p:cNvPr>
          <p:cNvCxnSpPr>
            <a:stCxn id="40" idx="3"/>
            <a:endCxn id="2" idx="1"/>
          </p:cNvCxnSpPr>
          <p:nvPr/>
        </p:nvCxnSpPr>
        <p:spPr>
          <a:xfrm flipV="1">
            <a:off x="8386424" y="4458345"/>
            <a:ext cx="147339" cy="495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F262DFEC-289B-45FA-BD7A-F063D039824E}"/>
              </a:ext>
            </a:extLst>
          </p:cNvPr>
          <p:cNvSpPr/>
          <p:nvPr/>
        </p:nvSpPr>
        <p:spPr>
          <a:xfrm>
            <a:off x="5671024" y="3364681"/>
            <a:ext cx="9144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End User</a:t>
            </a:r>
          </a:p>
        </p:txBody>
      </p:sp>
      <p:cxnSp>
        <p:nvCxnSpPr>
          <p:cNvPr id="47" name="Straight Arrow Connector 46">
            <a:extLst>
              <a:ext uri="{FF2B5EF4-FFF2-40B4-BE49-F238E27FC236}">
                <a16:creationId xmlns:a16="http://schemas.microsoft.com/office/drawing/2014/main" id="{48393B2A-6318-45AC-B019-E8FB4FB56385}"/>
              </a:ext>
            </a:extLst>
          </p:cNvPr>
          <p:cNvCxnSpPr>
            <a:cxnSpLocks/>
            <a:stCxn id="45" idx="3"/>
            <a:endCxn id="39" idx="1"/>
          </p:cNvCxnSpPr>
          <p:nvPr/>
        </p:nvCxnSpPr>
        <p:spPr>
          <a:xfrm>
            <a:off x="6585424" y="3821881"/>
            <a:ext cx="558840" cy="30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5CA0307-D98F-4359-BDB1-4BCA267F1A16}"/>
              </a:ext>
            </a:extLst>
          </p:cNvPr>
          <p:cNvCxnSpPr>
            <a:stCxn id="45" idx="3"/>
            <a:endCxn id="40" idx="1"/>
          </p:cNvCxnSpPr>
          <p:nvPr/>
        </p:nvCxnSpPr>
        <p:spPr>
          <a:xfrm>
            <a:off x="6585424" y="3821881"/>
            <a:ext cx="562444" cy="1131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B037AE4-2866-466C-A577-EC8F9163C060}"/>
              </a:ext>
            </a:extLst>
          </p:cNvPr>
          <p:cNvCxnSpPr>
            <a:cxnSpLocks/>
            <a:stCxn id="34" idx="3"/>
            <a:endCxn id="40" idx="1"/>
          </p:cNvCxnSpPr>
          <p:nvPr/>
        </p:nvCxnSpPr>
        <p:spPr>
          <a:xfrm flipV="1">
            <a:off x="6904160" y="4953530"/>
            <a:ext cx="243708" cy="413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F5D6D31-0B78-4F1A-91A2-DCF6B5247E73}"/>
              </a:ext>
            </a:extLst>
          </p:cNvPr>
          <p:cNvSpPr txBox="1"/>
          <p:nvPr/>
        </p:nvSpPr>
        <p:spPr>
          <a:xfrm>
            <a:off x="230363" y="1325958"/>
            <a:ext cx="11866388"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rPr>
              <a:t>The cluster is automatically configured and run by the </a:t>
            </a:r>
            <a:r>
              <a:rPr kumimoji="0" lang="en-US" sz="2400" b="1" i="1" u="sng" strike="noStrike" kern="1200" cap="none" spc="0" normalizeH="0" baseline="0" noProof="0" dirty="0">
                <a:ln>
                  <a:noFill/>
                </a:ln>
                <a:solidFill>
                  <a:prstClr val="black"/>
                </a:solidFill>
                <a:effectLst/>
                <a:uLnTx/>
                <a:uFillTx/>
                <a:latin typeface="Arial"/>
              </a:rPr>
              <a:t>Beaker Lab Controller</a:t>
            </a:r>
            <a:r>
              <a:rPr kumimoji="0" lang="en-US" sz="2400" b="1" i="0" u="none" strike="noStrike" kern="1200" cap="none" spc="0" normalizeH="0" baseline="0" noProof="0" dirty="0">
                <a:ln>
                  <a:noFill/>
                </a:ln>
                <a:solidFill>
                  <a:prstClr val="black"/>
                </a:solidFill>
                <a:effectLst/>
                <a:uLnTx/>
                <a:uFillTx/>
                <a:latin typeface="Arial"/>
              </a:rPr>
              <a:t> according to specifications for a particular vendor or usage</a:t>
            </a:r>
            <a:endParaRPr kumimoji="0" lang="en-GB" sz="2400" b="1" i="0" u="none" strike="noStrike" kern="1200" cap="none" spc="0" normalizeH="0" baseline="0" noProof="0" dirty="0">
              <a:ln>
                <a:noFill/>
              </a:ln>
              <a:solidFill>
                <a:prstClr val="black"/>
              </a:solidFill>
              <a:effectLst/>
              <a:uLnTx/>
              <a:uFillTx/>
              <a:latin typeface="Arial"/>
            </a:endParaRPr>
          </a:p>
        </p:txBody>
      </p:sp>
      <p:sp>
        <p:nvSpPr>
          <p:cNvPr id="36" name="Footer Placeholder 4">
            <a:extLst>
              <a:ext uri="{FF2B5EF4-FFF2-40B4-BE49-F238E27FC236}">
                <a16:creationId xmlns:a16="http://schemas.microsoft.com/office/drawing/2014/main" id="{BC81348E-B67D-40D2-BC80-94108417C0B3}"/>
              </a:ext>
            </a:extLst>
          </p:cNvPr>
          <p:cNvSpPr txBox="1">
            <a:spLocks/>
          </p:cNvSpPr>
          <p:nvPr/>
        </p:nvSpPr>
        <p:spPr>
          <a:xfrm>
            <a:off x="7981951" y="6591070"/>
            <a:ext cx="4114800" cy="27563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solidFill>
                  <a:prstClr val="black"/>
                </a:solidFill>
                <a:latin typeface="Calibri"/>
              </a:rPr>
              <a:t>OpenFabrics</a:t>
            </a:r>
            <a:r>
              <a:rPr lang="en-US" dirty="0">
                <a:solidFill>
                  <a:prstClr val="black"/>
                </a:solidFill>
                <a:latin typeface="Calibri"/>
              </a:rPr>
              <a:t> Alliance</a:t>
            </a:r>
          </a:p>
        </p:txBody>
      </p:sp>
    </p:spTree>
    <p:extLst>
      <p:ext uri="{BB962C8B-B14F-4D97-AF65-F5344CB8AC3E}">
        <p14:creationId xmlns:p14="http://schemas.microsoft.com/office/powerpoint/2010/main" val="1853408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5CA5-EED3-46A0-A3DE-D7492DD6D438}"/>
              </a:ext>
            </a:extLst>
          </p:cNvPr>
          <p:cNvSpPr>
            <a:spLocks noGrp="1"/>
          </p:cNvSpPr>
          <p:nvPr>
            <p:ph type="title"/>
          </p:nvPr>
        </p:nvSpPr>
        <p:spPr/>
        <p:txBody>
          <a:bodyPr/>
          <a:lstStyle/>
          <a:p>
            <a:r>
              <a:rPr lang="en-US" dirty="0"/>
              <a:t>Fabric software development platform</a:t>
            </a:r>
          </a:p>
        </p:txBody>
      </p:sp>
      <p:sp>
        <p:nvSpPr>
          <p:cNvPr id="5" name="Content Placeholder 4">
            <a:extLst>
              <a:ext uri="{FF2B5EF4-FFF2-40B4-BE49-F238E27FC236}">
                <a16:creationId xmlns:a16="http://schemas.microsoft.com/office/drawing/2014/main" id="{3A060378-E068-4624-AEA1-EFF67593CB31}"/>
              </a:ext>
            </a:extLst>
          </p:cNvPr>
          <p:cNvSpPr>
            <a:spLocks noGrp="1"/>
          </p:cNvSpPr>
          <p:nvPr>
            <p:ph idx="1"/>
          </p:nvPr>
        </p:nvSpPr>
        <p:spPr>
          <a:xfrm>
            <a:off x="3779163" y="1281580"/>
            <a:ext cx="4382892" cy="1059826"/>
          </a:xfrm>
        </p:spPr>
        <p:txBody>
          <a:bodyPr>
            <a:normAutofit/>
          </a:bodyPr>
          <a:lstStyle/>
          <a:p>
            <a:pPr marL="0" indent="0">
              <a:buNone/>
            </a:pPr>
            <a:r>
              <a:rPr lang="en-US" dirty="0"/>
              <a:t>A Partitionable Hardware Cluster</a:t>
            </a:r>
          </a:p>
        </p:txBody>
      </p:sp>
      <p:sp>
        <p:nvSpPr>
          <p:cNvPr id="4" name="Slide Number Placeholder 3">
            <a:extLst>
              <a:ext uri="{FF2B5EF4-FFF2-40B4-BE49-F238E27FC236}">
                <a16:creationId xmlns:a16="http://schemas.microsoft.com/office/drawing/2014/main" id="{E798FDD2-5ADF-4372-B0A5-FBB40175D782}"/>
              </a:ext>
            </a:extLst>
          </p:cNvPr>
          <p:cNvSpPr>
            <a:spLocks noGrp="1"/>
          </p:cNvSpPr>
          <p:nvPr>
            <p:ph type="sldNum" sz="quarter" idx="11"/>
          </p:nvPr>
        </p:nvSpPr>
        <p:spPr>
          <a:xfrm>
            <a:off x="4425476" y="6343873"/>
            <a:ext cx="27432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743EA0E-C5B1-48EC-8082-F253EA8805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loud 5">
            <a:extLst>
              <a:ext uri="{FF2B5EF4-FFF2-40B4-BE49-F238E27FC236}">
                <a16:creationId xmlns:a16="http://schemas.microsoft.com/office/drawing/2014/main" id="{2F9E6564-50CB-43F2-A259-4FA278DF9A0C}"/>
              </a:ext>
            </a:extLst>
          </p:cNvPr>
          <p:cNvSpPr/>
          <p:nvPr/>
        </p:nvSpPr>
        <p:spPr>
          <a:xfrm>
            <a:off x="2376496" y="3956116"/>
            <a:ext cx="1435693" cy="914400"/>
          </a:xfrm>
          <a:prstGeom prst="cloud">
            <a:avLst/>
          </a:prstGeom>
          <a:solidFill>
            <a:srgbClr val="00162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Internet</a:t>
            </a:r>
          </a:p>
        </p:txBody>
      </p:sp>
      <p:sp>
        <p:nvSpPr>
          <p:cNvPr id="7" name="Rectangle: Rounded Corners 6">
            <a:extLst>
              <a:ext uri="{FF2B5EF4-FFF2-40B4-BE49-F238E27FC236}">
                <a16:creationId xmlns:a16="http://schemas.microsoft.com/office/drawing/2014/main" id="{01A52EC9-37FF-4E5D-9A6D-FD23349D06D4}"/>
              </a:ext>
            </a:extLst>
          </p:cNvPr>
          <p:cNvSpPr/>
          <p:nvPr/>
        </p:nvSpPr>
        <p:spPr>
          <a:xfrm>
            <a:off x="4216690" y="4023414"/>
            <a:ext cx="1008405" cy="779804"/>
          </a:xfrm>
          <a:prstGeom prst="roundRect">
            <a:avLst/>
          </a:prstGeom>
          <a:solidFill>
            <a:srgbClr val="00162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VPN</a:t>
            </a:r>
          </a:p>
          <a:p>
            <a:pPr algn="ctr"/>
            <a:r>
              <a:rPr lang="en-US" dirty="0"/>
              <a:t>Firewall</a:t>
            </a:r>
          </a:p>
        </p:txBody>
      </p:sp>
      <p:cxnSp>
        <p:nvCxnSpPr>
          <p:cNvPr id="9" name="Straight Arrow Connector 8">
            <a:extLst>
              <a:ext uri="{FF2B5EF4-FFF2-40B4-BE49-F238E27FC236}">
                <a16:creationId xmlns:a16="http://schemas.microsoft.com/office/drawing/2014/main" id="{7D54D970-3FEC-41B2-B509-46CA3668CD19}"/>
              </a:ext>
            </a:extLst>
          </p:cNvPr>
          <p:cNvCxnSpPr>
            <a:cxnSpLocks/>
            <a:stCxn id="6" idx="0"/>
            <a:endCxn id="7" idx="1"/>
          </p:cNvCxnSpPr>
          <p:nvPr/>
        </p:nvCxnSpPr>
        <p:spPr>
          <a:xfrm>
            <a:off x="3810993" y="4413316"/>
            <a:ext cx="405697"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3580E0E8-3A29-43F7-9503-6D5C308E79B9}"/>
              </a:ext>
            </a:extLst>
          </p:cNvPr>
          <p:cNvSpPr/>
          <p:nvPr/>
        </p:nvSpPr>
        <p:spPr>
          <a:xfrm>
            <a:off x="5665996" y="4023414"/>
            <a:ext cx="1217872" cy="779804"/>
          </a:xfrm>
          <a:prstGeom prst="roundRect">
            <a:avLst/>
          </a:prstGeom>
          <a:solidFill>
            <a:srgbClr val="00162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Cluster Controller</a:t>
            </a:r>
          </a:p>
        </p:txBody>
      </p:sp>
      <p:cxnSp>
        <p:nvCxnSpPr>
          <p:cNvPr id="13" name="Straight Arrow Connector 12">
            <a:extLst>
              <a:ext uri="{FF2B5EF4-FFF2-40B4-BE49-F238E27FC236}">
                <a16:creationId xmlns:a16="http://schemas.microsoft.com/office/drawing/2014/main" id="{DCA1C27E-9BF7-44FB-AD7A-BB23F718BF5E}"/>
              </a:ext>
            </a:extLst>
          </p:cNvPr>
          <p:cNvCxnSpPr>
            <a:cxnSpLocks/>
            <a:stCxn id="7" idx="3"/>
            <a:endCxn id="11" idx="1"/>
          </p:cNvCxnSpPr>
          <p:nvPr/>
        </p:nvCxnSpPr>
        <p:spPr>
          <a:xfrm>
            <a:off x="5225095" y="4413316"/>
            <a:ext cx="440901"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Rectangle: Rounded Corners 14">
            <a:extLst>
              <a:ext uri="{FF2B5EF4-FFF2-40B4-BE49-F238E27FC236}">
                <a16:creationId xmlns:a16="http://schemas.microsoft.com/office/drawing/2014/main" id="{5C692015-DAC2-4023-82FD-4A1D3B7348BC}"/>
              </a:ext>
            </a:extLst>
          </p:cNvPr>
          <p:cNvSpPr/>
          <p:nvPr/>
        </p:nvSpPr>
        <p:spPr>
          <a:xfrm>
            <a:off x="7356537" y="2073951"/>
            <a:ext cx="1200838" cy="616947"/>
          </a:xfrm>
          <a:prstGeom prst="roundRect">
            <a:avLst/>
          </a:prstGeom>
          <a:solidFill>
            <a:srgbClr val="0016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Lab machine</a:t>
            </a:r>
          </a:p>
        </p:txBody>
      </p:sp>
      <p:sp>
        <p:nvSpPr>
          <p:cNvPr id="16" name="Rectangle: Rounded Corners 15">
            <a:extLst>
              <a:ext uri="{FF2B5EF4-FFF2-40B4-BE49-F238E27FC236}">
                <a16:creationId xmlns:a16="http://schemas.microsoft.com/office/drawing/2014/main" id="{7B2D1C22-434D-483C-BF03-89B76B6BC2BE}"/>
              </a:ext>
            </a:extLst>
          </p:cNvPr>
          <p:cNvSpPr/>
          <p:nvPr/>
        </p:nvSpPr>
        <p:spPr>
          <a:xfrm>
            <a:off x="7356537" y="2863455"/>
            <a:ext cx="1200838" cy="616947"/>
          </a:xfrm>
          <a:prstGeom prst="roundRect">
            <a:avLst/>
          </a:prstGeom>
          <a:solidFill>
            <a:srgbClr val="0016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17" name="Rectangle: Rounded Corners 16">
            <a:extLst>
              <a:ext uri="{FF2B5EF4-FFF2-40B4-BE49-F238E27FC236}">
                <a16:creationId xmlns:a16="http://schemas.microsoft.com/office/drawing/2014/main" id="{8267CCA3-5F01-484D-9983-1A588A54207A}"/>
              </a:ext>
            </a:extLst>
          </p:cNvPr>
          <p:cNvSpPr/>
          <p:nvPr/>
        </p:nvSpPr>
        <p:spPr>
          <a:xfrm>
            <a:off x="7356537" y="3647643"/>
            <a:ext cx="1200838" cy="616947"/>
          </a:xfrm>
          <a:prstGeom prst="roundRect">
            <a:avLst/>
          </a:prstGeom>
          <a:solidFill>
            <a:srgbClr val="0016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18" name="Rectangle: Rounded Corners 17">
            <a:extLst>
              <a:ext uri="{FF2B5EF4-FFF2-40B4-BE49-F238E27FC236}">
                <a16:creationId xmlns:a16="http://schemas.microsoft.com/office/drawing/2014/main" id="{6F90024B-85D0-46A3-B3CE-54C2BE67503A}"/>
              </a:ext>
            </a:extLst>
          </p:cNvPr>
          <p:cNvSpPr/>
          <p:nvPr/>
        </p:nvSpPr>
        <p:spPr>
          <a:xfrm>
            <a:off x="7356537" y="4431831"/>
            <a:ext cx="1200838" cy="616947"/>
          </a:xfrm>
          <a:prstGeom prst="roundRect">
            <a:avLst/>
          </a:prstGeom>
          <a:solidFill>
            <a:srgbClr val="0016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19" name="Rectangle: Rounded Corners 18">
            <a:extLst>
              <a:ext uri="{FF2B5EF4-FFF2-40B4-BE49-F238E27FC236}">
                <a16:creationId xmlns:a16="http://schemas.microsoft.com/office/drawing/2014/main" id="{2AE1E133-78CA-45C2-B7A6-D574DEBA15D6}"/>
              </a:ext>
            </a:extLst>
          </p:cNvPr>
          <p:cNvSpPr/>
          <p:nvPr/>
        </p:nvSpPr>
        <p:spPr>
          <a:xfrm>
            <a:off x="7356537" y="5216019"/>
            <a:ext cx="1200838" cy="616947"/>
          </a:xfrm>
          <a:prstGeom prst="roundRect">
            <a:avLst/>
          </a:prstGeom>
          <a:solidFill>
            <a:srgbClr val="0016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20" name="Rectangle: Rounded Corners 19">
            <a:extLst>
              <a:ext uri="{FF2B5EF4-FFF2-40B4-BE49-F238E27FC236}">
                <a16:creationId xmlns:a16="http://schemas.microsoft.com/office/drawing/2014/main" id="{9D115378-8D64-4A28-9883-60146E1AC643}"/>
              </a:ext>
            </a:extLst>
          </p:cNvPr>
          <p:cNvSpPr/>
          <p:nvPr/>
        </p:nvSpPr>
        <p:spPr>
          <a:xfrm>
            <a:off x="7356537" y="6000207"/>
            <a:ext cx="1200838" cy="616947"/>
          </a:xfrm>
          <a:prstGeom prst="roundRect">
            <a:avLst/>
          </a:prstGeom>
          <a:solidFill>
            <a:srgbClr val="0016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cxnSp>
        <p:nvCxnSpPr>
          <p:cNvPr id="21" name="Connector: Elbow 20">
            <a:extLst>
              <a:ext uri="{FF2B5EF4-FFF2-40B4-BE49-F238E27FC236}">
                <a16:creationId xmlns:a16="http://schemas.microsoft.com/office/drawing/2014/main" id="{2EAE616B-792F-4A87-960D-881D1B924761}"/>
              </a:ext>
            </a:extLst>
          </p:cNvPr>
          <p:cNvCxnSpPr>
            <a:cxnSpLocks/>
            <a:stCxn id="11" idx="3"/>
            <a:endCxn id="15" idx="1"/>
          </p:cNvCxnSpPr>
          <p:nvPr/>
        </p:nvCxnSpPr>
        <p:spPr>
          <a:xfrm flipV="1">
            <a:off x="6883868" y="2382425"/>
            <a:ext cx="472669" cy="203089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801110C3-BED5-4040-9707-B5B90644D688}"/>
              </a:ext>
            </a:extLst>
          </p:cNvPr>
          <p:cNvCxnSpPr>
            <a:cxnSpLocks/>
            <a:stCxn id="11" idx="3"/>
            <a:endCxn id="16" idx="1"/>
          </p:cNvCxnSpPr>
          <p:nvPr/>
        </p:nvCxnSpPr>
        <p:spPr>
          <a:xfrm flipV="1">
            <a:off x="6883868" y="3171929"/>
            <a:ext cx="472669" cy="12413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03782381-FDB7-41B4-AF3B-925818BCF751}"/>
              </a:ext>
            </a:extLst>
          </p:cNvPr>
          <p:cNvCxnSpPr>
            <a:cxnSpLocks/>
            <a:stCxn id="11" idx="3"/>
            <a:endCxn id="17" idx="1"/>
          </p:cNvCxnSpPr>
          <p:nvPr/>
        </p:nvCxnSpPr>
        <p:spPr>
          <a:xfrm flipV="1">
            <a:off x="6883868" y="3956117"/>
            <a:ext cx="472669" cy="4571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60A23E89-AC86-4C57-8AFC-B81129133CEC}"/>
              </a:ext>
            </a:extLst>
          </p:cNvPr>
          <p:cNvCxnSpPr>
            <a:cxnSpLocks/>
            <a:stCxn id="11" idx="3"/>
            <a:endCxn id="18" idx="1"/>
          </p:cNvCxnSpPr>
          <p:nvPr/>
        </p:nvCxnSpPr>
        <p:spPr>
          <a:xfrm>
            <a:off x="6883868" y="4413316"/>
            <a:ext cx="472669" cy="32698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93DA8A88-AD5D-4266-9832-2C99E7C91A2B}"/>
              </a:ext>
            </a:extLst>
          </p:cNvPr>
          <p:cNvCxnSpPr>
            <a:cxnSpLocks/>
            <a:stCxn id="11" idx="3"/>
            <a:endCxn id="19" idx="1"/>
          </p:cNvCxnSpPr>
          <p:nvPr/>
        </p:nvCxnSpPr>
        <p:spPr>
          <a:xfrm>
            <a:off x="6883868" y="4413316"/>
            <a:ext cx="472669" cy="111117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E25BBF0-7B88-4B43-A2AB-7348AA3D7A3B}"/>
              </a:ext>
            </a:extLst>
          </p:cNvPr>
          <p:cNvCxnSpPr>
            <a:cxnSpLocks/>
            <a:stCxn id="11" idx="3"/>
            <a:endCxn id="20" idx="1"/>
          </p:cNvCxnSpPr>
          <p:nvPr/>
        </p:nvCxnSpPr>
        <p:spPr>
          <a:xfrm>
            <a:off x="6883868" y="4413316"/>
            <a:ext cx="472669" cy="189536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1934F15-7636-4017-B868-4DBE271CF335}"/>
              </a:ext>
            </a:extLst>
          </p:cNvPr>
          <p:cNvSpPr txBox="1"/>
          <p:nvPr/>
        </p:nvSpPr>
        <p:spPr>
          <a:xfrm rot="16200000">
            <a:off x="6339540" y="5552441"/>
            <a:ext cx="1284326" cy="276999"/>
          </a:xfrm>
          <a:prstGeom prst="rect">
            <a:avLst/>
          </a:prstGeom>
          <a:noFill/>
        </p:spPr>
        <p:txBody>
          <a:bodyPr wrap="none" rtlCol="0">
            <a:spAutoFit/>
          </a:bodyPr>
          <a:lstStyle/>
          <a:p>
            <a:r>
              <a:rPr lang="en-US" sz="1200" dirty="0"/>
              <a:t>Control Network</a:t>
            </a:r>
          </a:p>
        </p:txBody>
      </p:sp>
      <p:cxnSp>
        <p:nvCxnSpPr>
          <p:cNvPr id="40" name="Straight Connector 39">
            <a:extLst>
              <a:ext uri="{FF2B5EF4-FFF2-40B4-BE49-F238E27FC236}">
                <a16:creationId xmlns:a16="http://schemas.microsoft.com/office/drawing/2014/main" id="{8A7CC535-9E42-4CAD-90C0-7CB37B32D881}"/>
              </a:ext>
            </a:extLst>
          </p:cNvPr>
          <p:cNvCxnSpPr>
            <a:cxnSpLocks/>
          </p:cNvCxnSpPr>
          <p:nvPr/>
        </p:nvCxnSpPr>
        <p:spPr>
          <a:xfrm>
            <a:off x="8846456" y="2382424"/>
            <a:ext cx="0" cy="1573692"/>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Connector: Elbow 41">
            <a:extLst>
              <a:ext uri="{FF2B5EF4-FFF2-40B4-BE49-F238E27FC236}">
                <a16:creationId xmlns:a16="http://schemas.microsoft.com/office/drawing/2014/main" id="{1371B65B-255C-4F7C-BD8B-04120D8A17A2}"/>
              </a:ext>
            </a:extLst>
          </p:cNvPr>
          <p:cNvCxnSpPr>
            <a:stCxn id="15" idx="3"/>
          </p:cNvCxnSpPr>
          <p:nvPr/>
        </p:nvCxnSpPr>
        <p:spPr>
          <a:xfrm flipV="1">
            <a:off x="8557375" y="2382424"/>
            <a:ext cx="289081" cy="1"/>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44" name="Connector: Elbow 43">
            <a:extLst>
              <a:ext uri="{FF2B5EF4-FFF2-40B4-BE49-F238E27FC236}">
                <a16:creationId xmlns:a16="http://schemas.microsoft.com/office/drawing/2014/main" id="{DFF7D0CD-CC9C-4EC5-A96D-042717190487}"/>
              </a:ext>
            </a:extLst>
          </p:cNvPr>
          <p:cNvCxnSpPr>
            <a:cxnSpLocks/>
            <a:stCxn id="17" idx="3"/>
          </p:cNvCxnSpPr>
          <p:nvPr/>
        </p:nvCxnSpPr>
        <p:spPr>
          <a:xfrm flipV="1">
            <a:off x="8557375" y="3956116"/>
            <a:ext cx="300572" cy="1"/>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C0848D71-3FE1-4981-8C10-61E9BA2EC0EA}"/>
              </a:ext>
            </a:extLst>
          </p:cNvPr>
          <p:cNvCxnSpPr>
            <a:stCxn id="16" idx="3"/>
          </p:cNvCxnSpPr>
          <p:nvPr/>
        </p:nvCxnSpPr>
        <p:spPr>
          <a:xfrm flipV="1">
            <a:off x="8557375" y="3171928"/>
            <a:ext cx="300572" cy="1"/>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1729155B-4678-462B-9217-94852960820B}"/>
              </a:ext>
            </a:extLst>
          </p:cNvPr>
          <p:cNvSpPr txBox="1"/>
          <p:nvPr/>
        </p:nvSpPr>
        <p:spPr>
          <a:xfrm rot="16200000">
            <a:off x="8395316" y="3030770"/>
            <a:ext cx="1226426" cy="276999"/>
          </a:xfrm>
          <a:prstGeom prst="rect">
            <a:avLst/>
          </a:prstGeom>
          <a:noFill/>
        </p:spPr>
        <p:txBody>
          <a:bodyPr wrap="none" rtlCol="0">
            <a:spAutoFit/>
          </a:bodyPr>
          <a:lstStyle/>
          <a:p>
            <a:r>
              <a:rPr lang="en-US" sz="1200" dirty="0"/>
              <a:t>InfiniBand Fabric</a:t>
            </a:r>
          </a:p>
        </p:txBody>
      </p:sp>
      <p:cxnSp>
        <p:nvCxnSpPr>
          <p:cNvPr id="51" name="Straight Connector 50">
            <a:extLst>
              <a:ext uri="{FF2B5EF4-FFF2-40B4-BE49-F238E27FC236}">
                <a16:creationId xmlns:a16="http://schemas.microsoft.com/office/drawing/2014/main" id="{426C52A1-8CC0-498B-A02C-E4145922F99A}"/>
              </a:ext>
            </a:extLst>
          </p:cNvPr>
          <p:cNvCxnSpPr/>
          <p:nvPr/>
        </p:nvCxnSpPr>
        <p:spPr>
          <a:xfrm>
            <a:off x="9265200" y="2191603"/>
            <a:ext cx="0" cy="23852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9A49B11-731F-490B-A859-846C41713F27}"/>
              </a:ext>
            </a:extLst>
          </p:cNvPr>
          <p:cNvCxnSpPr/>
          <p:nvPr/>
        </p:nvCxnSpPr>
        <p:spPr>
          <a:xfrm flipH="1">
            <a:off x="8557375" y="2191603"/>
            <a:ext cx="69927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5B963BFE-3803-4379-80E9-F8126080B796}"/>
              </a:ext>
            </a:extLst>
          </p:cNvPr>
          <p:cNvCxnSpPr/>
          <p:nvPr/>
        </p:nvCxnSpPr>
        <p:spPr>
          <a:xfrm flipH="1">
            <a:off x="8557375" y="4114407"/>
            <a:ext cx="7078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4A0D426-619F-4501-B344-013127634B6B}"/>
              </a:ext>
            </a:extLst>
          </p:cNvPr>
          <p:cNvCxnSpPr/>
          <p:nvPr/>
        </p:nvCxnSpPr>
        <p:spPr>
          <a:xfrm flipH="1">
            <a:off x="8557375" y="4576810"/>
            <a:ext cx="707825" cy="0"/>
          </a:xfrm>
          <a:prstGeom prst="line">
            <a:avLst/>
          </a:prstGeom>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621D23AF-848D-4ED1-A47E-7F6A2B245BCC}"/>
              </a:ext>
            </a:extLst>
          </p:cNvPr>
          <p:cNvSpPr txBox="1"/>
          <p:nvPr/>
        </p:nvSpPr>
        <p:spPr>
          <a:xfrm rot="16200000">
            <a:off x="8970674" y="3271701"/>
            <a:ext cx="913199" cy="276999"/>
          </a:xfrm>
          <a:prstGeom prst="rect">
            <a:avLst/>
          </a:prstGeom>
          <a:noFill/>
        </p:spPr>
        <p:txBody>
          <a:bodyPr wrap="none" rtlCol="0">
            <a:spAutoFit/>
          </a:bodyPr>
          <a:lstStyle/>
          <a:p>
            <a:r>
              <a:rPr lang="en-US" sz="1200" dirty="0" err="1"/>
              <a:t>RoCE</a:t>
            </a:r>
            <a:r>
              <a:rPr lang="en-US" sz="1200" dirty="0"/>
              <a:t> Fabric</a:t>
            </a:r>
          </a:p>
        </p:txBody>
      </p:sp>
      <p:cxnSp>
        <p:nvCxnSpPr>
          <p:cNvPr id="60" name="Straight Connector 59">
            <a:extLst>
              <a:ext uri="{FF2B5EF4-FFF2-40B4-BE49-F238E27FC236}">
                <a16:creationId xmlns:a16="http://schemas.microsoft.com/office/drawing/2014/main" id="{D0D0CACB-ABEA-45C3-A598-6CDA764B1206}"/>
              </a:ext>
            </a:extLst>
          </p:cNvPr>
          <p:cNvCxnSpPr/>
          <p:nvPr/>
        </p:nvCxnSpPr>
        <p:spPr>
          <a:xfrm>
            <a:off x="8557375" y="4968904"/>
            <a:ext cx="34963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62A4B49B-CBE7-4B75-AEFB-0838392CB832}"/>
              </a:ext>
            </a:extLst>
          </p:cNvPr>
          <p:cNvCxnSpPr/>
          <p:nvPr/>
        </p:nvCxnSpPr>
        <p:spPr>
          <a:xfrm>
            <a:off x="8907014" y="4968904"/>
            <a:ext cx="0" cy="1213585"/>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63633A6E-D2FD-40DD-BB69-D883C66DCA67}"/>
              </a:ext>
            </a:extLst>
          </p:cNvPr>
          <p:cNvCxnSpPr/>
          <p:nvPr/>
        </p:nvCxnSpPr>
        <p:spPr>
          <a:xfrm flipH="1">
            <a:off x="8557375" y="6173943"/>
            <a:ext cx="34963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63F222F6-69C7-43F6-9FCA-111C3E198C4B}"/>
              </a:ext>
            </a:extLst>
          </p:cNvPr>
          <p:cNvCxnSpPr>
            <a:cxnSpLocks/>
            <a:endCxn id="19" idx="3"/>
          </p:cNvCxnSpPr>
          <p:nvPr/>
        </p:nvCxnSpPr>
        <p:spPr>
          <a:xfrm flipH="1" flipV="1">
            <a:off x="8557375" y="5524493"/>
            <a:ext cx="349639" cy="14334"/>
          </a:xfrm>
          <a:prstGeom prst="line">
            <a:avLst/>
          </a:prstGeom>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BAE7E5F6-EBE6-4E29-8543-0A71D7FCE38F}"/>
              </a:ext>
            </a:extLst>
          </p:cNvPr>
          <p:cNvSpPr txBox="1"/>
          <p:nvPr/>
        </p:nvSpPr>
        <p:spPr>
          <a:xfrm rot="16200000">
            <a:off x="8504924" y="5442112"/>
            <a:ext cx="1011944" cy="276999"/>
          </a:xfrm>
          <a:prstGeom prst="rect">
            <a:avLst/>
          </a:prstGeom>
          <a:noFill/>
        </p:spPr>
        <p:txBody>
          <a:bodyPr wrap="none" rtlCol="0">
            <a:spAutoFit/>
          </a:bodyPr>
          <a:lstStyle/>
          <a:p>
            <a:r>
              <a:rPr lang="en-US" sz="1200" dirty="0" err="1"/>
              <a:t>iWARP</a:t>
            </a:r>
            <a:r>
              <a:rPr lang="en-US" sz="1200" dirty="0"/>
              <a:t> Fabric</a:t>
            </a:r>
          </a:p>
        </p:txBody>
      </p:sp>
      <p:cxnSp>
        <p:nvCxnSpPr>
          <p:cNvPr id="70" name="Straight Connector 69">
            <a:extLst>
              <a:ext uri="{FF2B5EF4-FFF2-40B4-BE49-F238E27FC236}">
                <a16:creationId xmlns:a16="http://schemas.microsoft.com/office/drawing/2014/main" id="{8F132F50-3124-402B-85F2-304E0FD99E83}"/>
              </a:ext>
            </a:extLst>
          </p:cNvPr>
          <p:cNvCxnSpPr>
            <a:stCxn id="18" idx="3"/>
          </p:cNvCxnSpPr>
          <p:nvPr/>
        </p:nvCxnSpPr>
        <p:spPr>
          <a:xfrm flipV="1">
            <a:off x="8557375" y="4740304"/>
            <a:ext cx="707825"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BF68C2E3-4DBE-4E14-AFEA-F2512CCBE8C0}"/>
              </a:ext>
            </a:extLst>
          </p:cNvPr>
          <p:cNvCxnSpPr/>
          <p:nvPr/>
        </p:nvCxnSpPr>
        <p:spPr>
          <a:xfrm>
            <a:off x="9256654" y="4757081"/>
            <a:ext cx="8546" cy="1733882"/>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27B8E00F-5126-4512-82E6-20A645A51546}"/>
              </a:ext>
            </a:extLst>
          </p:cNvPr>
          <p:cNvCxnSpPr/>
          <p:nvPr/>
        </p:nvCxnSpPr>
        <p:spPr>
          <a:xfrm flipH="1">
            <a:off x="8574409" y="6499613"/>
            <a:ext cx="682244" cy="0"/>
          </a:xfrm>
          <a:prstGeom prst="line">
            <a:avLst/>
          </a:prstGeom>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D91E9AC4-C1F2-4571-9184-87C092DD5AAF}"/>
              </a:ext>
            </a:extLst>
          </p:cNvPr>
          <p:cNvSpPr txBox="1"/>
          <p:nvPr/>
        </p:nvSpPr>
        <p:spPr>
          <a:xfrm rot="16200000">
            <a:off x="8999623" y="5603953"/>
            <a:ext cx="855299" cy="276999"/>
          </a:xfrm>
          <a:prstGeom prst="rect">
            <a:avLst/>
          </a:prstGeom>
          <a:noFill/>
        </p:spPr>
        <p:txBody>
          <a:bodyPr wrap="none" rtlCol="0">
            <a:spAutoFit/>
          </a:bodyPr>
          <a:lstStyle/>
          <a:p>
            <a:r>
              <a:rPr lang="en-US" sz="1200" dirty="0"/>
              <a:t>OPA Fabric</a:t>
            </a:r>
          </a:p>
        </p:txBody>
      </p:sp>
      <p:sp>
        <p:nvSpPr>
          <p:cNvPr id="43" name="Content Placeholder 4">
            <a:extLst>
              <a:ext uri="{FF2B5EF4-FFF2-40B4-BE49-F238E27FC236}">
                <a16:creationId xmlns:a16="http://schemas.microsoft.com/office/drawing/2014/main" id="{947CB0FB-E9E4-4E4F-8532-CDFD067D1C1E}"/>
              </a:ext>
            </a:extLst>
          </p:cNvPr>
          <p:cNvSpPr txBox="1">
            <a:spLocks/>
          </p:cNvSpPr>
          <p:nvPr/>
        </p:nvSpPr>
        <p:spPr>
          <a:xfrm>
            <a:off x="-1538131" y="1198422"/>
            <a:ext cx="3932908" cy="3510358"/>
          </a:xfrm>
          <a:prstGeom prst="rect">
            <a:avLst/>
          </a:prstGeom>
        </p:spPr>
        <p:txBody>
          <a:bodyPr vert="horz" lIns="91440" tIns="45720" rIns="91440" bIns="45720" rtlCol="0">
            <a:normAutofit/>
          </a:bodyPr>
          <a:lst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p>
        </p:txBody>
      </p:sp>
      <p:sp>
        <p:nvSpPr>
          <p:cNvPr id="10" name="Speech Bubble: Rectangle 9">
            <a:extLst>
              <a:ext uri="{FF2B5EF4-FFF2-40B4-BE49-F238E27FC236}">
                <a16:creationId xmlns:a16="http://schemas.microsoft.com/office/drawing/2014/main" id="{7B727171-BBCF-448A-8C12-A694BE8C1B5E}"/>
              </a:ext>
            </a:extLst>
          </p:cNvPr>
          <p:cNvSpPr/>
          <p:nvPr/>
        </p:nvSpPr>
        <p:spPr>
          <a:xfrm>
            <a:off x="10047294" y="3733092"/>
            <a:ext cx="1866023" cy="697531"/>
          </a:xfrm>
          <a:prstGeom prst="wedgeRectCallout">
            <a:avLst>
              <a:gd name="adj1" fmla="val -125798"/>
              <a:gd name="adj2" fmla="val 84753"/>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Multi-vendor</a:t>
            </a:r>
          </a:p>
        </p:txBody>
      </p:sp>
      <p:sp>
        <p:nvSpPr>
          <p:cNvPr id="46" name="Speech Bubble: Rectangle 45">
            <a:extLst>
              <a:ext uri="{FF2B5EF4-FFF2-40B4-BE49-F238E27FC236}">
                <a16:creationId xmlns:a16="http://schemas.microsoft.com/office/drawing/2014/main" id="{2620032B-0371-49BB-9B51-3A671F6482C2}"/>
              </a:ext>
            </a:extLst>
          </p:cNvPr>
          <p:cNvSpPr/>
          <p:nvPr/>
        </p:nvSpPr>
        <p:spPr>
          <a:xfrm>
            <a:off x="10022126" y="5489233"/>
            <a:ext cx="1891191" cy="697531"/>
          </a:xfrm>
          <a:prstGeom prst="wedgeRectCallout">
            <a:avLst>
              <a:gd name="adj1" fmla="val -88339"/>
              <a:gd name="adj2" fmla="val 67017"/>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Multi-network types (e.g. IB, </a:t>
            </a:r>
            <a:r>
              <a:rPr lang="en-US" dirty="0" err="1">
                <a:solidFill>
                  <a:schemeClr val="tx1"/>
                </a:solidFill>
              </a:rPr>
              <a:t>RoCE</a:t>
            </a:r>
            <a:r>
              <a:rPr lang="en-US" dirty="0">
                <a:solidFill>
                  <a:schemeClr val="tx1"/>
                </a:solidFill>
              </a:rPr>
              <a:t>, </a:t>
            </a:r>
            <a:r>
              <a:rPr lang="en-US" dirty="0" err="1">
                <a:solidFill>
                  <a:schemeClr val="tx1"/>
                </a:solidFill>
              </a:rPr>
              <a:t>iWarp</a:t>
            </a:r>
            <a:r>
              <a:rPr lang="en-US" dirty="0">
                <a:solidFill>
                  <a:schemeClr val="tx1"/>
                </a:solidFill>
              </a:rPr>
              <a:t>…)</a:t>
            </a:r>
          </a:p>
        </p:txBody>
      </p:sp>
      <p:sp>
        <p:nvSpPr>
          <p:cNvPr id="47" name="Speech Bubble: Rectangle 46">
            <a:extLst>
              <a:ext uri="{FF2B5EF4-FFF2-40B4-BE49-F238E27FC236}">
                <a16:creationId xmlns:a16="http://schemas.microsoft.com/office/drawing/2014/main" id="{D7088E25-118F-45C1-8582-1C7E1B41D699}"/>
              </a:ext>
            </a:extLst>
          </p:cNvPr>
          <p:cNvSpPr/>
          <p:nvPr/>
        </p:nvSpPr>
        <p:spPr>
          <a:xfrm>
            <a:off x="10047294" y="1858579"/>
            <a:ext cx="1866023" cy="697531"/>
          </a:xfrm>
          <a:prstGeom prst="wedgeRectCallout">
            <a:avLst>
              <a:gd name="adj1" fmla="val -111481"/>
              <a:gd name="adj2" fmla="val 51338"/>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Easily Extensible</a:t>
            </a:r>
          </a:p>
        </p:txBody>
      </p:sp>
      <p:sp>
        <p:nvSpPr>
          <p:cNvPr id="50" name="Speech Bubble: Rectangle 49">
            <a:extLst>
              <a:ext uri="{FF2B5EF4-FFF2-40B4-BE49-F238E27FC236}">
                <a16:creationId xmlns:a16="http://schemas.microsoft.com/office/drawing/2014/main" id="{41AFB7BE-CB0A-48FE-B116-9E003A38B652}"/>
              </a:ext>
            </a:extLst>
          </p:cNvPr>
          <p:cNvSpPr/>
          <p:nvPr/>
        </p:nvSpPr>
        <p:spPr>
          <a:xfrm>
            <a:off x="303851" y="1863666"/>
            <a:ext cx="1866023" cy="697531"/>
          </a:xfrm>
          <a:prstGeom prst="wedgeRectCallout">
            <a:avLst>
              <a:gd name="adj1" fmla="val 174848"/>
              <a:gd name="adj2" fmla="val 247974"/>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Controlled access from the Internet</a:t>
            </a:r>
          </a:p>
        </p:txBody>
      </p:sp>
      <p:sp>
        <p:nvSpPr>
          <p:cNvPr id="52" name="Speech Bubble: Rectangle 51">
            <a:extLst>
              <a:ext uri="{FF2B5EF4-FFF2-40B4-BE49-F238E27FC236}">
                <a16:creationId xmlns:a16="http://schemas.microsoft.com/office/drawing/2014/main" id="{D31CA705-65A7-41F9-8066-E98DB9F60808}"/>
              </a:ext>
            </a:extLst>
          </p:cNvPr>
          <p:cNvSpPr/>
          <p:nvPr/>
        </p:nvSpPr>
        <p:spPr>
          <a:xfrm>
            <a:off x="303851" y="5374024"/>
            <a:ext cx="1866023" cy="796078"/>
          </a:xfrm>
          <a:prstGeom prst="wedgeRectCallout">
            <a:avLst>
              <a:gd name="adj1" fmla="val 312248"/>
              <a:gd name="adj2" fmla="val 80897"/>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Provisioned with OFA-owned hardware </a:t>
            </a:r>
          </a:p>
        </p:txBody>
      </p:sp>
      <p:sp>
        <p:nvSpPr>
          <p:cNvPr id="54" name="Speech Bubble: Rectangle 53">
            <a:extLst>
              <a:ext uri="{FF2B5EF4-FFF2-40B4-BE49-F238E27FC236}">
                <a16:creationId xmlns:a16="http://schemas.microsoft.com/office/drawing/2014/main" id="{9D2F7933-AC22-4294-800B-1F7D0B1AE518}"/>
              </a:ext>
            </a:extLst>
          </p:cNvPr>
          <p:cNvSpPr/>
          <p:nvPr/>
        </p:nvSpPr>
        <p:spPr>
          <a:xfrm>
            <a:off x="242646" y="3518034"/>
            <a:ext cx="1866023" cy="697531"/>
          </a:xfrm>
          <a:prstGeom prst="wedgeRectCallout">
            <a:avLst>
              <a:gd name="adj1" fmla="val 69637"/>
              <a:gd name="adj2" fmla="val 47482"/>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Multiples siting options</a:t>
            </a:r>
          </a:p>
        </p:txBody>
      </p:sp>
      <p:sp>
        <p:nvSpPr>
          <p:cNvPr id="56" name="Footer Placeholder 4">
            <a:extLst>
              <a:ext uri="{FF2B5EF4-FFF2-40B4-BE49-F238E27FC236}">
                <a16:creationId xmlns:a16="http://schemas.microsoft.com/office/drawing/2014/main" id="{00924532-AF15-4272-8B48-2437CD8E62A0}"/>
              </a:ext>
            </a:extLst>
          </p:cNvPr>
          <p:cNvSpPr>
            <a:spLocks noGrp="1"/>
          </p:cNvSpPr>
          <p:nvPr>
            <p:ph type="ftr" sz="quarter" idx="15"/>
          </p:nvPr>
        </p:nvSpPr>
        <p:spPr>
          <a:xfrm>
            <a:off x="7930433" y="6401351"/>
            <a:ext cx="4114800" cy="365125"/>
          </a:xfrm>
        </p:spPr>
        <p:txBody>
          <a:bodyPr/>
          <a:lstStyle/>
          <a:p>
            <a:r>
              <a:rPr lang="en-US" dirty="0" err="1"/>
              <a:t>OpenFabrics</a:t>
            </a:r>
            <a:r>
              <a:rPr lang="en-US" dirty="0"/>
              <a:t> Alliance</a:t>
            </a:r>
          </a:p>
        </p:txBody>
      </p:sp>
    </p:spTree>
    <p:extLst>
      <p:ext uri="{BB962C8B-B14F-4D97-AF65-F5344CB8AC3E}">
        <p14:creationId xmlns:p14="http://schemas.microsoft.com/office/powerpoint/2010/main" val="820478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609480" y="441360"/>
            <a:ext cx="10972440" cy="418680"/>
          </a:xfrm>
          <a:prstGeom prst="rect">
            <a:avLst/>
          </a:prstGeom>
          <a:noFill/>
          <a:ln>
            <a:noFill/>
          </a:ln>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1" normalizeH="0" baseline="0" noProof="0" dirty="0">
                <a:ln>
                  <a:noFill/>
                </a:ln>
                <a:solidFill>
                  <a:srgbClr val="FFFFFF"/>
                </a:solidFill>
                <a:effectLst/>
                <a:uLnTx/>
                <a:uFillTx/>
                <a:latin typeface="Arial Narrow"/>
              </a:rPr>
              <a:t>Fsdp software infrastructure</a:t>
            </a:r>
            <a:endParaRPr kumimoji="0" lang="en-US" sz="3600" b="0" i="0" u="none" strike="noStrike" kern="1200" cap="none" spc="-1" normalizeH="0" baseline="0" noProof="0" dirty="0">
              <a:ln>
                <a:noFill/>
              </a:ln>
              <a:solidFill>
                <a:srgbClr val="000000"/>
              </a:solidFill>
              <a:effectLst/>
              <a:uLnTx/>
              <a:uFillTx/>
              <a:latin typeface="Calibri"/>
            </a:endParaRPr>
          </a:p>
        </p:txBody>
      </p:sp>
      <p:sp>
        <p:nvSpPr>
          <p:cNvPr id="93" name="TextShape 2"/>
          <p:cNvSpPr txBox="1"/>
          <p:nvPr/>
        </p:nvSpPr>
        <p:spPr>
          <a:xfrm>
            <a:off x="193320" y="1312560"/>
            <a:ext cx="11763720" cy="5415120"/>
          </a:xfrm>
          <a:prstGeom prst="rect">
            <a:avLst/>
          </a:prstGeom>
          <a:noFill/>
          <a:ln>
            <a:noFill/>
          </a:ln>
        </p:spPr>
        <p:txBody>
          <a:bodyPr>
            <a:normAutofit/>
          </a:bodyPr>
          <a:lstStyle/>
          <a:p>
            <a:pPr marL="360" marR="0" lvl="0" indent="0" algn="l" defTabSz="914400" rtl="0" eaLnBrk="1" fontAlgn="auto" latinLnBrk="0" hangingPunct="1">
              <a:lnSpc>
                <a:spcPct val="100000"/>
              </a:lnSpc>
              <a:spcBef>
                <a:spcPts val="561"/>
              </a:spcBef>
              <a:spcAft>
                <a:spcPts val="0"/>
              </a:spcAft>
              <a:buClr>
                <a:srgbClr val="000000"/>
              </a:buClr>
              <a:buSzPct val="45000"/>
              <a:buFontTx/>
              <a:buNone/>
              <a:tabLst/>
              <a:defRPr/>
            </a:pPr>
            <a:r>
              <a:rPr kumimoji="0" lang="en-US" sz="2400" b="0" i="0" u="none" strike="noStrike" kern="1200" cap="none" spc="-1" normalizeH="0" baseline="0" noProof="0" dirty="0">
                <a:ln>
                  <a:noFill/>
                </a:ln>
                <a:solidFill>
                  <a:srgbClr val="000000"/>
                </a:solidFill>
                <a:effectLst/>
                <a:uLnTx/>
                <a:uFillTx/>
                <a:latin typeface="Arial"/>
              </a:rPr>
              <a:t>Based on the following open source (or soon to be) tools developed by Red Hat</a:t>
            </a:r>
          </a:p>
          <a:p>
            <a:pPr marL="223920" marR="0" lvl="0" indent="-223560" algn="l" defTabSz="914400" rtl="0" eaLnBrk="1" fontAlgn="auto" latinLnBrk="0" hangingPunct="1">
              <a:lnSpc>
                <a:spcPct val="100000"/>
              </a:lnSpc>
              <a:spcBef>
                <a:spcPts val="561"/>
              </a:spcBef>
              <a:spcAft>
                <a:spcPts val="0"/>
              </a:spcAft>
              <a:buClr>
                <a:srgbClr val="000000"/>
              </a:buClr>
              <a:buSzPct val="45000"/>
              <a:buFont typeface="Symbol" charset="2"/>
              <a:buChar char=""/>
              <a:tabLst/>
              <a:defRPr/>
            </a:pPr>
            <a:r>
              <a:rPr kumimoji="0" lang="en-US" sz="2400" b="0" i="0" u="none" strike="noStrike" kern="1200" cap="none" spc="-1" normalizeH="0" baseline="0" noProof="0" dirty="0">
                <a:ln>
                  <a:noFill/>
                </a:ln>
                <a:solidFill>
                  <a:srgbClr val="000000"/>
                </a:solidFill>
                <a:effectLst/>
                <a:uLnTx/>
                <a:uFillTx/>
                <a:latin typeface="Arial"/>
              </a:rPr>
              <a:t>CKI (Continuous Kernel Integration) Testing framework </a:t>
            </a:r>
          </a:p>
          <a:p>
            <a:pPr marL="681120" marR="0" lvl="1" indent="-223560" algn="l" defTabSz="914400" rtl="0" eaLnBrk="1" fontAlgn="auto" latinLnBrk="0" hangingPunct="1">
              <a:lnSpc>
                <a:spcPct val="100000"/>
              </a:lnSpc>
              <a:spcBef>
                <a:spcPts val="561"/>
              </a:spcBef>
              <a:spcAft>
                <a:spcPts val="0"/>
              </a:spcAft>
              <a:buClr>
                <a:srgbClr val="000000"/>
              </a:buClr>
              <a:buSzPct val="45000"/>
              <a:buFont typeface="Symbol" charset="2"/>
              <a:buChar char=""/>
              <a:tabLst/>
              <a:defRPr/>
            </a:pPr>
            <a:r>
              <a:rPr kumimoji="0" lang="en-US" sz="2400" b="0" i="0" u="none" strike="noStrike" kern="1200" cap="none" spc="-1" normalizeH="0" baseline="0" noProof="0" dirty="0">
                <a:ln>
                  <a:noFill/>
                </a:ln>
                <a:solidFill>
                  <a:srgbClr val="000000"/>
                </a:solidFill>
                <a:effectLst/>
                <a:uLnTx/>
                <a:uFillTx/>
                <a:latin typeface="Arial"/>
                <a:hlinkClick r:id="rId2"/>
              </a:rPr>
              <a:t>https://gitlab.com/cki-project</a:t>
            </a:r>
            <a:endParaRPr kumimoji="0" lang="en-US" sz="2400" b="0" i="0" u="none" strike="noStrike" kern="1200" cap="none" spc="-1" normalizeH="0" baseline="0" noProof="0" dirty="0">
              <a:ln>
                <a:noFill/>
              </a:ln>
              <a:solidFill>
                <a:srgbClr val="000000"/>
              </a:solidFill>
              <a:effectLst/>
              <a:uLnTx/>
              <a:uFillTx/>
              <a:latin typeface="Arial"/>
            </a:endParaRPr>
          </a:p>
          <a:p>
            <a:pPr marL="223920" marR="0" lvl="0" indent="-223560" algn="l" defTabSz="914400" rtl="0" eaLnBrk="1" fontAlgn="auto" latinLnBrk="0" hangingPunct="1">
              <a:lnSpc>
                <a:spcPct val="100000"/>
              </a:lnSpc>
              <a:spcBef>
                <a:spcPts val="561"/>
              </a:spcBef>
              <a:spcAft>
                <a:spcPts val="0"/>
              </a:spcAft>
              <a:buClr>
                <a:srgbClr val="000000"/>
              </a:buClr>
              <a:buSzPct val="45000"/>
              <a:buFont typeface="Symbol" charset="2"/>
              <a:buChar char=""/>
              <a:tabLst/>
              <a:defRPr/>
            </a:pPr>
            <a:r>
              <a:rPr kumimoji="0" lang="en-US" sz="2400" b="0" i="0" u="none" strike="noStrike" kern="1200" cap="none" spc="-1" normalizeH="0" baseline="0" noProof="0" dirty="0">
                <a:ln>
                  <a:noFill/>
                </a:ln>
                <a:solidFill>
                  <a:srgbClr val="000000"/>
                </a:solidFill>
                <a:effectLst/>
                <a:uLnTx/>
                <a:uFillTx/>
                <a:latin typeface="Arial"/>
              </a:rPr>
              <a:t>Beaker lab management software </a:t>
            </a:r>
          </a:p>
          <a:p>
            <a:pPr marL="681120" marR="0" lvl="1" indent="-223560" algn="l" defTabSz="914400" rtl="0" eaLnBrk="1" fontAlgn="auto" latinLnBrk="0" hangingPunct="1">
              <a:lnSpc>
                <a:spcPct val="100000"/>
              </a:lnSpc>
              <a:spcBef>
                <a:spcPts val="561"/>
              </a:spcBef>
              <a:spcAft>
                <a:spcPts val="0"/>
              </a:spcAft>
              <a:buClr>
                <a:srgbClr val="000000"/>
              </a:buClr>
              <a:buSzPct val="45000"/>
              <a:buFont typeface="Symbol" charset="2"/>
              <a:buChar char=""/>
              <a:tabLst/>
              <a:defRPr/>
            </a:pPr>
            <a:r>
              <a:rPr kumimoji="0" lang="en-US" sz="2400" b="0" i="0" u="none" strike="noStrike" kern="1200" cap="none" spc="-1" normalizeH="0" baseline="0" noProof="0" dirty="0">
                <a:ln>
                  <a:noFill/>
                </a:ln>
                <a:solidFill>
                  <a:srgbClr val="000000"/>
                </a:solidFill>
                <a:effectLst/>
                <a:uLnTx/>
                <a:uFillTx/>
                <a:latin typeface="Arial"/>
                <a:hlinkClick r:id="rId3"/>
              </a:rPr>
              <a:t>https://beaker-project.org/</a:t>
            </a:r>
            <a:endParaRPr kumimoji="0" lang="en-US" sz="2400" b="0" i="0" u="none" strike="noStrike" kern="1200" cap="none" spc="-1" normalizeH="0" baseline="0" noProof="0" dirty="0">
              <a:ln>
                <a:noFill/>
              </a:ln>
              <a:solidFill>
                <a:srgbClr val="000000"/>
              </a:solidFill>
              <a:effectLst/>
              <a:uLnTx/>
              <a:uFillTx/>
              <a:latin typeface="Arial"/>
            </a:endParaRPr>
          </a:p>
          <a:p>
            <a:pPr marL="223920" marR="0" lvl="0" indent="-223560" algn="l" defTabSz="914400" rtl="0" eaLnBrk="1" fontAlgn="auto" latinLnBrk="0" hangingPunct="1">
              <a:lnSpc>
                <a:spcPct val="100000"/>
              </a:lnSpc>
              <a:spcBef>
                <a:spcPts val="561"/>
              </a:spcBef>
              <a:spcAft>
                <a:spcPts val="0"/>
              </a:spcAft>
              <a:buClr>
                <a:srgbClr val="000000"/>
              </a:buClr>
              <a:buSzPct val="45000"/>
              <a:buFont typeface="Symbol" charset="2"/>
              <a:buChar char=""/>
              <a:tabLst/>
              <a:defRPr/>
            </a:pPr>
            <a:r>
              <a:rPr kumimoji="0" lang="en-US" sz="2400" b="0" i="0" u="none" strike="noStrike" kern="1200" cap="none" spc="-1" normalizeH="0" baseline="0" noProof="0" dirty="0">
                <a:ln>
                  <a:noFill/>
                </a:ln>
                <a:solidFill>
                  <a:srgbClr val="000000"/>
                </a:solidFill>
                <a:effectLst/>
                <a:uLnTx/>
                <a:uFillTx/>
                <a:latin typeface="Arial"/>
              </a:rPr>
              <a:t>V</a:t>
            </a:r>
            <a:r>
              <a:rPr kumimoji="0" lang="en-US" sz="2400" b="0" i="0" u="none" strike="noStrike" kern="1200" cap="none" spc="-1" normalizeH="0" baseline="0" noProof="0" dirty="0" err="1">
                <a:ln>
                  <a:noFill/>
                </a:ln>
                <a:solidFill>
                  <a:srgbClr val="000000"/>
                </a:solidFill>
                <a:effectLst/>
                <a:uLnTx/>
                <a:uFillTx/>
                <a:latin typeface="Arial"/>
              </a:rPr>
              <a:t>arious</a:t>
            </a:r>
            <a:r>
              <a:rPr kumimoji="0" lang="en-US" sz="2400" b="0" i="0" u="none" strike="noStrike" kern="1200" cap="none" spc="-1" normalizeH="0" baseline="0" noProof="0" dirty="0">
                <a:ln>
                  <a:noFill/>
                </a:ln>
                <a:solidFill>
                  <a:srgbClr val="000000"/>
                </a:solidFill>
                <a:effectLst/>
                <a:uLnTx/>
                <a:uFillTx/>
                <a:latin typeface="Arial"/>
              </a:rPr>
              <a:t> tests used by Red Hat with Beaker for years </a:t>
            </a:r>
          </a:p>
          <a:p>
            <a:pPr marL="681120" marR="0" lvl="1" indent="-223560" algn="l" defTabSz="914400" rtl="0" eaLnBrk="1" fontAlgn="auto" latinLnBrk="0" hangingPunct="1">
              <a:lnSpc>
                <a:spcPct val="100000"/>
              </a:lnSpc>
              <a:spcBef>
                <a:spcPts val="561"/>
              </a:spcBef>
              <a:spcAft>
                <a:spcPts val="0"/>
              </a:spcAft>
              <a:buClr>
                <a:srgbClr val="000000"/>
              </a:buClr>
              <a:buSzPct val="45000"/>
              <a:buFont typeface="Symbol" charset="2"/>
              <a:buChar char=""/>
              <a:tabLst/>
              <a:defRPr/>
            </a:pPr>
            <a:r>
              <a:rPr kumimoji="0" lang="en-US" sz="2400" b="0" i="0" u="none" strike="noStrike" kern="1200" cap="none" spc="-1" normalizeH="0" baseline="0" noProof="0" dirty="0">
                <a:ln>
                  <a:noFill/>
                </a:ln>
                <a:solidFill>
                  <a:srgbClr val="000000"/>
                </a:solidFill>
                <a:effectLst/>
                <a:uLnTx/>
                <a:uFillTx/>
                <a:latin typeface="Arial"/>
                <a:hlinkClick r:id="rId4"/>
              </a:rPr>
              <a:t>https://github.com/CKI-project/tests-beaker</a:t>
            </a:r>
            <a:endParaRPr kumimoji="0" lang="en-US" sz="2400" b="0" i="0" u="none" strike="noStrike" kern="1200" cap="none" spc="-1" normalizeH="0" baseline="0" noProof="0" dirty="0">
              <a:ln>
                <a:noFill/>
              </a:ln>
              <a:solidFill>
                <a:srgbClr val="000000"/>
              </a:solidFill>
              <a:effectLst/>
              <a:uLnTx/>
              <a:uFillTx/>
              <a:latin typeface="Arial"/>
            </a:endParaRPr>
          </a:p>
          <a:p>
            <a:pPr marL="681120" marR="0" lvl="1" indent="-223560" algn="l" defTabSz="914400" rtl="0" eaLnBrk="1" fontAlgn="auto" latinLnBrk="0" hangingPunct="1">
              <a:lnSpc>
                <a:spcPct val="100000"/>
              </a:lnSpc>
              <a:spcBef>
                <a:spcPts val="561"/>
              </a:spcBef>
              <a:spcAft>
                <a:spcPts val="0"/>
              </a:spcAft>
              <a:buClr>
                <a:srgbClr val="000000"/>
              </a:buClr>
              <a:buSzPct val="45000"/>
              <a:buFont typeface="Symbol" charset="2"/>
              <a:buChar char=""/>
              <a:tabLst/>
              <a:defRPr/>
            </a:pPr>
            <a:endParaRPr kumimoji="0" lang="en-US" sz="2400" b="0" i="0" u="none" strike="noStrike" kern="1200" cap="none" spc="-1"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37253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F716D-D0F8-461D-8871-CA0CC9327910}"/>
              </a:ext>
            </a:extLst>
          </p:cNvPr>
          <p:cNvSpPr>
            <a:spLocks noGrp="1"/>
          </p:cNvSpPr>
          <p:nvPr>
            <p:ph type="title"/>
          </p:nvPr>
        </p:nvSpPr>
        <p:spPr/>
        <p:txBody>
          <a:bodyPr/>
          <a:lstStyle/>
          <a:p>
            <a:r>
              <a:rPr lang="en-US" dirty="0">
                <a:latin typeface="Arial Narrow" panose="020B0606020202030204" pitchFamily="34" charset="0"/>
                <a:cs typeface="Arial" panose="020B0604020202020204" pitchFamily="34" charset="0"/>
              </a:rPr>
              <a:t>Objective</a:t>
            </a:r>
          </a:p>
        </p:txBody>
      </p:sp>
      <p:sp>
        <p:nvSpPr>
          <p:cNvPr id="3" name="Content Placeholder 2">
            <a:extLst>
              <a:ext uri="{FF2B5EF4-FFF2-40B4-BE49-F238E27FC236}">
                <a16:creationId xmlns:a16="http://schemas.microsoft.com/office/drawing/2014/main" id="{40DE1664-FA17-4742-AFFA-25C29747FF8B}"/>
              </a:ext>
            </a:extLst>
          </p:cNvPr>
          <p:cNvSpPr>
            <a:spLocks noGrp="1"/>
          </p:cNvSpPr>
          <p:nvPr>
            <p:ph idx="1"/>
          </p:nvPr>
        </p:nvSpPr>
        <p:spPr/>
        <p:txBody>
          <a:bodyPr/>
          <a:lstStyle/>
          <a:p>
            <a:r>
              <a:rPr lang="en-US" b="0" dirty="0">
                <a:latin typeface="Arial" panose="020B0604020202020204" pitchFamily="34" charset="0"/>
                <a:cs typeface="Arial" panose="020B0604020202020204" pitchFamily="34" charset="0"/>
              </a:rPr>
              <a:t>Provide an early look at the Fabric Software Development Program (FSDP) </a:t>
            </a:r>
          </a:p>
          <a:p>
            <a:r>
              <a:rPr lang="en-US" b="0" dirty="0">
                <a:latin typeface="Arial" panose="020B0604020202020204" pitchFamily="34" charset="0"/>
                <a:cs typeface="Arial" panose="020B0604020202020204" pitchFamily="34" charset="0"/>
              </a:rPr>
              <a:t>Gather feedback and give an opportunity to influence FSDP proposal to meet OFA community needs</a:t>
            </a:r>
          </a:p>
          <a:p>
            <a:r>
              <a:rPr lang="en-US" b="0" dirty="0">
                <a:latin typeface="Arial" panose="020B0604020202020204" pitchFamily="34" charset="0"/>
                <a:cs typeface="Arial" panose="020B0604020202020204" pitchFamily="34" charset="0"/>
              </a:rPr>
              <a:t>An OFA program that delivers great value at low cost while serving the community needs</a:t>
            </a:r>
          </a:p>
          <a:p>
            <a:endParaRPr lang="en-US" b="0"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A4A7542-3C9B-442E-A7D1-EFE3604683C0}"/>
              </a:ext>
            </a:extLst>
          </p:cNvPr>
          <p:cNvSpPr>
            <a:spLocks noGrp="1"/>
          </p:cNvSpPr>
          <p:nvPr>
            <p:ph type="sldNum" sz="quarter" idx="11"/>
          </p:nvPr>
        </p:nvSpPr>
        <p:spPr/>
        <p:txBody>
          <a:bodyPr/>
          <a:lstStyle/>
          <a:p>
            <a:fld id="{0743EA0E-C5B1-48EC-8082-F253EA88050D}" type="slidenum">
              <a:rPr lang="en-US" smtClean="0">
                <a:latin typeface="Arial" panose="020B0604020202020204" pitchFamily="34" charset="0"/>
                <a:cs typeface="Arial" panose="020B0604020202020204" pitchFamily="34" charset="0"/>
              </a:rPr>
              <a:pPr/>
              <a:t>2</a:t>
            </a:fld>
            <a:endParaRPr lang="en-US"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82F80BB9-6973-4702-9094-0B73D3C4AE20}"/>
              </a:ext>
            </a:extLst>
          </p:cNvPr>
          <p:cNvSpPr>
            <a:spLocks noGrp="1"/>
          </p:cNvSpPr>
          <p:nvPr>
            <p:ph type="ftr" sz="quarter" idx="15"/>
          </p:nvPr>
        </p:nvSpPr>
        <p:spPr/>
        <p:txBody>
          <a:bodyPr/>
          <a:lstStyle/>
          <a:p>
            <a:r>
              <a:rPr lang="en-US">
                <a:latin typeface="Arial" panose="020B0604020202020204" pitchFamily="34" charset="0"/>
                <a:cs typeface="Arial" panose="020B0604020202020204" pitchFamily="34" charset="0"/>
              </a:rPr>
              <a:t>OpenFabrics Alliance</a:t>
            </a:r>
            <a:endParaRPr lang="en-US"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0E491E93-2826-42F0-941F-423483F98F68}"/>
              </a:ext>
            </a:extLst>
          </p:cNvPr>
          <p:cNvSpPr/>
          <p:nvPr/>
        </p:nvSpPr>
        <p:spPr>
          <a:xfrm>
            <a:off x="555913" y="5917381"/>
            <a:ext cx="11080173" cy="469107"/>
          </a:xfrm>
          <a:prstGeom prst="roundRect">
            <a:avLst/>
          </a:prstGeom>
          <a:solidFill>
            <a:srgbClr val="00294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The OFA is committed to meet community needs! </a:t>
            </a:r>
            <a:r>
              <a:rPr lang="en-US" sz="2400" b="1" dirty="0">
                <a:latin typeface="Arial" panose="020B0604020202020204" pitchFamily="34" charset="0"/>
                <a:cs typeface="Arial" panose="020B0604020202020204" pitchFamily="34" charset="0"/>
              </a:rPr>
              <a:t>Join OFA now!</a:t>
            </a:r>
          </a:p>
        </p:txBody>
      </p:sp>
      <p:pic>
        <p:nvPicPr>
          <p:cNvPr id="8" name="Graphic 7" descr="Building">
            <a:extLst>
              <a:ext uri="{FF2B5EF4-FFF2-40B4-BE49-F238E27FC236}">
                <a16:creationId xmlns:a16="http://schemas.microsoft.com/office/drawing/2014/main" id="{28F099B8-7B23-4A21-ACFF-DE025D9EF5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68789" y="3891568"/>
            <a:ext cx="914400" cy="914400"/>
          </a:xfrm>
          <a:prstGeom prst="rect">
            <a:avLst/>
          </a:prstGeom>
        </p:spPr>
      </p:pic>
      <p:pic>
        <p:nvPicPr>
          <p:cNvPr id="12" name="Graphic 11" descr="Cheers">
            <a:extLst>
              <a:ext uri="{FF2B5EF4-FFF2-40B4-BE49-F238E27FC236}">
                <a16:creationId xmlns:a16="http://schemas.microsoft.com/office/drawing/2014/main" id="{9B50A1A3-1765-4914-A94B-CEA30784B6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36552" y="3922342"/>
            <a:ext cx="914400" cy="914400"/>
          </a:xfrm>
          <a:prstGeom prst="rect">
            <a:avLst/>
          </a:prstGeom>
        </p:spPr>
      </p:pic>
      <p:pic>
        <p:nvPicPr>
          <p:cNvPr id="14" name="Graphic 13" descr="Meeting">
            <a:extLst>
              <a:ext uri="{FF2B5EF4-FFF2-40B4-BE49-F238E27FC236}">
                <a16:creationId xmlns:a16="http://schemas.microsoft.com/office/drawing/2014/main" id="{B6373742-AF5E-4F7B-93D6-49E7118C21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99183" y="3964429"/>
            <a:ext cx="914400" cy="914400"/>
          </a:xfrm>
          <a:prstGeom prst="rect">
            <a:avLst/>
          </a:prstGeom>
        </p:spPr>
      </p:pic>
      <p:sp>
        <p:nvSpPr>
          <p:cNvPr id="15" name="Rectangle 14">
            <a:extLst>
              <a:ext uri="{FF2B5EF4-FFF2-40B4-BE49-F238E27FC236}">
                <a16:creationId xmlns:a16="http://schemas.microsoft.com/office/drawing/2014/main" id="{2296D7B9-C1DD-4B91-A42D-F18BA6EB9597}"/>
              </a:ext>
            </a:extLst>
          </p:cNvPr>
          <p:cNvSpPr/>
          <p:nvPr/>
        </p:nvSpPr>
        <p:spPr>
          <a:xfrm>
            <a:off x="1014636" y="4920309"/>
            <a:ext cx="2018501"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Alliance members</a:t>
            </a:r>
          </a:p>
        </p:txBody>
      </p:sp>
      <p:sp>
        <p:nvSpPr>
          <p:cNvPr id="16" name="Rectangle 15">
            <a:extLst>
              <a:ext uri="{FF2B5EF4-FFF2-40B4-BE49-F238E27FC236}">
                <a16:creationId xmlns:a16="http://schemas.microsoft.com/office/drawing/2014/main" id="{F241CCF7-F738-401A-870E-32AEA8277255}"/>
              </a:ext>
            </a:extLst>
          </p:cNvPr>
          <p:cNvSpPr/>
          <p:nvPr/>
        </p:nvSpPr>
        <p:spPr>
          <a:xfrm>
            <a:off x="4407266" y="4885473"/>
            <a:ext cx="2339102"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The open community</a:t>
            </a:r>
          </a:p>
        </p:txBody>
      </p:sp>
      <p:sp>
        <p:nvSpPr>
          <p:cNvPr id="17" name="Rectangle 16">
            <a:extLst>
              <a:ext uri="{FF2B5EF4-FFF2-40B4-BE49-F238E27FC236}">
                <a16:creationId xmlns:a16="http://schemas.microsoft.com/office/drawing/2014/main" id="{9A140285-749F-49E7-A1B7-E947675E9174}"/>
              </a:ext>
            </a:extLst>
          </p:cNvPr>
          <p:cNvSpPr/>
          <p:nvPr/>
        </p:nvSpPr>
        <p:spPr>
          <a:xfrm>
            <a:off x="8125096" y="4885473"/>
            <a:ext cx="2177143"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Vendors &amp; OEMs</a:t>
            </a:r>
          </a:p>
        </p:txBody>
      </p:sp>
    </p:spTree>
    <p:extLst>
      <p:ext uri="{BB962C8B-B14F-4D97-AF65-F5344CB8AC3E}">
        <p14:creationId xmlns:p14="http://schemas.microsoft.com/office/powerpoint/2010/main" val="194338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F716D-D0F8-461D-8871-CA0CC9327910}"/>
              </a:ext>
            </a:extLst>
          </p:cNvPr>
          <p:cNvSpPr>
            <a:spLocks noGrp="1"/>
          </p:cNvSpPr>
          <p:nvPr>
            <p:ph type="title"/>
          </p:nvPr>
        </p:nvSpPr>
        <p:spPr>
          <a:xfrm>
            <a:off x="609600" y="130509"/>
            <a:ext cx="10972800" cy="419032"/>
          </a:xfrm>
        </p:spPr>
        <p:txBody>
          <a:bodyPr/>
          <a:lstStyle/>
          <a:p>
            <a:r>
              <a:rPr lang="en-US" dirty="0">
                <a:latin typeface="Arial Narrow" panose="020B0606020202030204" pitchFamily="34" charset="0"/>
                <a:cs typeface="Arial" panose="020B0604020202020204" pitchFamily="34" charset="0"/>
              </a:rPr>
              <a:t>What is the </a:t>
            </a:r>
            <a:r>
              <a:rPr lang="en-US" dirty="0" err="1">
                <a:latin typeface="Arial Narrow" panose="020B0606020202030204" pitchFamily="34" charset="0"/>
                <a:cs typeface="Arial" panose="020B0604020202020204" pitchFamily="34" charset="0"/>
              </a:rPr>
              <a:t>fsdp</a:t>
            </a:r>
            <a:r>
              <a:rPr lang="en-US" dirty="0">
                <a:latin typeface="Arial Narrow" panose="020B0606020202030204" pitchFamily="34" charset="0"/>
                <a:cs typeface="Arial" panose="020B0604020202020204" pitchFamily="34" charset="0"/>
              </a:rPr>
              <a:t>?</a:t>
            </a:r>
          </a:p>
        </p:txBody>
      </p:sp>
      <p:graphicFrame>
        <p:nvGraphicFramePr>
          <p:cNvPr id="7" name="Content Placeholder 6">
            <a:extLst>
              <a:ext uri="{FF2B5EF4-FFF2-40B4-BE49-F238E27FC236}">
                <a16:creationId xmlns:a16="http://schemas.microsoft.com/office/drawing/2014/main" id="{414B9919-4558-43B1-A29A-38656FB7C4DF}"/>
              </a:ext>
            </a:extLst>
          </p:cNvPr>
          <p:cNvGraphicFramePr>
            <a:graphicFrameLocks noGrp="1"/>
          </p:cNvGraphicFramePr>
          <p:nvPr>
            <p:ph idx="1"/>
          </p:nvPr>
        </p:nvGraphicFramePr>
        <p:xfrm>
          <a:off x="609600" y="1312639"/>
          <a:ext cx="10972800" cy="4813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F9CBD7A6-2EDC-46FE-93D7-5C28C3DA6CC3}"/>
              </a:ext>
            </a:extLst>
          </p:cNvPr>
          <p:cNvSpPr>
            <a:spLocks noGrp="1"/>
          </p:cNvSpPr>
          <p:nvPr>
            <p:ph sz="quarter" idx="13"/>
          </p:nvPr>
        </p:nvSpPr>
        <p:spPr>
          <a:xfrm>
            <a:off x="609600" y="549541"/>
            <a:ext cx="10972800" cy="517525"/>
          </a:xfrm>
        </p:spPr>
        <p:txBody>
          <a:bodyPr/>
          <a:lstStyle/>
          <a:p>
            <a:r>
              <a:rPr lang="en-US" sz="2400" dirty="0"/>
              <a:t>The FSDP is a Hardware Matrix Test Cluster</a:t>
            </a:r>
          </a:p>
        </p:txBody>
      </p:sp>
      <p:sp>
        <p:nvSpPr>
          <p:cNvPr id="5" name="Footer Placeholder 4">
            <a:extLst>
              <a:ext uri="{FF2B5EF4-FFF2-40B4-BE49-F238E27FC236}">
                <a16:creationId xmlns:a16="http://schemas.microsoft.com/office/drawing/2014/main" id="{82F80BB9-6973-4702-9094-0B73D3C4AE20}"/>
              </a:ext>
            </a:extLst>
          </p:cNvPr>
          <p:cNvSpPr>
            <a:spLocks noGrp="1"/>
          </p:cNvSpPr>
          <p:nvPr>
            <p:ph type="ftr" sz="quarter" idx="14"/>
          </p:nvPr>
        </p:nvSpPr>
        <p:spPr/>
        <p:txBody>
          <a:bodyPr/>
          <a:lstStyle/>
          <a:p>
            <a:r>
              <a:rPr lang="en-US">
                <a:latin typeface="Arial" panose="020B0604020202020204" pitchFamily="34" charset="0"/>
                <a:cs typeface="Arial" panose="020B0604020202020204" pitchFamily="34" charset="0"/>
              </a:rPr>
              <a:t>OpenFabrics Alliance</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A4A7542-3C9B-442E-A7D1-EFE3604683C0}"/>
              </a:ext>
            </a:extLst>
          </p:cNvPr>
          <p:cNvSpPr>
            <a:spLocks noGrp="1"/>
          </p:cNvSpPr>
          <p:nvPr>
            <p:ph type="sldNum" sz="quarter" idx="15"/>
          </p:nvPr>
        </p:nvSpPr>
        <p:spPr/>
        <p:txBody>
          <a:bodyPr/>
          <a:lstStyle/>
          <a:p>
            <a:fld id="{0743EA0E-C5B1-48EC-8082-F253EA88050D}" type="slidenum">
              <a:rPr lang="en-US" smtClean="0">
                <a:latin typeface="Arial" panose="020B0604020202020204" pitchFamily="34" charset="0"/>
                <a:cs typeface="Arial" panose="020B0604020202020204" pitchFamily="34" charset="0"/>
              </a:rPr>
              <a:p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248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C5692-413D-41E3-A0CF-4E79369DEFA4}"/>
              </a:ext>
            </a:extLst>
          </p:cNvPr>
          <p:cNvSpPr>
            <a:spLocks noGrp="1"/>
          </p:cNvSpPr>
          <p:nvPr>
            <p:ph type="title"/>
          </p:nvPr>
        </p:nvSpPr>
        <p:spPr/>
        <p:txBody>
          <a:bodyPr/>
          <a:lstStyle/>
          <a:p>
            <a:r>
              <a:rPr lang="en-US" dirty="0">
                <a:latin typeface="Arial Narrow" panose="020B0606020202030204" pitchFamily="34" charset="0"/>
                <a:cs typeface="Arial" panose="020B0604020202020204" pitchFamily="34" charset="0"/>
              </a:rPr>
              <a:t>Broad audience with flexible usage</a:t>
            </a:r>
          </a:p>
        </p:txBody>
      </p:sp>
      <p:graphicFrame>
        <p:nvGraphicFramePr>
          <p:cNvPr id="7" name="Content Placeholder 6">
            <a:extLst>
              <a:ext uri="{FF2B5EF4-FFF2-40B4-BE49-F238E27FC236}">
                <a16:creationId xmlns:a16="http://schemas.microsoft.com/office/drawing/2014/main" id="{CFB5FBAC-E867-4CB0-9C7E-E9D0B66271E9}"/>
              </a:ext>
            </a:extLst>
          </p:cNvPr>
          <p:cNvGraphicFramePr>
            <a:graphicFrameLocks noGrp="1"/>
          </p:cNvGraphicFramePr>
          <p:nvPr>
            <p:ph idx="1"/>
            <p:extLst>
              <p:ext uri="{D42A27DB-BD31-4B8C-83A1-F6EECF244321}">
                <p14:modId xmlns:p14="http://schemas.microsoft.com/office/powerpoint/2010/main" val="2701880402"/>
              </p:ext>
            </p:extLst>
          </p:nvPr>
        </p:nvGraphicFramePr>
        <p:xfrm>
          <a:off x="187037" y="1312863"/>
          <a:ext cx="11858196" cy="4828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507B76D-291A-4F18-B7CA-A9A07CA89EF8}"/>
              </a:ext>
            </a:extLst>
          </p:cNvPr>
          <p:cNvSpPr>
            <a:spLocks noGrp="1"/>
          </p:cNvSpPr>
          <p:nvPr>
            <p:ph type="sldNum" sz="quarter" idx="11"/>
          </p:nvPr>
        </p:nvSpPr>
        <p:spPr/>
        <p:txBody>
          <a:bodyPr/>
          <a:lstStyle/>
          <a:p>
            <a:fld id="{0743EA0E-C5B1-48EC-8082-F253EA88050D}" type="slidenum">
              <a:rPr lang="en-US" smtClean="0">
                <a:latin typeface="Arial" panose="020B0604020202020204" pitchFamily="34" charset="0"/>
                <a:cs typeface="Arial" panose="020B0604020202020204" pitchFamily="34" charset="0"/>
              </a:rPr>
              <a:pPr/>
              <a:t>4</a:t>
            </a:fld>
            <a:endParaRPr lang="en-US"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D43100A4-567E-406E-BB27-29504A66EA6A}"/>
              </a:ext>
            </a:extLst>
          </p:cNvPr>
          <p:cNvSpPr>
            <a:spLocks noGrp="1"/>
          </p:cNvSpPr>
          <p:nvPr>
            <p:ph type="ftr" sz="quarter" idx="15"/>
          </p:nvPr>
        </p:nvSpPr>
        <p:spPr/>
        <p:txBody>
          <a:bodyPr/>
          <a:lstStyle/>
          <a:p>
            <a:r>
              <a:rPr lang="en-US">
                <a:latin typeface="Arial" panose="020B0604020202020204" pitchFamily="34" charset="0"/>
                <a:cs typeface="Arial" panose="020B0604020202020204" pitchFamily="34" charset="0"/>
              </a:rPr>
              <a:t>OpenFabrics Alliance</a:t>
            </a:r>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480049F-B66F-4A8F-87AF-91D238655902}"/>
              </a:ext>
            </a:extLst>
          </p:cNvPr>
          <p:cNvSpPr/>
          <p:nvPr/>
        </p:nvSpPr>
        <p:spPr>
          <a:xfrm>
            <a:off x="419100" y="6344349"/>
            <a:ext cx="6096000" cy="400110"/>
          </a:xfrm>
          <a:prstGeom prst="rect">
            <a:avLst/>
          </a:prstGeom>
        </p:spPr>
        <p:txBody>
          <a:bodyPr>
            <a:spAutoFit/>
          </a:bodyPr>
          <a:lstStyle/>
          <a:p>
            <a:r>
              <a:rPr lang="en-US" sz="1000" dirty="0">
                <a:latin typeface="Arial" panose="020B0604020202020204" pitchFamily="34" charset="0"/>
                <a:cs typeface="Arial" panose="020B0604020202020204" pitchFamily="34" charset="0"/>
              </a:rPr>
              <a:t>*served by original OFILP (</a:t>
            </a:r>
            <a:r>
              <a:rPr lang="en-US" sz="1000" dirty="0" err="1">
                <a:latin typeface="Arial" panose="020B0604020202020204" pitchFamily="34" charset="0"/>
                <a:cs typeface="Arial" panose="020B0604020202020204" pitchFamily="34" charset="0"/>
              </a:rPr>
              <a:t>OpenFabrics</a:t>
            </a:r>
            <a:r>
              <a:rPr lang="en-US" sz="1000" dirty="0">
                <a:latin typeface="Arial" panose="020B0604020202020204" pitchFamily="34" charset="0"/>
                <a:cs typeface="Arial" panose="020B0604020202020204" pitchFamily="34" charset="0"/>
              </a:rPr>
              <a:t> Logo Program)</a:t>
            </a:r>
          </a:p>
          <a:p>
            <a:r>
              <a:rPr lang="en-US" sz="1000" dirty="0">
                <a:latin typeface="Arial" panose="020B0604020202020204" pitchFamily="34" charset="0"/>
                <a:cs typeface="Arial" panose="020B0604020202020204" pitchFamily="34" charset="0"/>
              </a:rPr>
              <a:t>**originally served by the “on-demand” testing program at NMC</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455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F716D-D0F8-461D-8871-CA0CC9327910}"/>
              </a:ext>
            </a:extLst>
          </p:cNvPr>
          <p:cNvSpPr>
            <a:spLocks noGrp="1"/>
          </p:cNvSpPr>
          <p:nvPr>
            <p:ph type="title"/>
          </p:nvPr>
        </p:nvSpPr>
        <p:spPr>
          <a:xfrm>
            <a:off x="609600" y="130509"/>
            <a:ext cx="10972800" cy="419032"/>
          </a:xfrm>
        </p:spPr>
        <p:txBody>
          <a:bodyPr/>
          <a:lstStyle/>
          <a:p>
            <a:r>
              <a:rPr lang="en-US" dirty="0">
                <a:latin typeface="Arial Narrow" panose="020B0606020202030204" pitchFamily="34" charset="0"/>
                <a:cs typeface="Arial" panose="020B0604020202020204" pitchFamily="34" charset="0"/>
              </a:rPr>
              <a:t>What is the </a:t>
            </a:r>
            <a:r>
              <a:rPr lang="en-US" dirty="0" err="1">
                <a:latin typeface="Arial Narrow" panose="020B0606020202030204" pitchFamily="34" charset="0"/>
                <a:cs typeface="Arial" panose="020B0604020202020204" pitchFamily="34" charset="0"/>
              </a:rPr>
              <a:t>fsdp</a:t>
            </a:r>
            <a:r>
              <a:rPr lang="en-US" dirty="0">
                <a:latin typeface="Arial Narrow" panose="020B0606020202030204" pitchFamily="34" charset="0"/>
                <a:cs typeface="Arial" panose="020B0604020202020204" pitchFamily="34" charset="0"/>
              </a:rPr>
              <a:t>?</a:t>
            </a:r>
          </a:p>
        </p:txBody>
      </p:sp>
      <p:sp>
        <p:nvSpPr>
          <p:cNvPr id="6" name="Content Placeholder 5">
            <a:extLst>
              <a:ext uri="{FF2B5EF4-FFF2-40B4-BE49-F238E27FC236}">
                <a16:creationId xmlns:a16="http://schemas.microsoft.com/office/drawing/2014/main" id="{F9CBD7A6-2EDC-46FE-93D7-5C28C3DA6CC3}"/>
              </a:ext>
            </a:extLst>
          </p:cNvPr>
          <p:cNvSpPr>
            <a:spLocks noGrp="1"/>
          </p:cNvSpPr>
          <p:nvPr>
            <p:ph sz="quarter" idx="13"/>
          </p:nvPr>
        </p:nvSpPr>
        <p:spPr>
          <a:xfrm>
            <a:off x="609600" y="549541"/>
            <a:ext cx="10972800" cy="517525"/>
          </a:xfrm>
        </p:spPr>
        <p:txBody>
          <a:bodyPr/>
          <a:lstStyle/>
          <a:p>
            <a:r>
              <a:rPr lang="en-US" sz="2400" dirty="0"/>
              <a:t>The FSDP is also a Service and an Upstream Community</a:t>
            </a:r>
          </a:p>
        </p:txBody>
      </p:sp>
      <p:sp>
        <p:nvSpPr>
          <p:cNvPr id="5" name="Footer Placeholder 4">
            <a:extLst>
              <a:ext uri="{FF2B5EF4-FFF2-40B4-BE49-F238E27FC236}">
                <a16:creationId xmlns:a16="http://schemas.microsoft.com/office/drawing/2014/main" id="{82F80BB9-6973-4702-9094-0B73D3C4AE20}"/>
              </a:ext>
            </a:extLst>
          </p:cNvPr>
          <p:cNvSpPr>
            <a:spLocks noGrp="1"/>
          </p:cNvSpPr>
          <p:nvPr>
            <p:ph type="ftr" sz="quarter" idx="14"/>
          </p:nvPr>
        </p:nvSpPr>
        <p:spPr/>
        <p:txBody>
          <a:bodyPr/>
          <a:lstStyle/>
          <a:p>
            <a:r>
              <a:rPr lang="en-US">
                <a:latin typeface="Arial" panose="020B0604020202020204" pitchFamily="34" charset="0"/>
                <a:cs typeface="Arial" panose="020B0604020202020204" pitchFamily="34" charset="0"/>
              </a:rPr>
              <a:t>OpenFabrics Alliance</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A4A7542-3C9B-442E-A7D1-EFE3604683C0}"/>
              </a:ext>
            </a:extLst>
          </p:cNvPr>
          <p:cNvSpPr>
            <a:spLocks noGrp="1"/>
          </p:cNvSpPr>
          <p:nvPr>
            <p:ph type="sldNum" sz="quarter" idx="15"/>
          </p:nvPr>
        </p:nvSpPr>
        <p:spPr/>
        <p:txBody>
          <a:bodyPr/>
          <a:lstStyle/>
          <a:p>
            <a:fld id="{0743EA0E-C5B1-48EC-8082-F253EA88050D}" type="slidenum">
              <a:rPr lang="en-US" smtClean="0">
                <a:latin typeface="Arial" panose="020B0604020202020204" pitchFamily="34" charset="0"/>
                <a:cs typeface="Arial" panose="020B0604020202020204" pitchFamily="34" charset="0"/>
              </a:rPr>
              <a:pPr/>
              <a:t>5</a:t>
            </a:fld>
            <a:endParaRPr lang="en-US" dirty="0">
              <a:latin typeface="Arial" panose="020B0604020202020204" pitchFamily="34" charset="0"/>
              <a:cs typeface="Arial" panose="020B0604020202020204" pitchFamily="34" charset="0"/>
            </a:endParaRPr>
          </a:p>
        </p:txBody>
      </p:sp>
      <p:graphicFrame>
        <p:nvGraphicFramePr>
          <p:cNvPr id="9" name="Content Placeholder 8">
            <a:extLst>
              <a:ext uri="{FF2B5EF4-FFF2-40B4-BE49-F238E27FC236}">
                <a16:creationId xmlns:a16="http://schemas.microsoft.com/office/drawing/2014/main" id="{0FD3D0DC-62F4-487D-8203-3C8E112CA995}"/>
              </a:ext>
            </a:extLst>
          </p:cNvPr>
          <p:cNvGraphicFramePr>
            <a:graphicFrameLocks noGrp="1"/>
          </p:cNvGraphicFramePr>
          <p:nvPr>
            <p:ph idx="1"/>
          </p:nvPr>
        </p:nvGraphicFramePr>
        <p:xfrm>
          <a:off x="609600" y="1312639"/>
          <a:ext cx="10972800" cy="4813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1341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8B1B-6A9A-4F27-AA57-1DC6AE310C84}"/>
              </a:ext>
            </a:extLst>
          </p:cNvPr>
          <p:cNvSpPr>
            <a:spLocks noGrp="1"/>
          </p:cNvSpPr>
          <p:nvPr>
            <p:ph type="title"/>
          </p:nvPr>
        </p:nvSpPr>
        <p:spPr/>
        <p:txBody>
          <a:bodyPr/>
          <a:lstStyle/>
          <a:p>
            <a:r>
              <a:rPr lang="en-US" sz="2800" dirty="0"/>
              <a:t>Fabric Software Development Platform</a:t>
            </a:r>
            <a:endParaRPr lang="en-US" dirty="0"/>
          </a:p>
        </p:txBody>
      </p:sp>
      <p:sp>
        <p:nvSpPr>
          <p:cNvPr id="5" name="Footer Placeholder 4">
            <a:extLst>
              <a:ext uri="{FF2B5EF4-FFF2-40B4-BE49-F238E27FC236}">
                <a16:creationId xmlns:a16="http://schemas.microsoft.com/office/drawing/2014/main" id="{9C10BB8C-F2D2-4636-AF7E-4A914ECD953C}"/>
              </a:ext>
            </a:extLst>
          </p:cNvPr>
          <p:cNvSpPr>
            <a:spLocks noGrp="1"/>
          </p:cNvSpPr>
          <p:nvPr>
            <p:ph type="ftr" sz="quarter" idx="10"/>
          </p:nvPr>
        </p:nvSpPr>
        <p:spPr/>
        <p:txBody>
          <a:bodyPr/>
          <a:lstStyle/>
          <a:p>
            <a:r>
              <a:rPr lang="en-US"/>
              <a:t>OpenFabrics Alliance</a:t>
            </a:r>
            <a:endParaRPr lang="en-US" dirty="0"/>
          </a:p>
        </p:txBody>
      </p:sp>
      <p:sp>
        <p:nvSpPr>
          <p:cNvPr id="4" name="Slide Number Placeholder 3">
            <a:extLst>
              <a:ext uri="{FF2B5EF4-FFF2-40B4-BE49-F238E27FC236}">
                <a16:creationId xmlns:a16="http://schemas.microsoft.com/office/drawing/2014/main" id="{6ECB561A-583F-424D-95CB-8CFB4290E852}"/>
              </a:ext>
            </a:extLst>
          </p:cNvPr>
          <p:cNvSpPr>
            <a:spLocks noGrp="1"/>
          </p:cNvSpPr>
          <p:nvPr>
            <p:ph type="sldNum" sz="quarter" idx="11"/>
          </p:nvPr>
        </p:nvSpPr>
        <p:spPr/>
        <p:txBody>
          <a:bodyPr/>
          <a:lstStyle/>
          <a:p>
            <a:fld id="{0743EA0E-C5B1-48EC-8082-F253EA88050D}" type="slidenum">
              <a:rPr lang="en-US" smtClean="0"/>
              <a:pPr/>
              <a:t>6</a:t>
            </a:fld>
            <a:endParaRPr lang="en-US" dirty="0"/>
          </a:p>
        </p:txBody>
      </p:sp>
      <p:pic>
        <p:nvPicPr>
          <p:cNvPr id="9" name="Graphic 8" descr="Circular flowchart">
            <a:extLst>
              <a:ext uri="{FF2B5EF4-FFF2-40B4-BE49-F238E27FC236}">
                <a16:creationId xmlns:a16="http://schemas.microsoft.com/office/drawing/2014/main" id="{06C42422-986D-470F-886C-679E12DD16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46548" y="4329886"/>
            <a:ext cx="914400" cy="914400"/>
          </a:xfrm>
          <a:prstGeom prst="rect">
            <a:avLst/>
          </a:prstGeom>
        </p:spPr>
      </p:pic>
      <p:pic>
        <p:nvPicPr>
          <p:cNvPr id="11" name="Graphic 10" descr="Head with gears">
            <a:extLst>
              <a:ext uri="{FF2B5EF4-FFF2-40B4-BE49-F238E27FC236}">
                <a16:creationId xmlns:a16="http://schemas.microsoft.com/office/drawing/2014/main" id="{E091209C-D2BD-442C-A132-A0E980B82E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88582" y="4377344"/>
            <a:ext cx="914400" cy="914400"/>
          </a:xfrm>
          <a:prstGeom prst="rect">
            <a:avLst/>
          </a:prstGeom>
        </p:spPr>
      </p:pic>
      <p:pic>
        <p:nvPicPr>
          <p:cNvPr id="13" name="Graphic 12" descr="Minimize">
            <a:extLst>
              <a:ext uri="{FF2B5EF4-FFF2-40B4-BE49-F238E27FC236}">
                <a16:creationId xmlns:a16="http://schemas.microsoft.com/office/drawing/2014/main" id="{D2ABA15F-53F3-4C09-BAB7-AD816A6CF9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85009" y="4367441"/>
            <a:ext cx="914400" cy="914400"/>
          </a:xfrm>
          <a:prstGeom prst="rect">
            <a:avLst/>
          </a:prstGeom>
        </p:spPr>
      </p:pic>
      <p:sp>
        <p:nvSpPr>
          <p:cNvPr id="16" name="Rectangle 15">
            <a:extLst>
              <a:ext uri="{FF2B5EF4-FFF2-40B4-BE49-F238E27FC236}">
                <a16:creationId xmlns:a16="http://schemas.microsoft.com/office/drawing/2014/main" id="{899FDE90-D8F3-43C1-893E-4A3D7843F1EB}"/>
              </a:ext>
            </a:extLst>
          </p:cNvPr>
          <p:cNvSpPr/>
          <p:nvPr/>
        </p:nvSpPr>
        <p:spPr>
          <a:xfrm>
            <a:off x="484910" y="1451936"/>
            <a:ext cx="10972800" cy="2800767"/>
          </a:xfrm>
          <a:prstGeom prst="rect">
            <a:avLst/>
          </a:prstGeom>
        </p:spPr>
        <p:txBody>
          <a:bodyPr wrap="square">
            <a:spAutoFit/>
          </a:bodyPr>
          <a:lstStyle/>
          <a:p>
            <a:pPr marL="342900" indent="-342900">
              <a:buFont typeface="Arial" panose="020B0604020202020204" pitchFamily="34" charset="0"/>
              <a:buChar char="•"/>
            </a:pPr>
            <a:r>
              <a:rPr lang="en-US" sz="2000" dirty="0">
                <a:latin typeface="Arial"/>
                <a:cs typeface="Arial"/>
              </a:rPr>
              <a:t>FSDP drives adoption of advanced fabrics aligned with our mission:</a:t>
            </a:r>
          </a:p>
          <a:p>
            <a:pPr lvl="0" algn="ctr" fontAlgn="base">
              <a:spcBef>
                <a:spcPct val="0"/>
              </a:spcBef>
              <a:spcAft>
                <a:spcPct val="0"/>
              </a:spcAft>
            </a:pPr>
            <a:r>
              <a:rPr lang="en-US" dirty="0">
                <a:solidFill>
                  <a:prstClr val="black"/>
                </a:solidFill>
                <a:latin typeface="Arial" pitchFamily="34" charset="0"/>
                <a:ea typeface="MS PGothic" pitchFamily="34" charset="-128"/>
              </a:rPr>
              <a:t>“The mission of the </a:t>
            </a:r>
            <a:r>
              <a:rPr lang="en-US" dirty="0" err="1">
                <a:solidFill>
                  <a:prstClr val="black"/>
                </a:solidFill>
                <a:latin typeface="Arial" pitchFamily="34" charset="0"/>
                <a:ea typeface="MS PGothic" pitchFamily="34" charset="-128"/>
              </a:rPr>
              <a:t>OpenFabrics</a:t>
            </a:r>
            <a:r>
              <a:rPr lang="en-US" dirty="0">
                <a:solidFill>
                  <a:prstClr val="black"/>
                </a:solidFill>
                <a:latin typeface="Arial" pitchFamily="34" charset="0"/>
                <a:ea typeface="MS PGothic" pitchFamily="34" charset="-128"/>
              </a:rPr>
              <a:t> Alliance (OFA) is to accelerate the development and adoption of advanced fabrics for the benefit of the advanced networks ecosystem.”</a:t>
            </a:r>
            <a:endParaRPr lang="en-US" sz="2000" dirty="0">
              <a:latin typeface="Arial"/>
              <a:cs typeface="Arial"/>
            </a:endParaRPr>
          </a:p>
          <a:p>
            <a:pPr marL="342900" indent="-342900">
              <a:buFont typeface="Arial" panose="020B0604020202020204" pitchFamily="34" charset="0"/>
              <a:buChar char="•"/>
            </a:pPr>
            <a:r>
              <a:rPr lang="en-US" sz="2000" dirty="0">
                <a:latin typeface="Arial"/>
                <a:cs typeface="Arial"/>
              </a:rPr>
              <a:t>A modern cluster incorporating high performance network technologies to be used in the development, testing, and validation of software associated with client access to fabric services</a:t>
            </a:r>
          </a:p>
          <a:p>
            <a:pPr marL="342900" indent="-342900">
              <a:buFont typeface="Arial" panose="020B0604020202020204" pitchFamily="34" charset="0"/>
              <a:buChar char="•"/>
            </a:pPr>
            <a:r>
              <a:rPr lang="en-US" sz="2000" dirty="0">
                <a:latin typeface="Arial"/>
                <a:cs typeface="Arial"/>
              </a:rPr>
              <a:t>Replaces OFA’s current Interoperability &amp; Logo program with broader scope that is cost effective, flexible, and responsive to community needs</a:t>
            </a:r>
          </a:p>
          <a:p>
            <a:pPr marL="342900" indent="-342900">
              <a:buFont typeface="Arial" panose="020B0604020202020204" pitchFamily="34" charset="0"/>
              <a:buChar char="•"/>
            </a:pPr>
            <a:r>
              <a:rPr lang="en-US" sz="2000" dirty="0">
                <a:latin typeface="Arial"/>
                <a:cs typeface="Arial"/>
              </a:rPr>
              <a:t>A Service to the upstream RDMA communities and its own upstream testing community</a:t>
            </a:r>
          </a:p>
        </p:txBody>
      </p:sp>
      <p:sp>
        <p:nvSpPr>
          <p:cNvPr id="17" name="Rectangle 16">
            <a:extLst>
              <a:ext uri="{FF2B5EF4-FFF2-40B4-BE49-F238E27FC236}">
                <a16:creationId xmlns:a16="http://schemas.microsoft.com/office/drawing/2014/main" id="{BD6C8112-BF7F-457B-9CC8-C78B6234BED6}"/>
              </a:ext>
            </a:extLst>
          </p:cNvPr>
          <p:cNvSpPr/>
          <p:nvPr/>
        </p:nvSpPr>
        <p:spPr>
          <a:xfrm>
            <a:off x="609600" y="5319570"/>
            <a:ext cx="3037498" cy="369332"/>
          </a:xfrm>
          <a:prstGeom prst="rect">
            <a:avLst/>
          </a:prstGeom>
        </p:spPr>
        <p:txBody>
          <a:bodyPr wrap="none">
            <a:spAutoFit/>
          </a:bodyPr>
          <a:lstStyle/>
          <a:p>
            <a:r>
              <a:rPr lang="en-US" dirty="0"/>
              <a:t>Pre-release Integration Testing</a:t>
            </a:r>
          </a:p>
        </p:txBody>
      </p:sp>
      <p:sp>
        <p:nvSpPr>
          <p:cNvPr id="18" name="Rectangle 17">
            <a:extLst>
              <a:ext uri="{FF2B5EF4-FFF2-40B4-BE49-F238E27FC236}">
                <a16:creationId xmlns:a16="http://schemas.microsoft.com/office/drawing/2014/main" id="{6673922C-4CA4-4AE4-AFCE-0A10990FF7EA}"/>
              </a:ext>
            </a:extLst>
          </p:cNvPr>
          <p:cNvSpPr/>
          <p:nvPr/>
        </p:nvSpPr>
        <p:spPr>
          <a:xfrm>
            <a:off x="4348651" y="5317510"/>
            <a:ext cx="3106235" cy="646331"/>
          </a:xfrm>
          <a:prstGeom prst="rect">
            <a:avLst/>
          </a:prstGeom>
        </p:spPr>
        <p:txBody>
          <a:bodyPr wrap="none">
            <a:spAutoFit/>
          </a:bodyPr>
          <a:lstStyle/>
          <a:p>
            <a:pPr algn="ctr"/>
            <a:r>
              <a:rPr lang="en-US" dirty="0"/>
              <a:t>On-Demand Development and </a:t>
            </a:r>
          </a:p>
          <a:p>
            <a:pPr algn="ctr"/>
            <a:r>
              <a:rPr lang="en-US" dirty="0"/>
              <a:t>Testing Capability</a:t>
            </a:r>
          </a:p>
        </p:txBody>
      </p:sp>
      <p:sp>
        <p:nvSpPr>
          <p:cNvPr id="19" name="Rectangle 18">
            <a:extLst>
              <a:ext uri="{FF2B5EF4-FFF2-40B4-BE49-F238E27FC236}">
                <a16:creationId xmlns:a16="http://schemas.microsoft.com/office/drawing/2014/main" id="{533562D5-FDE2-4964-8968-C85FFD69BD07}"/>
              </a:ext>
            </a:extLst>
          </p:cNvPr>
          <p:cNvSpPr/>
          <p:nvPr/>
        </p:nvSpPr>
        <p:spPr>
          <a:xfrm>
            <a:off x="9175085" y="5406064"/>
            <a:ext cx="1341393" cy="369332"/>
          </a:xfrm>
          <a:prstGeom prst="rect">
            <a:avLst/>
          </a:prstGeom>
        </p:spPr>
        <p:txBody>
          <a:bodyPr wrap="none">
            <a:spAutoFit/>
          </a:bodyPr>
          <a:lstStyle/>
          <a:p>
            <a:pPr algn="ctr"/>
            <a:r>
              <a:rPr lang="en-US" dirty="0"/>
              <a:t>Logo Testing</a:t>
            </a:r>
          </a:p>
        </p:txBody>
      </p:sp>
    </p:spTree>
    <p:extLst>
      <p:ext uri="{BB962C8B-B14F-4D97-AF65-F5344CB8AC3E}">
        <p14:creationId xmlns:p14="http://schemas.microsoft.com/office/powerpoint/2010/main" val="3993417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5AA0-B6B0-4681-94CD-0B7AF858CF33}"/>
              </a:ext>
            </a:extLst>
          </p:cNvPr>
          <p:cNvSpPr>
            <a:spLocks noGrp="1"/>
          </p:cNvSpPr>
          <p:nvPr>
            <p:ph type="title"/>
          </p:nvPr>
        </p:nvSpPr>
        <p:spPr/>
        <p:txBody>
          <a:bodyPr/>
          <a:lstStyle/>
          <a:p>
            <a:r>
              <a:rPr lang="en-US" dirty="0"/>
              <a:t>Usage: upstream ci service</a:t>
            </a:r>
          </a:p>
        </p:txBody>
      </p:sp>
      <p:sp>
        <p:nvSpPr>
          <p:cNvPr id="16" name="Content Placeholder 15">
            <a:extLst>
              <a:ext uri="{FF2B5EF4-FFF2-40B4-BE49-F238E27FC236}">
                <a16:creationId xmlns:a16="http://schemas.microsoft.com/office/drawing/2014/main" id="{73DDD50D-0ABC-458D-8FC4-C002035EC369}"/>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Support the Linux community through a Continuous Integration testing program</a:t>
            </a:r>
          </a:p>
          <a:p>
            <a:pPr marL="285750" indent="-285750">
              <a:buFontTx/>
              <a:buChar char="-"/>
            </a:pPr>
            <a:r>
              <a:rPr lang="en-US" sz="1800" b="0" dirty="0">
                <a:latin typeface="Arial" panose="020B0604020202020204" pitchFamily="34" charset="0"/>
                <a:cs typeface="Arial" panose="020B0604020202020204" pitchFamily="34" charset="0"/>
              </a:rPr>
              <a:t>Synchronized to, and automatically triggered by, commits to specific git repos</a:t>
            </a:r>
            <a:endParaRPr lang="en-US" sz="1800" dirty="0">
              <a:solidFill>
                <a:prstClr val="black"/>
              </a:solidFill>
              <a:latin typeface="Arial" panose="020B0604020202020204" pitchFamily="34" charset="0"/>
              <a:cs typeface="Arial" panose="020B0604020202020204" pitchFamily="34" charset="0"/>
            </a:endParaRPr>
          </a:p>
          <a:p>
            <a:pPr marL="285750" indent="-285750">
              <a:buFontTx/>
              <a:buChar char="-"/>
            </a:pPr>
            <a:r>
              <a:rPr lang="en-US" sz="1800" b="0" dirty="0">
                <a:latin typeface="Arial" panose="020B0604020202020204" pitchFamily="34" charset="0"/>
                <a:cs typeface="Arial" panose="020B0604020202020204" pitchFamily="34" charset="0"/>
              </a:rPr>
              <a:t>A local </a:t>
            </a:r>
            <a:r>
              <a:rPr lang="en-US" sz="1800" b="0" dirty="0">
                <a:solidFill>
                  <a:prstClr val="black"/>
                </a:solidFill>
                <a:latin typeface="Arial" panose="020B0604020202020204" pitchFamily="34" charset="0"/>
                <a:cs typeface="Arial" panose="020B0604020202020204" pitchFamily="34" charset="0"/>
              </a:rPr>
              <a:t>Continuous Kernel Integration Runner (CKI Runner)</a:t>
            </a:r>
            <a:r>
              <a:rPr lang="en-US" sz="1800" b="0" dirty="0">
                <a:latin typeface="Arial" panose="020B0604020202020204" pitchFamily="34" charset="0"/>
                <a:cs typeface="Arial" panose="020B0604020202020204" pitchFamily="34" charset="0"/>
              </a:rPr>
              <a:t> daemon patrols for upstream changes</a:t>
            </a:r>
          </a:p>
          <a:p>
            <a:pPr marL="285750" indent="-285750">
              <a:buFontTx/>
              <a:buChar char="-"/>
            </a:pPr>
            <a:r>
              <a:rPr lang="en-US" sz="1800" b="0" dirty="0">
                <a:latin typeface="Arial" panose="020B0604020202020204" pitchFamily="34" charset="0"/>
                <a:cs typeface="Arial" panose="020B0604020202020204" pitchFamily="34" charset="0"/>
              </a:rPr>
              <a:t>Driven by upstream maintainer requested test plans</a:t>
            </a:r>
          </a:p>
          <a:p>
            <a:pPr marL="285750" indent="-285750">
              <a:buFontTx/>
              <a:buChar char="-"/>
            </a:pPr>
            <a:r>
              <a:rPr lang="en-US" sz="1800" b="0" dirty="0">
                <a:latin typeface="Arial" panose="020B0604020202020204" pitchFamily="34" charset="0"/>
                <a:cs typeface="Arial" panose="020B0604020202020204" pitchFamily="34" charset="0"/>
              </a:rPr>
              <a:t>Results reported to an appropriate upstream mailing list</a:t>
            </a: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8D6A291-C624-478A-9535-7767DE969507}"/>
              </a:ext>
            </a:extLst>
          </p:cNvPr>
          <p:cNvSpPr>
            <a:spLocks noGrp="1"/>
          </p:cNvSpPr>
          <p:nvPr>
            <p:ph type="sldNum" sz="quarter" idx="11"/>
          </p:nvPr>
        </p:nvSpPr>
        <p:spPr/>
        <p:txBody>
          <a:bodyPr/>
          <a:lstStyle/>
          <a:p>
            <a:fld id="{0743EA0E-C5B1-48EC-8082-F253EA88050D}" type="slidenum">
              <a:rPr lang="en-US" smtClean="0"/>
              <a:pPr/>
              <a:t>7</a:t>
            </a:fld>
            <a:endParaRPr lang="en-US" dirty="0"/>
          </a:p>
        </p:txBody>
      </p:sp>
      <p:sp>
        <p:nvSpPr>
          <p:cNvPr id="3" name="Footer Placeholder 2">
            <a:extLst>
              <a:ext uri="{FF2B5EF4-FFF2-40B4-BE49-F238E27FC236}">
                <a16:creationId xmlns:a16="http://schemas.microsoft.com/office/drawing/2014/main" id="{B81FC42D-0AB0-4285-A298-886246F519C9}"/>
              </a:ext>
            </a:extLst>
          </p:cNvPr>
          <p:cNvSpPr>
            <a:spLocks noGrp="1"/>
          </p:cNvSpPr>
          <p:nvPr>
            <p:ph type="ftr" sz="quarter" idx="15"/>
          </p:nvPr>
        </p:nvSpPr>
        <p:spPr/>
        <p:txBody>
          <a:bodyPr/>
          <a:lstStyle/>
          <a:p>
            <a:r>
              <a:rPr lang="en-US" dirty="0" err="1"/>
              <a:t>OpenFabrics</a:t>
            </a:r>
            <a:r>
              <a:rPr lang="en-US" dirty="0"/>
              <a:t> Alliance</a:t>
            </a:r>
          </a:p>
        </p:txBody>
      </p:sp>
      <p:grpSp>
        <p:nvGrpSpPr>
          <p:cNvPr id="33" name="Group 32">
            <a:extLst>
              <a:ext uri="{FF2B5EF4-FFF2-40B4-BE49-F238E27FC236}">
                <a16:creationId xmlns:a16="http://schemas.microsoft.com/office/drawing/2014/main" id="{2FCA8A98-F0EF-413C-8F3B-8511D737807E}"/>
              </a:ext>
            </a:extLst>
          </p:cNvPr>
          <p:cNvGrpSpPr/>
          <p:nvPr/>
        </p:nvGrpSpPr>
        <p:grpSpPr>
          <a:xfrm>
            <a:off x="8593942" y="4016986"/>
            <a:ext cx="1050418" cy="1067015"/>
            <a:chOff x="3736326" y="4406190"/>
            <a:chExt cx="1050418" cy="1067015"/>
          </a:xfrm>
          <a:solidFill>
            <a:srgbClr val="002945"/>
          </a:solidFill>
        </p:grpSpPr>
        <p:sp>
          <p:nvSpPr>
            <p:cNvPr id="6" name="Arrow: Curved Right 5">
              <a:extLst>
                <a:ext uri="{FF2B5EF4-FFF2-40B4-BE49-F238E27FC236}">
                  <a16:creationId xmlns:a16="http://schemas.microsoft.com/office/drawing/2014/main" id="{10C1E6AD-A5B7-41C0-8BDA-18F8633B769F}"/>
                </a:ext>
              </a:extLst>
            </p:cNvPr>
            <p:cNvSpPr/>
            <p:nvPr/>
          </p:nvSpPr>
          <p:spPr>
            <a:xfrm>
              <a:off x="3736326" y="4449942"/>
              <a:ext cx="436913" cy="1023263"/>
            </a:xfrm>
            <a:prstGeom prst="curved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Arrow: Curved Right 6">
              <a:extLst>
                <a:ext uri="{FF2B5EF4-FFF2-40B4-BE49-F238E27FC236}">
                  <a16:creationId xmlns:a16="http://schemas.microsoft.com/office/drawing/2014/main" id="{9C92099A-5AD1-41CC-A557-0B24ACC1AABB}"/>
                </a:ext>
              </a:extLst>
            </p:cNvPr>
            <p:cNvSpPr/>
            <p:nvPr/>
          </p:nvSpPr>
          <p:spPr>
            <a:xfrm flipH="1" flipV="1">
              <a:off x="4349831" y="4406190"/>
              <a:ext cx="436913" cy="1023263"/>
            </a:xfrm>
            <a:prstGeom prst="curved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8" name="Flowchart: Sequential Access Storage 17">
            <a:extLst>
              <a:ext uri="{FF2B5EF4-FFF2-40B4-BE49-F238E27FC236}">
                <a16:creationId xmlns:a16="http://schemas.microsoft.com/office/drawing/2014/main" id="{01C48797-426E-44D0-8F4A-2A09509CD699}"/>
              </a:ext>
            </a:extLst>
          </p:cNvPr>
          <p:cNvSpPr/>
          <p:nvPr/>
        </p:nvSpPr>
        <p:spPr>
          <a:xfrm>
            <a:off x="6038188" y="4265045"/>
            <a:ext cx="570897" cy="570897"/>
          </a:xfrm>
          <a:prstGeom prst="flowChartMagneticTape">
            <a:avLst/>
          </a:prstGeom>
          <a:solidFill>
            <a:srgbClr val="00294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44A75E2-2C50-492E-9AB8-F0118763DC60}"/>
              </a:ext>
            </a:extLst>
          </p:cNvPr>
          <p:cNvSpPr txBox="1"/>
          <p:nvPr/>
        </p:nvSpPr>
        <p:spPr>
          <a:xfrm>
            <a:off x="5756346" y="3902167"/>
            <a:ext cx="1035051" cy="338554"/>
          </a:xfrm>
          <a:prstGeom prst="rect">
            <a:avLst/>
          </a:prstGeom>
          <a:noFill/>
        </p:spPr>
        <p:txBody>
          <a:bodyPr wrap="square" rtlCol="0">
            <a:spAutoFit/>
          </a:bodyPr>
          <a:lstStyle/>
          <a:p>
            <a:r>
              <a:rPr lang="en-US" sz="1600" dirty="0"/>
              <a:t>kernel rc4</a:t>
            </a:r>
          </a:p>
        </p:txBody>
      </p:sp>
      <p:sp>
        <p:nvSpPr>
          <p:cNvPr id="20" name="Flowchart: Document 19">
            <a:extLst>
              <a:ext uri="{FF2B5EF4-FFF2-40B4-BE49-F238E27FC236}">
                <a16:creationId xmlns:a16="http://schemas.microsoft.com/office/drawing/2014/main" id="{9E211F46-60ED-461F-95F8-7CDD0935D91B}"/>
              </a:ext>
            </a:extLst>
          </p:cNvPr>
          <p:cNvSpPr/>
          <p:nvPr/>
        </p:nvSpPr>
        <p:spPr>
          <a:xfrm>
            <a:off x="8593942" y="2891558"/>
            <a:ext cx="1050418" cy="696029"/>
          </a:xfrm>
          <a:prstGeom prst="flowChartDocument">
            <a:avLst/>
          </a:prstGeom>
          <a:solidFill>
            <a:srgbClr val="00294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45502547-3715-4078-94A7-7781EE65FC2B}"/>
              </a:ext>
            </a:extLst>
          </p:cNvPr>
          <p:cNvSpPr txBox="1"/>
          <p:nvPr/>
        </p:nvSpPr>
        <p:spPr>
          <a:xfrm>
            <a:off x="8665982" y="2955521"/>
            <a:ext cx="906338" cy="338554"/>
          </a:xfrm>
          <a:prstGeom prst="rect">
            <a:avLst/>
          </a:prstGeom>
          <a:solidFill>
            <a:srgbClr val="FFFFFF">
              <a:alpha val="40000"/>
            </a:srgbClr>
          </a:solidFill>
        </p:spPr>
        <p:txBody>
          <a:bodyPr wrap="none" rtlCol="0">
            <a:spAutoFit/>
          </a:bodyPr>
          <a:lstStyle/>
          <a:p>
            <a:r>
              <a:rPr lang="en-US" sz="1600" dirty="0"/>
              <a:t>test plan</a:t>
            </a:r>
          </a:p>
        </p:txBody>
      </p:sp>
      <p:sp>
        <p:nvSpPr>
          <p:cNvPr id="22" name="Flowchart: Document 21">
            <a:extLst>
              <a:ext uri="{FF2B5EF4-FFF2-40B4-BE49-F238E27FC236}">
                <a16:creationId xmlns:a16="http://schemas.microsoft.com/office/drawing/2014/main" id="{228DCD0D-B28E-419D-B308-98E034F4223E}"/>
              </a:ext>
            </a:extLst>
          </p:cNvPr>
          <p:cNvSpPr/>
          <p:nvPr/>
        </p:nvSpPr>
        <p:spPr>
          <a:xfrm>
            <a:off x="10289083" y="3966136"/>
            <a:ext cx="1066372" cy="1168714"/>
          </a:xfrm>
          <a:prstGeom prst="flowChartDocument">
            <a:avLst/>
          </a:prstGeom>
          <a:solidFill>
            <a:srgbClr val="00294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2C57F18-5C5E-4B18-B2CF-03ADC6382E20}"/>
              </a:ext>
            </a:extLst>
          </p:cNvPr>
          <p:cNvSpPr txBox="1"/>
          <p:nvPr/>
        </p:nvSpPr>
        <p:spPr>
          <a:xfrm>
            <a:off x="10289083" y="4232139"/>
            <a:ext cx="1075231" cy="338554"/>
          </a:xfrm>
          <a:prstGeom prst="rect">
            <a:avLst/>
          </a:prstGeom>
          <a:solidFill>
            <a:srgbClr val="FFFFFF">
              <a:alpha val="40000"/>
            </a:srgbClr>
          </a:solidFill>
        </p:spPr>
        <p:txBody>
          <a:bodyPr wrap="none" rtlCol="0">
            <a:spAutoFit/>
          </a:bodyPr>
          <a:lstStyle/>
          <a:p>
            <a:r>
              <a:rPr lang="en-US" sz="1600" dirty="0"/>
              <a:t>mailing list</a:t>
            </a:r>
          </a:p>
        </p:txBody>
      </p:sp>
      <p:cxnSp>
        <p:nvCxnSpPr>
          <p:cNvPr id="11" name="Connector: Elbow 10">
            <a:extLst>
              <a:ext uri="{FF2B5EF4-FFF2-40B4-BE49-F238E27FC236}">
                <a16:creationId xmlns:a16="http://schemas.microsoft.com/office/drawing/2014/main" id="{E17E1610-C562-4943-AA4D-DBAE2B4713B0}"/>
              </a:ext>
            </a:extLst>
          </p:cNvPr>
          <p:cNvCxnSpPr>
            <a:cxnSpLocks/>
            <a:stCxn id="22" idx="3"/>
            <a:endCxn id="48" idx="3"/>
          </p:cNvCxnSpPr>
          <p:nvPr/>
        </p:nvCxnSpPr>
        <p:spPr>
          <a:xfrm flipH="1">
            <a:off x="9161937" y="4550493"/>
            <a:ext cx="2193518" cy="1391202"/>
          </a:xfrm>
          <a:prstGeom prst="bentConnector3">
            <a:avLst>
              <a:gd name="adj1" fmla="val -10422"/>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27" name="Picture 26">
            <a:extLst>
              <a:ext uri="{FF2B5EF4-FFF2-40B4-BE49-F238E27FC236}">
                <a16:creationId xmlns:a16="http://schemas.microsoft.com/office/drawing/2014/main" id="{E7B451E1-EA78-45E8-930F-9090A436CACF}"/>
              </a:ext>
            </a:extLst>
          </p:cNvPr>
          <p:cNvPicPr>
            <a:picLocks noChangeAspect="1"/>
          </p:cNvPicPr>
          <p:nvPr/>
        </p:nvPicPr>
        <p:blipFill>
          <a:blip r:embed="rId3"/>
          <a:stretch>
            <a:fillRect/>
          </a:stretch>
        </p:blipFill>
        <p:spPr>
          <a:xfrm>
            <a:off x="7498350" y="4895846"/>
            <a:ext cx="933292" cy="933292"/>
          </a:xfrm>
          <a:prstGeom prst="rect">
            <a:avLst/>
          </a:prstGeom>
        </p:spPr>
      </p:pic>
      <p:pic>
        <p:nvPicPr>
          <p:cNvPr id="28" name="Picture 27">
            <a:extLst>
              <a:ext uri="{FF2B5EF4-FFF2-40B4-BE49-F238E27FC236}">
                <a16:creationId xmlns:a16="http://schemas.microsoft.com/office/drawing/2014/main" id="{DC4C3273-C537-40B0-B0EA-51C36B1DF76C}"/>
              </a:ext>
            </a:extLst>
          </p:cNvPr>
          <p:cNvPicPr>
            <a:picLocks noChangeAspect="1"/>
          </p:cNvPicPr>
          <p:nvPr/>
        </p:nvPicPr>
        <p:blipFill>
          <a:blip r:embed="rId3"/>
          <a:stretch>
            <a:fillRect/>
          </a:stretch>
        </p:blipFill>
        <p:spPr>
          <a:xfrm>
            <a:off x="7492952" y="3375699"/>
            <a:ext cx="933292" cy="933292"/>
          </a:xfrm>
          <a:prstGeom prst="rect">
            <a:avLst/>
          </a:prstGeom>
        </p:spPr>
      </p:pic>
      <p:cxnSp>
        <p:nvCxnSpPr>
          <p:cNvPr id="30" name="Straight Arrow Connector 29">
            <a:extLst>
              <a:ext uri="{FF2B5EF4-FFF2-40B4-BE49-F238E27FC236}">
                <a16:creationId xmlns:a16="http://schemas.microsoft.com/office/drawing/2014/main" id="{CA625E1E-30F2-45EC-ABC2-248C504AAC69}"/>
              </a:ext>
            </a:extLst>
          </p:cNvPr>
          <p:cNvCxnSpPr>
            <a:cxnSpLocks/>
            <a:stCxn id="20" idx="2"/>
          </p:cNvCxnSpPr>
          <p:nvPr/>
        </p:nvCxnSpPr>
        <p:spPr>
          <a:xfrm>
            <a:off x="9119151" y="3541572"/>
            <a:ext cx="0" cy="3028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2A3098F9-2FBB-41E1-A2A7-B0D041FF07D7}"/>
              </a:ext>
            </a:extLst>
          </p:cNvPr>
          <p:cNvSpPr/>
          <p:nvPr/>
        </p:nvSpPr>
        <p:spPr>
          <a:xfrm>
            <a:off x="9076365" y="5759132"/>
            <a:ext cx="85572" cy="365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Connector: Elbow 50">
            <a:extLst>
              <a:ext uri="{FF2B5EF4-FFF2-40B4-BE49-F238E27FC236}">
                <a16:creationId xmlns:a16="http://schemas.microsoft.com/office/drawing/2014/main" id="{B9B629F1-1DE4-4D1F-BC2C-6D011D8FDB41}"/>
              </a:ext>
            </a:extLst>
          </p:cNvPr>
          <p:cNvCxnSpPr>
            <a:cxnSpLocks/>
            <a:stCxn id="48" idx="1"/>
            <a:endCxn id="18" idx="2"/>
          </p:cNvCxnSpPr>
          <p:nvPr/>
        </p:nvCxnSpPr>
        <p:spPr>
          <a:xfrm rot="10800000">
            <a:off x="6323637" y="4835943"/>
            <a:ext cx="2752728" cy="1105753"/>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Flowchart: Off-page Connector 9">
            <a:extLst>
              <a:ext uri="{FF2B5EF4-FFF2-40B4-BE49-F238E27FC236}">
                <a16:creationId xmlns:a16="http://schemas.microsoft.com/office/drawing/2014/main" id="{A31A3CDC-440E-49D3-9E69-C296AF0E7CE7}"/>
              </a:ext>
            </a:extLst>
          </p:cNvPr>
          <p:cNvSpPr/>
          <p:nvPr/>
        </p:nvSpPr>
        <p:spPr>
          <a:xfrm>
            <a:off x="4923247" y="3986153"/>
            <a:ext cx="304800" cy="309528"/>
          </a:xfrm>
          <a:prstGeom prst="flowChartOffpageConnector">
            <a:avLst/>
          </a:prstGeom>
          <a:solidFill>
            <a:srgbClr val="00294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C7DA4F-EC4C-471E-BC4A-5C7612CAA328}"/>
              </a:ext>
            </a:extLst>
          </p:cNvPr>
          <p:cNvSpPr txBox="1"/>
          <p:nvPr/>
        </p:nvSpPr>
        <p:spPr>
          <a:xfrm>
            <a:off x="4750293" y="3617809"/>
            <a:ext cx="613694" cy="369332"/>
          </a:xfrm>
          <a:prstGeom prst="rect">
            <a:avLst/>
          </a:prstGeom>
          <a:noFill/>
        </p:spPr>
        <p:txBody>
          <a:bodyPr wrap="none" rtlCol="0">
            <a:spAutoFit/>
          </a:bodyPr>
          <a:lstStyle/>
          <a:p>
            <a:r>
              <a:rPr lang="en-US" dirty="0"/>
              <a:t>start</a:t>
            </a:r>
          </a:p>
        </p:txBody>
      </p:sp>
      <p:cxnSp>
        <p:nvCxnSpPr>
          <p:cNvPr id="32" name="Connector: Elbow 31">
            <a:extLst>
              <a:ext uri="{FF2B5EF4-FFF2-40B4-BE49-F238E27FC236}">
                <a16:creationId xmlns:a16="http://schemas.microsoft.com/office/drawing/2014/main" id="{7F9B783E-5DB1-4DBE-A85B-3B09C3485F77}"/>
              </a:ext>
            </a:extLst>
          </p:cNvPr>
          <p:cNvCxnSpPr>
            <a:stCxn id="10" idx="2"/>
            <a:endCxn id="18" idx="1"/>
          </p:cNvCxnSpPr>
          <p:nvPr/>
        </p:nvCxnSpPr>
        <p:spPr>
          <a:xfrm rot="16200000" flipH="1">
            <a:off x="5429511" y="3941816"/>
            <a:ext cx="254813" cy="96254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CB0FAEA0-4A8D-484A-8104-FDBA7F40AB1E}"/>
              </a:ext>
            </a:extLst>
          </p:cNvPr>
          <p:cNvGrpSpPr/>
          <p:nvPr/>
        </p:nvGrpSpPr>
        <p:grpSpPr>
          <a:xfrm rot="20893592">
            <a:off x="7799204" y="3769756"/>
            <a:ext cx="1413421" cy="762990"/>
            <a:chOff x="9481147" y="3484654"/>
            <a:chExt cx="2161613" cy="1166877"/>
          </a:xfrm>
        </p:grpSpPr>
        <p:sp>
          <p:nvSpPr>
            <p:cNvPr id="38" name="Arc 37">
              <a:extLst>
                <a:ext uri="{FF2B5EF4-FFF2-40B4-BE49-F238E27FC236}">
                  <a16:creationId xmlns:a16="http://schemas.microsoft.com/office/drawing/2014/main" id="{9554E5C5-D38B-4168-95DE-22479B7E5BA5}"/>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7A638995-9886-4E01-A5B6-8C6D3E569D98}"/>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A39BCD2B-49AC-4A61-A715-5D7140C9A97F}"/>
              </a:ext>
            </a:extLst>
          </p:cNvPr>
          <p:cNvGrpSpPr/>
          <p:nvPr/>
        </p:nvGrpSpPr>
        <p:grpSpPr>
          <a:xfrm rot="706408" flipV="1">
            <a:off x="7815197" y="4600562"/>
            <a:ext cx="1413421" cy="762990"/>
            <a:chOff x="9481147" y="3484654"/>
            <a:chExt cx="2161613" cy="1166877"/>
          </a:xfrm>
        </p:grpSpPr>
        <p:sp>
          <p:nvSpPr>
            <p:cNvPr id="41" name="Arc 40">
              <a:extLst>
                <a:ext uri="{FF2B5EF4-FFF2-40B4-BE49-F238E27FC236}">
                  <a16:creationId xmlns:a16="http://schemas.microsoft.com/office/drawing/2014/main" id="{13E3D60E-C596-4FC0-8BBA-B4A5DD0355FE}"/>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Arc 41">
              <a:extLst>
                <a:ext uri="{FF2B5EF4-FFF2-40B4-BE49-F238E27FC236}">
                  <a16:creationId xmlns:a16="http://schemas.microsoft.com/office/drawing/2014/main" id="{AFC43452-4480-4EDC-A2F3-4FABB3CDD671}"/>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5" name="Straight Arrow Connector 34">
            <a:extLst>
              <a:ext uri="{FF2B5EF4-FFF2-40B4-BE49-F238E27FC236}">
                <a16:creationId xmlns:a16="http://schemas.microsoft.com/office/drawing/2014/main" id="{24589FBD-5DCC-4DF8-BAFE-15F88B59059E}"/>
              </a:ext>
            </a:extLst>
          </p:cNvPr>
          <p:cNvCxnSpPr>
            <a:cxnSpLocks/>
            <a:stCxn id="18" idx="3"/>
          </p:cNvCxnSpPr>
          <p:nvPr/>
        </p:nvCxnSpPr>
        <p:spPr>
          <a:xfrm>
            <a:off x="6609085" y="4550494"/>
            <a:ext cx="16494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6CAD8EBC-5FB8-4B6A-B0B2-2BF97BA197A4}"/>
              </a:ext>
            </a:extLst>
          </p:cNvPr>
          <p:cNvCxnSpPr>
            <a:cxnSpLocks/>
          </p:cNvCxnSpPr>
          <p:nvPr/>
        </p:nvCxnSpPr>
        <p:spPr>
          <a:xfrm>
            <a:off x="9777954" y="4511199"/>
            <a:ext cx="42759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3" name="Graphic 12" descr="Lightbulb and gear">
            <a:extLst>
              <a:ext uri="{FF2B5EF4-FFF2-40B4-BE49-F238E27FC236}">
                <a16:creationId xmlns:a16="http://schemas.microsoft.com/office/drawing/2014/main" id="{6300FF41-48CE-4CA0-B285-9A098094D1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1784" y="4606779"/>
            <a:ext cx="914400" cy="914400"/>
          </a:xfrm>
          <a:prstGeom prst="rect">
            <a:avLst/>
          </a:prstGeom>
        </p:spPr>
      </p:pic>
      <p:sp>
        <p:nvSpPr>
          <p:cNvPr id="14" name="Rectangle 13">
            <a:extLst>
              <a:ext uri="{FF2B5EF4-FFF2-40B4-BE49-F238E27FC236}">
                <a16:creationId xmlns:a16="http://schemas.microsoft.com/office/drawing/2014/main" id="{E880B240-8FE7-4CA4-8AE8-0D0085B4FB9C}"/>
              </a:ext>
            </a:extLst>
          </p:cNvPr>
          <p:cNvSpPr/>
          <p:nvPr/>
        </p:nvSpPr>
        <p:spPr>
          <a:xfrm>
            <a:off x="1776184" y="4899335"/>
            <a:ext cx="3678315" cy="369332"/>
          </a:xfrm>
          <a:prstGeom prst="rect">
            <a:avLst/>
          </a:prstGeom>
        </p:spPr>
        <p:txBody>
          <a:bodyPr wrap="none">
            <a:spAutoFit/>
          </a:bodyPr>
          <a:lstStyle/>
          <a:p>
            <a:r>
              <a:rPr lang="en-US" dirty="0"/>
              <a:t>Think of it as collaborative debugging</a:t>
            </a:r>
          </a:p>
        </p:txBody>
      </p:sp>
    </p:spTree>
    <p:extLst>
      <p:ext uri="{BB962C8B-B14F-4D97-AF65-F5344CB8AC3E}">
        <p14:creationId xmlns:p14="http://schemas.microsoft.com/office/powerpoint/2010/main" val="3273866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8B1B-6A9A-4F27-AA57-1DC6AE310C84}"/>
              </a:ext>
            </a:extLst>
          </p:cNvPr>
          <p:cNvSpPr>
            <a:spLocks noGrp="1"/>
          </p:cNvSpPr>
          <p:nvPr>
            <p:ph type="title"/>
          </p:nvPr>
        </p:nvSpPr>
        <p:spPr/>
        <p:txBody>
          <a:bodyPr/>
          <a:lstStyle/>
          <a:p>
            <a:r>
              <a:rPr lang="en-US" sz="2800" dirty="0"/>
              <a:t>What do you get by participating in the </a:t>
            </a:r>
            <a:r>
              <a:rPr lang="en-US" sz="2800" dirty="0" err="1"/>
              <a:t>fsdp</a:t>
            </a:r>
            <a:r>
              <a:rPr lang="en-US" sz="2800" dirty="0"/>
              <a:t> ci service?</a:t>
            </a:r>
            <a:endParaRPr lang="en-US" dirty="0"/>
          </a:p>
        </p:txBody>
      </p:sp>
      <p:sp>
        <p:nvSpPr>
          <p:cNvPr id="5" name="Footer Placeholder 4">
            <a:extLst>
              <a:ext uri="{FF2B5EF4-FFF2-40B4-BE49-F238E27FC236}">
                <a16:creationId xmlns:a16="http://schemas.microsoft.com/office/drawing/2014/main" id="{9C10BB8C-F2D2-4636-AF7E-4A914ECD953C}"/>
              </a:ext>
            </a:extLst>
          </p:cNvPr>
          <p:cNvSpPr>
            <a:spLocks noGrp="1"/>
          </p:cNvSpPr>
          <p:nvPr>
            <p:ph type="ftr" sz="quarter" idx="10"/>
          </p:nvPr>
        </p:nvSpPr>
        <p:spPr/>
        <p:txBody>
          <a:bodyPr/>
          <a:lstStyle/>
          <a:p>
            <a:r>
              <a:rPr lang="en-US"/>
              <a:t>OpenFabrics Alliance</a:t>
            </a:r>
            <a:endParaRPr lang="en-US" dirty="0"/>
          </a:p>
        </p:txBody>
      </p:sp>
      <p:sp>
        <p:nvSpPr>
          <p:cNvPr id="4" name="Slide Number Placeholder 3">
            <a:extLst>
              <a:ext uri="{FF2B5EF4-FFF2-40B4-BE49-F238E27FC236}">
                <a16:creationId xmlns:a16="http://schemas.microsoft.com/office/drawing/2014/main" id="{6ECB561A-583F-424D-95CB-8CFB4290E852}"/>
              </a:ext>
            </a:extLst>
          </p:cNvPr>
          <p:cNvSpPr>
            <a:spLocks noGrp="1"/>
          </p:cNvSpPr>
          <p:nvPr>
            <p:ph type="sldNum" sz="quarter" idx="11"/>
          </p:nvPr>
        </p:nvSpPr>
        <p:spPr/>
        <p:txBody>
          <a:bodyPr/>
          <a:lstStyle/>
          <a:p>
            <a:fld id="{0743EA0E-C5B1-48EC-8082-F253EA88050D}" type="slidenum">
              <a:rPr lang="en-US" smtClean="0"/>
              <a:pPr/>
              <a:t>8</a:t>
            </a:fld>
            <a:endParaRPr lang="en-US" dirty="0"/>
          </a:p>
        </p:txBody>
      </p:sp>
      <p:graphicFrame>
        <p:nvGraphicFramePr>
          <p:cNvPr id="3" name="Diagram 2">
            <a:extLst>
              <a:ext uri="{FF2B5EF4-FFF2-40B4-BE49-F238E27FC236}">
                <a16:creationId xmlns:a16="http://schemas.microsoft.com/office/drawing/2014/main" id="{061E1564-EF96-4C34-8722-BB703F57D1E5}"/>
              </a:ext>
            </a:extLst>
          </p:cNvPr>
          <p:cNvGraphicFramePr/>
          <p:nvPr>
            <p:extLst>
              <p:ext uri="{D42A27DB-BD31-4B8C-83A1-F6EECF244321}">
                <p14:modId xmlns:p14="http://schemas.microsoft.com/office/powerpoint/2010/main" val="3815215832"/>
              </p:ext>
            </p:extLst>
          </p:nvPr>
        </p:nvGraphicFramePr>
        <p:xfrm>
          <a:off x="484910" y="1451936"/>
          <a:ext cx="10972800" cy="4093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320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F26A0E40-35DD-47B2-8435-A6A8214A5E80}"/>
              </a:ext>
            </a:extLst>
          </p:cNvPr>
          <p:cNvCxnSpPr>
            <a:cxnSpLocks/>
            <a:stCxn id="12" idx="0"/>
            <a:endCxn id="8" idx="0"/>
          </p:cNvCxnSpPr>
          <p:nvPr/>
        </p:nvCxnSpPr>
        <p:spPr>
          <a:xfrm flipH="1">
            <a:off x="5696769" y="3442824"/>
            <a:ext cx="21910" cy="9888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itle 5">
            <a:extLst>
              <a:ext uri="{FF2B5EF4-FFF2-40B4-BE49-F238E27FC236}">
                <a16:creationId xmlns:a16="http://schemas.microsoft.com/office/drawing/2014/main" id="{2382A555-8003-4093-95EB-8F1B9D592E44}"/>
              </a:ext>
            </a:extLst>
          </p:cNvPr>
          <p:cNvSpPr>
            <a:spLocks noGrp="1"/>
          </p:cNvSpPr>
          <p:nvPr>
            <p:ph type="title"/>
          </p:nvPr>
        </p:nvSpPr>
        <p:spPr/>
        <p:txBody>
          <a:bodyPr/>
          <a:lstStyle/>
          <a:p>
            <a:r>
              <a:rPr lang="en-US" dirty="0"/>
              <a:t>Usage: ON-demand program</a:t>
            </a:r>
          </a:p>
        </p:txBody>
      </p:sp>
      <p:sp>
        <p:nvSpPr>
          <p:cNvPr id="2" name="Content Placeholder 1">
            <a:extLst>
              <a:ext uri="{FF2B5EF4-FFF2-40B4-BE49-F238E27FC236}">
                <a16:creationId xmlns:a16="http://schemas.microsoft.com/office/drawing/2014/main" id="{7E9DA651-11B7-4679-93AE-20912462786A}"/>
              </a:ext>
            </a:extLst>
          </p:cNvPr>
          <p:cNvSpPr>
            <a:spLocks noGrp="1"/>
          </p:cNvSpPr>
          <p:nvPr>
            <p:ph idx="1"/>
          </p:nvPr>
        </p:nvSpPr>
        <p:spPr/>
        <p:txBody>
          <a:bodyPr/>
          <a:lstStyle/>
          <a:p>
            <a:r>
              <a:rPr lang="en-US" dirty="0"/>
              <a:t>On-demand program allows for</a:t>
            </a:r>
          </a:p>
          <a:p>
            <a:pPr marL="285750" indent="-285750">
              <a:buFontTx/>
              <a:buChar char="-"/>
            </a:pPr>
            <a:r>
              <a:rPr lang="en-US" sz="1800" b="0" dirty="0"/>
              <a:t>Development, debug, testing, and design validation</a:t>
            </a:r>
          </a:p>
          <a:p>
            <a:pPr marL="285750" indent="-285750">
              <a:buFontTx/>
              <a:buChar char="-"/>
            </a:pPr>
            <a:r>
              <a:rPr lang="en-US" sz="1800" b="0" dirty="0"/>
              <a:t>May utilize manually initiated automated test runs, or fully manual machine checkouts</a:t>
            </a:r>
          </a:p>
          <a:p>
            <a:pPr marL="285750" indent="-285750">
              <a:buFontTx/>
              <a:buChar char="-"/>
            </a:pPr>
            <a:r>
              <a:rPr lang="en-US" sz="1800" b="0" dirty="0"/>
              <a:t>Checked out machines are an exclusive, dedicated resource for the member with remote </a:t>
            </a:r>
            <a:r>
              <a:rPr lang="en-US" sz="1800" b="0" dirty="0" err="1"/>
              <a:t>ssh</a:t>
            </a:r>
            <a:r>
              <a:rPr lang="en-US" sz="1800" b="0" dirty="0"/>
              <a:t> access</a:t>
            </a:r>
          </a:p>
          <a:p>
            <a:pPr marL="285750" indent="-285750">
              <a:buFontTx/>
              <a:buChar char="-"/>
            </a:pPr>
            <a:r>
              <a:rPr lang="en-US" sz="1800" b="0" dirty="0"/>
              <a:t>Manually initiated test runs need not be OFA-defined test plans</a:t>
            </a:r>
          </a:p>
          <a:p>
            <a:endParaRPr lang="en-US" dirty="0"/>
          </a:p>
          <a:p>
            <a:endParaRPr lang="en-US" dirty="0"/>
          </a:p>
        </p:txBody>
      </p:sp>
      <p:sp>
        <p:nvSpPr>
          <p:cNvPr id="4" name="Slide Number Placeholder 3">
            <a:extLst>
              <a:ext uri="{FF2B5EF4-FFF2-40B4-BE49-F238E27FC236}">
                <a16:creationId xmlns:a16="http://schemas.microsoft.com/office/drawing/2014/main" id="{59E10745-5DA8-4DE7-81E6-34022294F86D}"/>
              </a:ext>
            </a:extLst>
          </p:cNvPr>
          <p:cNvSpPr>
            <a:spLocks noGrp="1"/>
          </p:cNvSpPr>
          <p:nvPr>
            <p:ph type="sldNum" sz="quarter" idx="11"/>
          </p:nvPr>
        </p:nvSpPr>
        <p:spPr/>
        <p:txBody>
          <a:bodyPr/>
          <a:lstStyle/>
          <a:p>
            <a:fld id="{0743EA0E-C5B1-48EC-8082-F253EA88050D}" type="slidenum">
              <a:rPr lang="en-US" smtClean="0"/>
              <a:pPr/>
              <a:t>9</a:t>
            </a:fld>
            <a:endParaRPr lang="en-US" dirty="0"/>
          </a:p>
        </p:txBody>
      </p:sp>
      <p:sp>
        <p:nvSpPr>
          <p:cNvPr id="5" name="Footer Placeholder 4">
            <a:extLst>
              <a:ext uri="{FF2B5EF4-FFF2-40B4-BE49-F238E27FC236}">
                <a16:creationId xmlns:a16="http://schemas.microsoft.com/office/drawing/2014/main" id="{ADB0BC69-10D4-48D5-84ED-BE0FF48CD5E3}"/>
              </a:ext>
            </a:extLst>
          </p:cNvPr>
          <p:cNvSpPr>
            <a:spLocks noGrp="1"/>
          </p:cNvSpPr>
          <p:nvPr>
            <p:ph type="ftr" sz="quarter" idx="15"/>
          </p:nvPr>
        </p:nvSpPr>
        <p:spPr/>
        <p:txBody>
          <a:bodyPr/>
          <a:lstStyle/>
          <a:p>
            <a:r>
              <a:rPr lang="en-US" dirty="0" err="1"/>
              <a:t>OpenFabrics</a:t>
            </a:r>
            <a:r>
              <a:rPr lang="en-US" dirty="0"/>
              <a:t> Alliance</a:t>
            </a:r>
          </a:p>
        </p:txBody>
      </p:sp>
      <p:sp>
        <p:nvSpPr>
          <p:cNvPr id="8" name="Oval 7">
            <a:extLst>
              <a:ext uri="{FF2B5EF4-FFF2-40B4-BE49-F238E27FC236}">
                <a16:creationId xmlns:a16="http://schemas.microsoft.com/office/drawing/2014/main" id="{45B48C3E-3B78-4DDB-AF13-72E9D06B5588}"/>
              </a:ext>
            </a:extLst>
          </p:cNvPr>
          <p:cNvSpPr/>
          <p:nvPr/>
        </p:nvSpPr>
        <p:spPr>
          <a:xfrm>
            <a:off x="4932460" y="4431653"/>
            <a:ext cx="1528618" cy="1536541"/>
          </a:xfrm>
          <a:prstGeom prst="ellipse">
            <a:avLst/>
          </a:prstGeom>
          <a:solidFill>
            <a:srgbClr val="00162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On-Demand Testing</a:t>
            </a:r>
          </a:p>
        </p:txBody>
      </p:sp>
      <p:sp>
        <p:nvSpPr>
          <p:cNvPr id="12" name="Flowchart: Document 11">
            <a:extLst>
              <a:ext uri="{FF2B5EF4-FFF2-40B4-BE49-F238E27FC236}">
                <a16:creationId xmlns:a16="http://schemas.microsoft.com/office/drawing/2014/main" id="{C3297747-3F37-4366-A00B-7105B15EAC97}"/>
              </a:ext>
            </a:extLst>
          </p:cNvPr>
          <p:cNvSpPr/>
          <p:nvPr/>
        </p:nvSpPr>
        <p:spPr>
          <a:xfrm>
            <a:off x="5145673" y="3442824"/>
            <a:ext cx="1146012" cy="759372"/>
          </a:xfrm>
          <a:prstGeom prst="flowChartDocument">
            <a:avLst/>
          </a:prstGeom>
          <a:solidFill>
            <a:srgbClr val="0016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28" name="Straight Arrow Connector 27">
            <a:extLst>
              <a:ext uri="{FF2B5EF4-FFF2-40B4-BE49-F238E27FC236}">
                <a16:creationId xmlns:a16="http://schemas.microsoft.com/office/drawing/2014/main" id="{8B9865AB-0289-4977-BE7F-40D6CC92ADA8}"/>
              </a:ext>
            </a:extLst>
          </p:cNvPr>
          <p:cNvCxnSpPr>
            <a:cxnSpLocks/>
            <a:stCxn id="8" idx="6"/>
          </p:cNvCxnSpPr>
          <p:nvPr/>
        </p:nvCxnSpPr>
        <p:spPr>
          <a:xfrm>
            <a:off x="6461078" y="5199924"/>
            <a:ext cx="784790"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0" name="Flowchart: Sequential Access Storage 29">
            <a:extLst>
              <a:ext uri="{FF2B5EF4-FFF2-40B4-BE49-F238E27FC236}">
                <a16:creationId xmlns:a16="http://schemas.microsoft.com/office/drawing/2014/main" id="{F90D5062-D7B5-495C-B326-5903A8DA7B20}"/>
              </a:ext>
            </a:extLst>
          </p:cNvPr>
          <p:cNvSpPr/>
          <p:nvPr/>
        </p:nvSpPr>
        <p:spPr>
          <a:xfrm>
            <a:off x="3668066" y="5754616"/>
            <a:ext cx="720436" cy="720436"/>
          </a:xfrm>
          <a:prstGeom prst="flowChartMagneticTape">
            <a:avLst/>
          </a:prstGeom>
          <a:solidFill>
            <a:srgbClr val="0016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9DB4DCA-F002-483D-B726-DCE665C1EE39}"/>
              </a:ext>
            </a:extLst>
          </p:cNvPr>
          <p:cNvSpPr txBox="1"/>
          <p:nvPr/>
        </p:nvSpPr>
        <p:spPr>
          <a:xfrm>
            <a:off x="2398481" y="5804292"/>
            <a:ext cx="1146986" cy="584775"/>
          </a:xfrm>
          <a:prstGeom prst="rect">
            <a:avLst/>
          </a:prstGeom>
          <a:solidFill>
            <a:srgbClr val="FFFFFF">
              <a:alpha val="40000"/>
            </a:srgbClr>
          </a:solidFill>
          <a:ln>
            <a:noFill/>
          </a:ln>
        </p:spPr>
        <p:txBody>
          <a:bodyPr wrap="square" rtlCol="0">
            <a:spAutoFit/>
          </a:bodyPr>
          <a:lstStyle/>
          <a:p>
            <a:r>
              <a:rPr lang="en-US" sz="1600" dirty="0"/>
              <a:t>distribution under test</a:t>
            </a:r>
          </a:p>
        </p:txBody>
      </p:sp>
      <p:sp>
        <p:nvSpPr>
          <p:cNvPr id="36" name="TextBox 35">
            <a:extLst>
              <a:ext uri="{FF2B5EF4-FFF2-40B4-BE49-F238E27FC236}">
                <a16:creationId xmlns:a16="http://schemas.microsoft.com/office/drawing/2014/main" id="{34355472-6E3F-49E8-960F-DB43ACD3F7EE}"/>
              </a:ext>
            </a:extLst>
          </p:cNvPr>
          <p:cNvSpPr txBox="1"/>
          <p:nvPr/>
        </p:nvSpPr>
        <p:spPr>
          <a:xfrm>
            <a:off x="5265510" y="3639190"/>
            <a:ext cx="906338" cy="338554"/>
          </a:xfrm>
          <a:prstGeom prst="rect">
            <a:avLst/>
          </a:prstGeom>
          <a:solidFill>
            <a:srgbClr val="FFFFFF">
              <a:alpha val="40000"/>
            </a:srgbClr>
          </a:solidFill>
          <a:ln>
            <a:solidFill>
              <a:schemeClr val="tx1"/>
            </a:solidFill>
          </a:ln>
        </p:spPr>
        <p:txBody>
          <a:bodyPr wrap="none" rtlCol="0">
            <a:spAutoFit/>
          </a:bodyPr>
          <a:lstStyle/>
          <a:p>
            <a:r>
              <a:rPr lang="en-US" sz="1600" dirty="0"/>
              <a:t>test plan</a:t>
            </a:r>
          </a:p>
        </p:txBody>
      </p:sp>
      <p:cxnSp>
        <p:nvCxnSpPr>
          <p:cNvPr id="16" name="Straight Connector 15">
            <a:extLst>
              <a:ext uri="{FF2B5EF4-FFF2-40B4-BE49-F238E27FC236}">
                <a16:creationId xmlns:a16="http://schemas.microsoft.com/office/drawing/2014/main" id="{6FAF1AAB-E2F3-49ED-9325-483A54889E21}"/>
              </a:ext>
            </a:extLst>
          </p:cNvPr>
          <p:cNvCxnSpPr>
            <a:cxnSpLocks/>
          </p:cNvCxnSpPr>
          <p:nvPr/>
        </p:nvCxnSpPr>
        <p:spPr>
          <a:xfrm flipH="1">
            <a:off x="2736177" y="5197441"/>
            <a:ext cx="1917291" cy="0"/>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962F64D3-9520-4D42-BC1B-77A13D96F0C5}"/>
              </a:ext>
            </a:extLst>
          </p:cNvPr>
          <p:cNvGrpSpPr/>
          <p:nvPr/>
        </p:nvGrpSpPr>
        <p:grpSpPr>
          <a:xfrm rot="20893592">
            <a:off x="3639511" y="4024227"/>
            <a:ext cx="2161613" cy="1166877"/>
            <a:chOff x="9481147" y="3484654"/>
            <a:chExt cx="2161613" cy="1166877"/>
          </a:xfrm>
        </p:grpSpPr>
        <p:sp>
          <p:nvSpPr>
            <p:cNvPr id="20" name="Arc 19">
              <a:extLst>
                <a:ext uri="{FF2B5EF4-FFF2-40B4-BE49-F238E27FC236}">
                  <a16:creationId xmlns:a16="http://schemas.microsoft.com/office/drawing/2014/main" id="{C7366533-C6B4-4222-ADB6-BDAD3294E0FF}"/>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0628363E-4500-4128-A3A1-7D3E473AA4AC}"/>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D182F3E-6DDA-4868-86CC-20B30D6FFD8D}"/>
              </a:ext>
            </a:extLst>
          </p:cNvPr>
          <p:cNvGrpSpPr/>
          <p:nvPr/>
        </p:nvGrpSpPr>
        <p:grpSpPr>
          <a:xfrm rot="706408" flipV="1">
            <a:off x="3652221" y="5214321"/>
            <a:ext cx="2161613" cy="1166877"/>
            <a:chOff x="9481147" y="3484654"/>
            <a:chExt cx="2161613" cy="1166877"/>
          </a:xfrm>
        </p:grpSpPr>
        <p:sp>
          <p:nvSpPr>
            <p:cNvPr id="38" name="Arc 37">
              <a:extLst>
                <a:ext uri="{FF2B5EF4-FFF2-40B4-BE49-F238E27FC236}">
                  <a16:creationId xmlns:a16="http://schemas.microsoft.com/office/drawing/2014/main" id="{833B040B-0820-4740-9FE4-635ABFF792FF}"/>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7A5F2A0C-6462-449B-97BC-741FCCED807D}"/>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7" name="Flowchart: Punched Tape 46">
            <a:extLst>
              <a:ext uri="{FF2B5EF4-FFF2-40B4-BE49-F238E27FC236}">
                <a16:creationId xmlns:a16="http://schemas.microsoft.com/office/drawing/2014/main" id="{F3107B16-9305-45F1-A0FC-9294A7858820}"/>
              </a:ext>
            </a:extLst>
          </p:cNvPr>
          <p:cNvSpPr/>
          <p:nvPr/>
        </p:nvSpPr>
        <p:spPr>
          <a:xfrm>
            <a:off x="7434579" y="4810846"/>
            <a:ext cx="851486" cy="679414"/>
          </a:xfrm>
          <a:prstGeom prst="flowChartPunchedTape">
            <a:avLst/>
          </a:prstGeom>
          <a:gradFill>
            <a:gsLst>
              <a:gs pos="1948">
                <a:schemeClr val="accent6">
                  <a:lumMod val="60000"/>
                  <a:lumOff val="40000"/>
                </a:schemeClr>
              </a:gs>
              <a:gs pos="100000">
                <a:schemeClr val="accent6">
                  <a:lumMod val="60000"/>
                  <a:lumOff val="40000"/>
                </a:schemeClr>
              </a:gs>
              <a:gs pos="51000">
                <a:schemeClr val="bg1"/>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a:t>
            </a:r>
          </a:p>
        </p:txBody>
      </p:sp>
      <p:pic>
        <p:nvPicPr>
          <p:cNvPr id="51" name="Picture 50">
            <a:extLst>
              <a:ext uri="{FF2B5EF4-FFF2-40B4-BE49-F238E27FC236}">
                <a16:creationId xmlns:a16="http://schemas.microsoft.com/office/drawing/2014/main" id="{F558B23F-62C3-448E-A1D5-8549E414A3B0}"/>
              </a:ext>
            </a:extLst>
          </p:cNvPr>
          <p:cNvPicPr>
            <a:picLocks noChangeAspect="1"/>
          </p:cNvPicPr>
          <p:nvPr/>
        </p:nvPicPr>
        <p:blipFill>
          <a:blip r:embed="rId3"/>
          <a:stretch>
            <a:fillRect/>
          </a:stretch>
        </p:blipFill>
        <p:spPr>
          <a:xfrm>
            <a:off x="3122955" y="3803219"/>
            <a:ext cx="1219200" cy="1219200"/>
          </a:xfrm>
          <a:prstGeom prst="rect">
            <a:avLst/>
          </a:prstGeom>
        </p:spPr>
      </p:pic>
      <p:sp>
        <p:nvSpPr>
          <p:cNvPr id="34" name="TextBox 33">
            <a:extLst>
              <a:ext uri="{FF2B5EF4-FFF2-40B4-BE49-F238E27FC236}">
                <a16:creationId xmlns:a16="http://schemas.microsoft.com/office/drawing/2014/main" id="{9B4D1DA5-49C7-4B02-B9D7-0CD0350359DD}"/>
              </a:ext>
            </a:extLst>
          </p:cNvPr>
          <p:cNvSpPr txBox="1"/>
          <p:nvPr/>
        </p:nvSpPr>
        <p:spPr>
          <a:xfrm>
            <a:off x="2392765" y="3979849"/>
            <a:ext cx="1029122" cy="830997"/>
          </a:xfrm>
          <a:prstGeom prst="rect">
            <a:avLst/>
          </a:prstGeom>
          <a:solidFill>
            <a:srgbClr val="FFFFFF">
              <a:alpha val="40000"/>
            </a:srgbClr>
          </a:solidFill>
          <a:ln>
            <a:noFill/>
          </a:ln>
        </p:spPr>
        <p:txBody>
          <a:bodyPr wrap="square" rtlCol="0">
            <a:spAutoFit/>
          </a:bodyPr>
          <a:lstStyle/>
          <a:p>
            <a:r>
              <a:rPr lang="en-US" sz="1600" dirty="0"/>
              <a:t>vendor under test</a:t>
            </a:r>
          </a:p>
        </p:txBody>
      </p:sp>
      <p:sp>
        <p:nvSpPr>
          <p:cNvPr id="3" name="TextBox 2">
            <a:extLst>
              <a:ext uri="{FF2B5EF4-FFF2-40B4-BE49-F238E27FC236}">
                <a16:creationId xmlns:a16="http://schemas.microsoft.com/office/drawing/2014/main" id="{AE916BB3-6947-4E96-850B-EFDFAB2FF841}"/>
              </a:ext>
            </a:extLst>
          </p:cNvPr>
          <p:cNvSpPr txBox="1"/>
          <p:nvPr/>
        </p:nvSpPr>
        <p:spPr>
          <a:xfrm>
            <a:off x="8317107" y="4976224"/>
            <a:ext cx="3275640" cy="369332"/>
          </a:xfrm>
          <a:prstGeom prst="rect">
            <a:avLst/>
          </a:prstGeom>
          <a:noFill/>
        </p:spPr>
        <p:txBody>
          <a:bodyPr wrap="none" rtlCol="0">
            <a:spAutoFit/>
          </a:bodyPr>
          <a:lstStyle/>
          <a:p>
            <a:r>
              <a:rPr lang="en-US" dirty="0"/>
              <a:t>Results are returned to the client</a:t>
            </a:r>
          </a:p>
        </p:txBody>
      </p:sp>
    </p:spTree>
    <p:extLst>
      <p:ext uri="{BB962C8B-B14F-4D97-AF65-F5344CB8AC3E}">
        <p14:creationId xmlns:p14="http://schemas.microsoft.com/office/powerpoint/2010/main" val="431905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345D273D764E46A4D952B79692B23D" ma:contentTypeVersion="8" ma:contentTypeDescription="Create a new document." ma:contentTypeScope="" ma:versionID="3e0caaa6cc920bddf38a0e28e98ed6aa">
  <xsd:schema xmlns:xsd="http://www.w3.org/2001/XMLSchema" xmlns:xs="http://www.w3.org/2001/XMLSchema" xmlns:p="http://schemas.microsoft.com/office/2006/metadata/properties" xmlns:ns3="825f75df-2abe-4008-962f-f3e9f3d20557" targetNamespace="http://schemas.microsoft.com/office/2006/metadata/properties" ma:root="true" ma:fieldsID="f2b8fb3097d675a2f5df90eae196db43" ns3:_="">
    <xsd:import namespace="825f75df-2abe-4008-962f-f3e9f3d2055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5f75df-2abe-4008-962f-f3e9f3d20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349D8B-31EC-46CE-97E3-C746956EA749}">
  <ds:schemaRefs>
    <ds:schemaRef ds:uri="http://schemas.openxmlformats.org/package/2006/metadata/core-properties"/>
    <ds:schemaRef ds:uri="http://schemas.microsoft.com/office/2006/documentManagement/types"/>
    <ds:schemaRef ds:uri="825f75df-2abe-4008-962f-f3e9f3d20557"/>
    <ds:schemaRef ds:uri="http://schemas.microsoft.com/office/infopath/2007/PartnerControls"/>
    <ds:schemaRef ds:uri="http://schemas.microsoft.com/office/2006/metadata/properties"/>
    <ds:schemaRef ds:uri="http://www.w3.org/XML/1998/namespace"/>
    <ds:schemaRef ds:uri="http://purl.org/dc/elements/1.1/"/>
    <ds:schemaRef ds:uri="http://purl.org/dc/dcmitype/"/>
    <ds:schemaRef ds:uri="http://purl.org/dc/terms/"/>
  </ds:schemaRefs>
</ds:datastoreItem>
</file>

<file path=customXml/itemProps2.xml><?xml version="1.0" encoding="utf-8"?>
<ds:datastoreItem xmlns:ds="http://schemas.openxmlformats.org/officeDocument/2006/customXml" ds:itemID="{27C5ED02-8F81-41D9-94C7-8918F9004187}">
  <ds:schemaRefs>
    <ds:schemaRef ds:uri="http://schemas.microsoft.com/sharepoint/v3/contenttype/forms"/>
  </ds:schemaRefs>
</ds:datastoreItem>
</file>

<file path=customXml/itemProps3.xml><?xml version="1.0" encoding="utf-8"?>
<ds:datastoreItem xmlns:ds="http://schemas.openxmlformats.org/officeDocument/2006/customXml" ds:itemID="{A60C41F6-674F-4423-80D0-B29B923FE0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5f75df-2abe-4008-962f-f3e9f3d20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21410</TotalTime>
  <Words>1807</Words>
  <Application>Microsoft Office PowerPoint</Application>
  <PresentationFormat>Widescreen</PresentationFormat>
  <Paragraphs>238</Paragraphs>
  <Slides>16</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Arial Narrow</vt:lpstr>
      <vt:lpstr>Calibri</vt:lpstr>
      <vt:lpstr>Symbol</vt:lpstr>
      <vt:lpstr>Times New Roman</vt:lpstr>
      <vt:lpstr>Wingdings</vt:lpstr>
      <vt:lpstr>Office Theme</vt:lpstr>
      <vt:lpstr>1_Office Theme</vt:lpstr>
      <vt:lpstr>OpenFabrics alliance -  Fabric Software Development program</vt:lpstr>
      <vt:lpstr>Objective</vt:lpstr>
      <vt:lpstr>What is the fsdp?</vt:lpstr>
      <vt:lpstr>Broad audience with flexible usage</vt:lpstr>
      <vt:lpstr>What is the fsdp?</vt:lpstr>
      <vt:lpstr>Fabric Software Development Platform</vt:lpstr>
      <vt:lpstr>Usage: upstream ci service</vt:lpstr>
      <vt:lpstr>What do you get by participating in the fsdp ci service?</vt:lpstr>
      <vt:lpstr>Usage: ON-demand program</vt:lpstr>
      <vt:lpstr>Usage: logo program</vt:lpstr>
      <vt:lpstr>Fsdp working group</vt:lpstr>
      <vt:lpstr>Call to action</vt:lpstr>
      <vt:lpstr>How to join </vt:lpstr>
      <vt:lpstr>PowerPoint Presentation</vt:lpstr>
      <vt:lpstr>Fabric software development platform</vt:lpstr>
      <vt:lpstr>PowerPoint Presentation</vt:lpstr>
    </vt:vector>
  </TitlesOfParts>
  <Company>password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keywords>CTPClassification=CTP_NT</cp:keywords>
  <cp:lastModifiedBy>Doug Ledford</cp:lastModifiedBy>
  <cp:revision>286</cp:revision>
  <cp:lastPrinted>2020-04-11T18:41:50Z</cp:lastPrinted>
  <dcterms:created xsi:type="dcterms:W3CDTF">2016-02-08T22:33:42Z</dcterms:created>
  <dcterms:modified xsi:type="dcterms:W3CDTF">2020-08-04T13:54:27Z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0x0101007F345D273D764E46A4D952B79692B23D</vt:lpwstr>
  </property>
  <property fmtid="{D5CDD505-2E9C-101B-9397-08002B2CF9AE}" pid="3" name="TitusGUID">
    <vt:lpwstr>6c703941-9298-433d-830a-a58d40e3e8b1</vt:lpwstr>
  </property>
  <property fmtid="{D5CDD505-2E9C-101B-9397-08002B2CF9AE}" pid="4" name="CTP_TimeStamp">
    <vt:lpwstr>2020-08-03 23:43:34Z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