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94" r:id="rId2"/>
    <p:sldId id="297" r:id="rId3"/>
    <p:sldId id="295" r:id="rId4"/>
    <p:sldId id="305" r:id="rId5"/>
    <p:sldId id="306" r:id="rId6"/>
    <p:sldId id="307" r:id="rId7"/>
    <p:sldId id="304" r:id="rId8"/>
    <p:sldId id="302" r:id="rId9"/>
    <p:sldId id="256" r:id="rId10"/>
    <p:sldId id="278" r:id="rId11"/>
    <p:sldId id="292" r:id="rId12"/>
    <p:sldId id="286" r:id="rId13"/>
    <p:sldId id="291" r:id="rId14"/>
    <p:sldId id="279" r:id="rId15"/>
    <p:sldId id="293" r:id="rId16"/>
    <p:sldId id="282" r:id="rId17"/>
    <p:sldId id="280" r:id="rId18"/>
    <p:sldId id="281" r:id="rId19"/>
    <p:sldId id="284" r:id="rId20"/>
    <p:sldId id="283" r:id="rId21"/>
    <p:sldId id="287" r:id="rId22"/>
    <p:sldId id="288" r:id="rId23"/>
    <p:sldId id="289" r:id="rId24"/>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76" d="100"/>
          <a:sy n="76" d="100"/>
        </p:scale>
        <p:origin x="749"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9/29/2016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9/29/2016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9/29/2016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9/29/2016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9/29/2016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9/29/2016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9/29/2016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 Update Process</a:t>
            </a:r>
            <a:br>
              <a:rPr lang="en-US" dirty="0" smtClean="0"/>
            </a:br>
            <a:r>
              <a:rPr lang="en-US" sz="3200" dirty="0" err="1" smtClean="0"/>
              <a:t>Groundrules</a:t>
            </a:r>
            <a:r>
              <a:rPr lang="en-US" sz="3200" dirty="0" smtClean="0"/>
              <a:t> – includes </a:t>
            </a:r>
            <a:r>
              <a:rPr lang="en-US" sz="3200" dirty="0" err="1" smtClean="0"/>
              <a:t>voteables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September 27,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12690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18638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65077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28928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09867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2366144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2072618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143834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Updating the Bylaws promises to be a lively (and possibly contentious) discussion</a:t>
            </a:r>
          </a:p>
          <a:p>
            <a:r>
              <a:rPr lang="en-US" dirty="0" smtClean="0"/>
              <a:t>The purposes for defining a process are:</a:t>
            </a:r>
          </a:p>
          <a:p>
            <a:pPr lvl="1"/>
            <a:r>
              <a:rPr lang="en-US" dirty="0" smtClean="0"/>
              <a:t>Keep the discussion productive and constructive</a:t>
            </a:r>
          </a:p>
          <a:p>
            <a:pPr lvl="1"/>
            <a:r>
              <a:rPr lang="en-US" dirty="0" smtClean="0"/>
              <a:t>Give the Chair the tools to keep the process moving</a:t>
            </a:r>
          </a:p>
          <a:p>
            <a:pPr lvl="1"/>
            <a:r>
              <a:rPr lang="en-US" dirty="0" smtClean="0"/>
              <a:t>Ensure that the results are beyond reproach</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81261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1471934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3404563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Proposed Process to Amend the Bylaws</a:t>
            </a:r>
            <a:endParaRPr lang="en-US" dirty="0"/>
          </a:p>
        </p:txBody>
      </p:sp>
      <p:sp>
        <p:nvSpPr>
          <p:cNvPr id="3" name="Content Placeholder 2"/>
          <p:cNvSpPr>
            <a:spLocks noGrp="1"/>
          </p:cNvSpPr>
          <p:nvPr>
            <p:ph idx="1"/>
          </p:nvPr>
        </p:nvSpPr>
        <p:spPr/>
        <p:txBody>
          <a:bodyPr>
            <a:normAutofit lnSpcReduction="10000"/>
          </a:bodyPr>
          <a:lstStyle/>
          <a:p>
            <a:r>
              <a:rPr lang="en-US" dirty="0" smtClean="0"/>
              <a:t>A series of proposals for amending the Bylaws are discussed and refined in the XWG</a:t>
            </a:r>
          </a:p>
          <a:p>
            <a:pPr lvl="1"/>
            <a:r>
              <a:rPr lang="en-US" dirty="0" smtClean="0"/>
              <a:t>Focus on the substance first, wordsmithing later</a:t>
            </a:r>
          </a:p>
          <a:p>
            <a:r>
              <a:rPr lang="en-US" dirty="0" smtClean="0"/>
              <a:t>Each proposed amendment in the form of a written motion (Voteable) is ratified by vote of the </a:t>
            </a:r>
            <a:r>
              <a:rPr lang="en-US" dirty="0" err="1" smtClean="0"/>
              <a:t>BoD</a:t>
            </a:r>
            <a:endParaRPr lang="en-US" dirty="0" smtClean="0"/>
          </a:p>
          <a:p>
            <a:r>
              <a:rPr lang="en-US" dirty="0"/>
              <a:t>D</a:t>
            </a:r>
            <a:r>
              <a:rPr lang="en-US" dirty="0" smtClean="0"/>
              <a:t>raft of amended Bylaws is circulated to Promoters for 30 day review</a:t>
            </a:r>
          </a:p>
          <a:p>
            <a:r>
              <a:rPr lang="en-US" dirty="0" smtClean="0"/>
              <a:t>Comments are incorporated by the </a:t>
            </a:r>
            <a:r>
              <a:rPr lang="en-US" dirty="0" err="1" smtClean="0"/>
              <a:t>BoD</a:t>
            </a:r>
            <a:endParaRPr lang="en-US" dirty="0" smtClean="0"/>
          </a:p>
          <a:p>
            <a:r>
              <a:rPr lang="en-US" dirty="0" smtClean="0"/>
              <a:t>Final draft is adopted by the </a:t>
            </a:r>
            <a:r>
              <a:rPr lang="en-US" dirty="0" err="1" smtClean="0"/>
              <a:t>BoD</a:t>
            </a:r>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5909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BoD</a:t>
            </a:r>
            <a:r>
              <a:rPr lang="en-US" dirty="0" smtClean="0"/>
              <a:t> Membership</a:t>
            </a:r>
            <a:endParaRPr lang="en-US" dirty="0"/>
          </a:p>
        </p:txBody>
      </p:sp>
      <p:sp>
        <p:nvSpPr>
          <p:cNvPr id="3" name="Content Placeholder 2"/>
          <p:cNvSpPr>
            <a:spLocks noGrp="1"/>
          </p:cNvSpPr>
          <p:nvPr>
            <p:ph idx="1"/>
          </p:nvPr>
        </p:nvSpPr>
        <p:spPr/>
        <p:txBody>
          <a:bodyPr>
            <a:normAutofit/>
          </a:bodyPr>
          <a:lstStyle/>
          <a:p>
            <a:r>
              <a:rPr lang="en-US" dirty="0" smtClean="0"/>
              <a:t>By vote taken on 7/16/2015</a:t>
            </a:r>
          </a:p>
          <a:p>
            <a:pPr lvl="1"/>
            <a:r>
              <a:rPr lang="en-US" sz="2200" dirty="0"/>
              <a:t>Motion (Gilad): The Board of Directors shall be comprised of one representative of each promoter company, based on the list of promoters companies on July 1, </a:t>
            </a:r>
            <a:r>
              <a:rPr lang="en-US" sz="2200" dirty="0" smtClean="0"/>
              <a:t>2015</a:t>
            </a:r>
          </a:p>
          <a:p>
            <a:pPr lvl="1"/>
            <a:r>
              <a:rPr lang="en-US" sz="2200" dirty="0" smtClean="0"/>
              <a:t>As of July 1, 2015:</a:t>
            </a:r>
          </a:p>
          <a:p>
            <a:pPr lvl="2"/>
            <a:r>
              <a:rPr lang="en-US" sz="1800" dirty="0" smtClean="0"/>
              <a:t>Cray, Emulex (Broadcom), Huawei Technologies, HPE, IBM, Intel, Jump Operations LLC, Lawrence Livermore, Los Alamos National Lab, </a:t>
            </a:r>
            <a:r>
              <a:rPr lang="en-US" sz="1800" dirty="0" err="1" smtClean="0"/>
              <a:t>Mellanox</a:t>
            </a:r>
            <a:r>
              <a:rPr lang="en-US" sz="1800" dirty="0" smtClean="0"/>
              <a:t>, NetApp, Oak Ridge National Lab, Oracle, Unisys</a:t>
            </a:r>
          </a:p>
          <a:p>
            <a:pPr lvl="2"/>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79385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Current Voting Rules</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t>For purposes of amending the Bylaws, the following pertain</a:t>
            </a:r>
          </a:p>
          <a:p>
            <a:r>
              <a:rPr lang="en-US" sz="1800" dirty="0" smtClean="0"/>
              <a:t>Voting eligibility</a:t>
            </a:r>
          </a:p>
          <a:p>
            <a:pPr lvl="1"/>
            <a:r>
              <a:rPr lang="en-US" sz="1400" dirty="0" smtClean="0"/>
              <a:t>All Promoter members as of 7/1/2105 shall be eligible to vote</a:t>
            </a:r>
          </a:p>
          <a:p>
            <a:r>
              <a:rPr lang="en-US" sz="1800" dirty="0" smtClean="0"/>
              <a:t>Eligibility</a:t>
            </a:r>
          </a:p>
          <a:p>
            <a:pPr lvl="1"/>
            <a:r>
              <a:rPr lang="en-US" sz="1600" dirty="0" smtClean="0"/>
              <a:t>Eligibility to vote and voting suspension shall be governed by Section 6.5 &amp; 6.6</a:t>
            </a:r>
          </a:p>
          <a:p>
            <a:pPr lvl="2"/>
            <a:r>
              <a:rPr lang="en-US" sz="1200" dirty="0" smtClean="0"/>
              <a:t>75% participation rule</a:t>
            </a:r>
          </a:p>
          <a:p>
            <a:pPr lvl="2"/>
            <a:r>
              <a:rPr lang="en-US" sz="1200" dirty="0" smtClean="0"/>
              <a:t>Three consecutive meetings rule</a:t>
            </a:r>
          </a:p>
          <a:p>
            <a:pPr lvl="2"/>
            <a:r>
              <a:rPr lang="en-US" sz="1200" dirty="0" smtClean="0"/>
              <a:t>Suspensions, effect of suspension – the quorum rule</a:t>
            </a:r>
          </a:p>
          <a:p>
            <a:pPr lvl="1"/>
            <a:r>
              <a:rPr lang="en-US" sz="1600" dirty="0" smtClean="0"/>
              <a:t>Excused absences</a:t>
            </a:r>
          </a:p>
          <a:p>
            <a:pPr lvl="2"/>
            <a:r>
              <a:rPr lang="en-US" sz="1200" dirty="0" smtClean="0"/>
              <a:t>The Bylaws imply, but do not state, that a Director can be excused for cause.</a:t>
            </a:r>
          </a:p>
          <a:p>
            <a:r>
              <a:rPr lang="en-US" sz="1800" dirty="0" smtClean="0"/>
              <a:t>Quorum</a:t>
            </a:r>
          </a:p>
          <a:p>
            <a:pPr lvl="1"/>
            <a:r>
              <a:rPr lang="en-US" sz="1600" dirty="0" smtClean="0"/>
              <a:t>Achieving quorum for official action shall be governed by Section 7.5</a:t>
            </a:r>
          </a:p>
          <a:p>
            <a:pPr lvl="2"/>
            <a:r>
              <a:rPr lang="en-US" sz="1200" dirty="0" smtClean="0"/>
              <a:t>A quorum consists of a majority of the Directors as defined by the vote on 6/16/2015</a:t>
            </a:r>
          </a:p>
          <a:p>
            <a:r>
              <a:rPr lang="en-US" sz="1800" dirty="0" smtClean="0"/>
              <a:t>Actions requiring two-thirds vote</a:t>
            </a:r>
          </a:p>
          <a:p>
            <a:pPr lvl="1"/>
            <a:r>
              <a:rPr lang="en-US" sz="1600" dirty="0" smtClean="0"/>
              <a:t>Actions requiring a two-thirds vote shall be as defined in Section 7.7</a:t>
            </a:r>
          </a:p>
          <a:p>
            <a:pPr marL="914400" lvl="2" indent="0">
              <a:buNone/>
            </a:pPr>
            <a:endParaRPr lang="en-US" sz="12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239538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Handy reference guide</a:t>
            </a:r>
            <a:endParaRPr lang="en-US" dirty="0"/>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endParaRPr lang="en-US" sz="1600" dirty="0" smtClean="0"/>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endParaRPr lang="en-US" sz="1600" dirty="0" smtClean="0"/>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16812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Voteables</a:t>
            </a:r>
            <a:r>
              <a:rPr lang="en-US" sz="2400" dirty="0" smtClean="0"/>
              <a:t> to amend the list of </a:t>
            </a:r>
            <a:r>
              <a:rPr lang="en-US" sz="2400" dirty="0" err="1" smtClean="0"/>
              <a:t>BoD</a:t>
            </a:r>
            <a:r>
              <a:rPr lang="en-US" sz="2400" dirty="0" smtClean="0"/>
              <a:t> members</a:t>
            </a:r>
            <a:endParaRPr lang="en-US" sz="2400" dirty="0"/>
          </a:p>
        </p:txBody>
      </p:sp>
      <p:sp>
        <p:nvSpPr>
          <p:cNvPr id="3" name="Content Placeholder 2"/>
          <p:cNvSpPr>
            <a:spLocks noGrp="1"/>
          </p:cNvSpPr>
          <p:nvPr>
            <p:ph idx="1"/>
          </p:nvPr>
        </p:nvSpPr>
        <p:spPr/>
        <p:txBody>
          <a:bodyPr/>
          <a:lstStyle/>
          <a:p>
            <a:r>
              <a:rPr lang="en-US" dirty="0" smtClean="0"/>
              <a:t>Motion (Cray) – pursuant to Sec 6.7, remove Huawei Technologies as a Director.  Pursuant to Sec 6.7 (E), this motion requires a unanimous vote of the Board</a:t>
            </a:r>
          </a:p>
          <a:p>
            <a:endParaRPr lang="en-US" dirty="0" smtClean="0"/>
          </a:p>
          <a:p>
            <a:r>
              <a:rPr lang="en-US" dirty="0" smtClean="0"/>
              <a:t>Motion (Cray) – pursuant to Sec 6.8, add Sandia as a Director. Pursuant to Sec 7.7 this motion requires a 2/3 majority vote of the Board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286607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Voteable - Process for Amending the OFA’s Bylaws</a:t>
            </a:r>
            <a:endParaRPr lang="en-US" sz="2400" dirty="0"/>
          </a:p>
        </p:txBody>
      </p:sp>
      <p:sp>
        <p:nvSpPr>
          <p:cNvPr id="3" name="Content Placeholder 2"/>
          <p:cNvSpPr>
            <a:spLocks noGrp="1"/>
          </p:cNvSpPr>
          <p:nvPr>
            <p:ph idx="1"/>
          </p:nvPr>
        </p:nvSpPr>
        <p:spPr>
          <a:xfrm>
            <a:off x="457200" y="1601788"/>
            <a:ext cx="8345156" cy="4646612"/>
          </a:xfrm>
        </p:spPr>
        <p:txBody>
          <a:bodyPr>
            <a:normAutofit fontScale="85000" lnSpcReduction="20000"/>
          </a:bodyPr>
          <a:lstStyle/>
          <a:p>
            <a:r>
              <a:rPr lang="en-US" dirty="0" smtClean="0"/>
              <a:t>Motion - The following shall be the process to be used for amending the Alliance’s Bylaws:</a:t>
            </a:r>
          </a:p>
          <a:p>
            <a:pPr lvl="1"/>
            <a:r>
              <a:rPr lang="en-US" dirty="0" smtClean="0"/>
              <a:t>Proposed amendments shall be </a:t>
            </a:r>
            <a:r>
              <a:rPr lang="en-US" dirty="0" smtClean="0"/>
              <a:t>first discussed by </a:t>
            </a:r>
            <a:r>
              <a:rPr lang="en-US" smtClean="0"/>
              <a:t>the </a:t>
            </a:r>
            <a:r>
              <a:rPr lang="en-US" smtClean="0"/>
              <a:t>XWG </a:t>
            </a:r>
            <a:endParaRPr lang="en-US" dirty="0" smtClean="0"/>
          </a:p>
          <a:p>
            <a:pPr lvl="1"/>
            <a:r>
              <a:rPr lang="en-US" dirty="0" smtClean="0"/>
              <a:t>Each proposed amendment is ratified by vote of the </a:t>
            </a:r>
            <a:r>
              <a:rPr lang="en-US" dirty="0" err="1" smtClean="0"/>
              <a:t>BoD</a:t>
            </a:r>
            <a:endParaRPr lang="en-US" dirty="0" smtClean="0"/>
          </a:p>
          <a:p>
            <a:pPr lvl="2"/>
            <a:r>
              <a:rPr lang="en-US" dirty="0" smtClean="0"/>
              <a:t>A proposal must be posted to the </a:t>
            </a:r>
            <a:r>
              <a:rPr lang="en-US" dirty="0" err="1" smtClean="0"/>
              <a:t>ofa_board</a:t>
            </a:r>
            <a:r>
              <a:rPr lang="en-US" dirty="0" smtClean="0"/>
              <a:t> mailing list no later than </a:t>
            </a:r>
            <a:r>
              <a:rPr lang="en-US" dirty="0" smtClean="0"/>
              <a:t>72</a:t>
            </a:r>
            <a:r>
              <a:rPr lang="en-US" dirty="0" smtClean="0"/>
              <a:t> </a:t>
            </a:r>
            <a:r>
              <a:rPr lang="en-US" dirty="0" smtClean="0"/>
              <a:t>hours prior to the meeting where action is requested</a:t>
            </a:r>
          </a:p>
          <a:p>
            <a:pPr lvl="2"/>
            <a:r>
              <a:rPr lang="en-US" dirty="0" smtClean="0"/>
              <a:t>Once adopted, a 2/3 vote of the Board is required to re-open a previously voted topic</a:t>
            </a:r>
          </a:p>
          <a:p>
            <a:pPr lvl="1"/>
            <a:r>
              <a:rPr lang="en-US" dirty="0" smtClean="0"/>
              <a:t>When all proposed amendments have been acted on by the </a:t>
            </a:r>
            <a:r>
              <a:rPr lang="en-US" dirty="0" err="1" smtClean="0"/>
              <a:t>BoD</a:t>
            </a:r>
            <a:r>
              <a:rPr lang="en-US" dirty="0" smtClean="0"/>
              <a:t>, the resulting Draft Amended Bylaws shall be circulated to Promoters for a thirty day review</a:t>
            </a:r>
          </a:p>
          <a:p>
            <a:pPr lvl="1"/>
            <a:r>
              <a:rPr lang="en-US" dirty="0" smtClean="0"/>
              <a:t>Comments, if any, are incorporated by the </a:t>
            </a:r>
            <a:r>
              <a:rPr lang="en-US" dirty="0" err="1" smtClean="0"/>
              <a:t>BoD</a:t>
            </a:r>
            <a:r>
              <a:rPr lang="en-US" dirty="0" smtClean="0"/>
              <a:t> to create a Final Draft</a:t>
            </a:r>
          </a:p>
          <a:p>
            <a:pPr lvl="1"/>
            <a:r>
              <a:rPr lang="en-US" dirty="0" err="1" smtClean="0"/>
              <a:t>BoD</a:t>
            </a:r>
            <a:r>
              <a:rPr lang="en-US" dirty="0" smtClean="0"/>
              <a:t> vote is taken to adopt the Final Draft</a:t>
            </a:r>
          </a:p>
          <a:p>
            <a:r>
              <a:rPr lang="en-US" dirty="0" smtClean="0"/>
              <a:t>This motion requires a simple majority of the </a:t>
            </a:r>
            <a:r>
              <a:rPr lang="en-US" dirty="0" err="1" smtClean="0"/>
              <a:t>BoD</a:t>
            </a:r>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01839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 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24082</TotalTime>
  <Words>2239</Words>
  <Application>Microsoft Office PowerPoint</Application>
  <PresentationFormat>On-screen Show (4:3)</PresentationFormat>
  <Paragraphs>230</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ＭＳ Ｐゴシック</vt:lpstr>
      <vt:lpstr>Arial</vt:lpstr>
      <vt:lpstr>Calibri</vt:lpstr>
      <vt:lpstr>Office Theme</vt:lpstr>
      <vt:lpstr>Bylaws Update Process Groundrules – includes voteables</vt:lpstr>
      <vt:lpstr>Background</vt:lpstr>
      <vt:lpstr>Overview - Proposed Process to Amend the Bylaws</vt:lpstr>
      <vt:lpstr>BoD Membership</vt:lpstr>
      <vt:lpstr>Review - Current Voting Rules</vt:lpstr>
      <vt:lpstr>Handy reference guide</vt:lpstr>
      <vt:lpstr>Voteables to amend the list of BoD members</vt:lpstr>
      <vt:lpstr>Voteable - Process for Amending the OFA’s Bylaws</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217</cp:revision>
  <cp:lastPrinted>2015-06-14T19:25:18Z</cp:lastPrinted>
  <dcterms:created xsi:type="dcterms:W3CDTF">2013-03-28T19:36:05Z</dcterms:created>
  <dcterms:modified xsi:type="dcterms:W3CDTF">2016-09-29T18:16:24Z</dcterms:modified>
</cp:coreProperties>
</file>