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94" r:id="rId2"/>
    <p:sldId id="297" r:id="rId3"/>
    <p:sldId id="308" r:id="rId4"/>
    <p:sldId id="309" r:id="rId5"/>
    <p:sldId id="310" r:id="rId6"/>
    <p:sldId id="313" r:id="rId7"/>
    <p:sldId id="312" r:id="rId8"/>
    <p:sldId id="311" r:id="rId9"/>
    <p:sldId id="256" r:id="rId10"/>
    <p:sldId id="278" r:id="rId11"/>
    <p:sldId id="292" r:id="rId12"/>
    <p:sldId id="286" r:id="rId13"/>
    <p:sldId id="291" r:id="rId14"/>
    <p:sldId id="279" r:id="rId15"/>
    <p:sldId id="293" r:id="rId16"/>
    <p:sldId id="282" r:id="rId17"/>
    <p:sldId id="280" r:id="rId18"/>
    <p:sldId id="281" r:id="rId19"/>
    <p:sldId id="284" r:id="rId20"/>
    <p:sldId id="283" r:id="rId21"/>
    <p:sldId id="287" r:id="rId22"/>
    <p:sldId id="288" r:id="rId23"/>
    <p:sldId id="289" r:id="rId24"/>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89976" autoAdjust="0"/>
  </p:normalViewPr>
  <p:slideViewPr>
    <p:cSldViewPr snapToGrid="0">
      <p:cViewPr varScale="1">
        <p:scale>
          <a:sx n="62" d="100"/>
          <a:sy n="62" d="100"/>
        </p:scale>
        <p:origin x="634"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10/6/2016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10/6/2016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408310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1934595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3847335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366786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10/6/2016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10/6/2016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10/6/2016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10/6/2016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10/6/2016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10/6/2016</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openfabrics.org/images/membership/ofa_membership_agreement_march_2011.pdf" TargetMode="External"/><Relationship Id="rId2" Type="http://schemas.openxmlformats.org/officeDocument/2006/relationships/hyperlink" Target="https://openfabrics.org/images/membership/ofa_bylaws_march_201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Bylaws Update</a:t>
            </a:r>
            <a:br>
              <a:rPr lang="en-US" dirty="0" smtClean="0"/>
            </a:br>
            <a:r>
              <a:rPr lang="en-US" sz="3200" dirty="0" smtClean="0"/>
              <a:t>Proposal – Director Qualifications</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smtClean="0">
                <a:latin typeface="Arial" pitchFamily="34" charset="0"/>
                <a:cs typeface="Arial" pitchFamily="34" charset="0"/>
              </a:rPr>
              <a:t>October 6, </a:t>
            </a:r>
            <a:r>
              <a:rPr lang="en-US" sz="1800" dirty="0">
                <a:latin typeface="Arial" pitchFamily="34" charset="0"/>
                <a:cs typeface="Arial" pitchFamily="34" charset="0"/>
              </a:rPr>
              <a:t>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Objective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Widespread agreement that the current Bylaws are not serving our needs well</a:t>
            </a:r>
          </a:p>
          <a:p>
            <a:pPr lvl="1"/>
            <a:r>
              <a:rPr lang="en-US" dirty="0" smtClean="0"/>
              <a:t>Conflicts in some areas</a:t>
            </a:r>
          </a:p>
          <a:p>
            <a:pPr lvl="1"/>
            <a:r>
              <a:rPr lang="en-US" dirty="0" smtClean="0"/>
              <a:t>Lack of clarity in some places</a:t>
            </a:r>
          </a:p>
          <a:p>
            <a:pPr lvl="1"/>
            <a:r>
              <a:rPr lang="en-US" dirty="0" smtClean="0"/>
              <a:t>Simply out of date in some respects due to normal organizational growth over the years</a:t>
            </a:r>
          </a:p>
          <a:p>
            <a:r>
              <a:rPr lang="en-US" dirty="0" smtClean="0"/>
              <a:t>Objective (for this slide deck)</a:t>
            </a:r>
          </a:p>
          <a:p>
            <a:pPr lvl="1"/>
            <a:r>
              <a:rPr lang="en-US" dirty="0" smtClean="0"/>
              <a:t>Frame a broader discussion among the Board about how to update the Bylaws as needed</a:t>
            </a:r>
          </a:p>
          <a:p>
            <a:pPr lvl="1"/>
            <a:r>
              <a:rPr lang="en-US" dirty="0" smtClean="0"/>
              <a:t>Recommend a process for moving forward</a:t>
            </a:r>
          </a:p>
          <a:p>
            <a:r>
              <a:rPr lang="en-US" dirty="0" smtClean="0"/>
              <a:t>Non-objective (for today)</a:t>
            </a:r>
          </a:p>
          <a:p>
            <a:pPr lvl="1"/>
            <a:r>
              <a:rPr lang="en-US" dirty="0" smtClean="0"/>
              <a:t>Recommend specific changes to the Bylaws</a:t>
            </a:r>
          </a:p>
          <a:p>
            <a:r>
              <a:rPr lang="en-US" dirty="0" smtClean="0"/>
              <a:t>Desired outcome</a:t>
            </a:r>
          </a:p>
          <a:p>
            <a:pPr lvl="1"/>
            <a:r>
              <a:rPr lang="en-US" dirty="0" smtClean="0"/>
              <a:t>Identify a process to recommend and adopt updates to the text</a:t>
            </a:r>
          </a:p>
          <a:p>
            <a:pPr lvl="1"/>
            <a:r>
              <a:rPr lang="en-US" dirty="0" smtClean="0"/>
              <a:t>Establish milestones for moving forward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12690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alligators at work</a:t>
            </a:r>
            <a:endParaRPr lang="en-US" dirty="0"/>
          </a:p>
        </p:txBody>
      </p:sp>
      <p:sp>
        <p:nvSpPr>
          <p:cNvPr id="3" name="Content Placeholder 2"/>
          <p:cNvSpPr>
            <a:spLocks noGrp="1"/>
          </p:cNvSpPr>
          <p:nvPr>
            <p:ph idx="1"/>
          </p:nvPr>
        </p:nvSpPr>
        <p:spPr/>
        <p:txBody>
          <a:bodyPr/>
          <a:lstStyle/>
          <a:p>
            <a:r>
              <a:rPr lang="en-US" dirty="0" smtClean="0"/>
              <a:t>The objective is to arrive at a process for moving toward an update of the Bylaws</a:t>
            </a:r>
          </a:p>
          <a:p>
            <a:r>
              <a:rPr lang="en-US" dirty="0" smtClean="0"/>
              <a:t>The following slides categorize the issues needing attention into several large buckets</a:t>
            </a:r>
          </a:p>
          <a:p>
            <a:r>
              <a:rPr lang="en-US" dirty="0" smtClean="0"/>
              <a:t>Please resist the urge to litigate any particular item or any particular bucket</a:t>
            </a:r>
          </a:p>
          <a:p>
            <a:pPr lvl="1"/>
            <a:r>
              <a:rPr lang="en-US" dirty="0" smtClean="0"/>
              <a:t>If disagreements on whether any particular item is ‘an issue’ or not, let’s note the question and move on</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18638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to Make Changes</a:t>
            </a:r>
            <a:endParaRPr lang="en-US" dirty="0"/>
          </a:p>
        </p:txBody>
      </p:sp>
      <p:sp>
        <p:nvSpPr>
          <p:cNvPr id="3" name="Content Placeholder 2"/>
          <p:cNvSpPr>
            <a:spLocks noGrp="1"/>
          </p:cNvSpPr>
          <p:nvPr>
            <p:ph idx="1"/>
          </p:nvPr>
        </p:nvSpPr>
        <p:spPr/>
        <p:txBody>
          <a:bodyPr/>
          <a:lstStyle/>
          <a:p>
            <a:r>
              <a:rPr lang="en-US" dirty="0" smtClean="0"/>
              <a:t>Per John Mitchell, the Board has the authority to amend the Bylaws upon the affirmative vote of a majority of the Board.  </a:t>
            </a:r>
          </a:p>
          <a:p>
            <a:pPr lvl="1"/>
            <a:r>
              <a:rPr lang="en-US" dirty="0" smtClean="0"/>
              <a:t>See email from John Mitchell, “Re: Draft review of OFA documents” dated 3/9/2016 &amp; 3/10/16</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12</a:t>
            </a:fld>
            <a:endParaRPr lang="en-US"/>
          </a:p>
        </p:txBody>
      </p:sp>
      <p:sp>
        <p:nvSpPr>
          <p:cNvPr id="6" name="TextBox 5"/>
          <p:cNvSpPr txBox="1"/>
          <p:nvPr/>
        </p:nvSpPr>
        <p:spPr>
          <a:xfrm>
            <a:off x="1713846" y="5610225"/>
            <a:ext cx="5716308" cy="369332"/>
          </a:xfrm>
          <a:prstGeom prst="rect">
            <a:avLst/>
          </a:prstGeom>
          <a:noFill/>
        </p:spPr>
        <p:txBody>
          <a:bodyPr wrap="none" rtlCol="0">
            <a:spAutoFit/>
          </a:bodyPr>
          <a:lstStyle/>
          <a:p>
            <a:r>
              <a:rPr lang="en-US" dirty="0" smtClean="0">
                <a:solidFill>
                  <a:srgbClr val="6D6E71"/>
                </a:solidFill>
              </a:rPr>
              <a:t>Yes, the Board has the authority to change the Bylaws</a:t>
            </a:r>
          </a:p>
        </p:txBody>
      </p:sp>
    </p:spTree>
    <p:extLst>
      <p:ext uri="{BB962C8B-B14F-4D97-AF65-F5344CB8AC3E}">
        <p14:creationId xmlns:p14="http://schemas.microsoft.com/office/powerpoint/2010/main" val="310468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Major Areas</a:t>
            </a:r>
            <a:endParaRPr lang="en-US" dirty="0"/>
          </a:p>
        </p:txBody>
      </p:sp>
      <p:sp>
        <p:nvSpPr>
          <p:cNvPr id="3" name="Content Placeholder 2"/>
          <p:cNvSpPr>
            <a:spLocks noGrp="1"/>
          </p:cNvSpPr>
          <p:nvPr>
            <p:ph idx="1"/>
          </p:nvPr>
        </p:nvSpPr>
        <p:spPr/>
        <p:txBody>
          <a:bodyPr/>
          <a:lstStyle/>
          <a:p>
            <a:r>
              <a:rPr lang="en-US" dirty="0" smtClean="0"/>
              <a:t>Board of Directors</a:t>
            </a:r>
          </a:p>
          <a:p>
            <a:r>
              <a:rPr lang="en-US" dirty="0" smtClean="0"/>
              <a:t>Officers</a:t>
            </a:r>
          </a:p>
          <a:p>
            <a:r>
              <a:rPr lang="en-US" dirty="0" smtClean="0"/>
              <a:t>Executive Working Group</a:t>
            </a:r>
          </a:p>
          <a:p>
            <a:r>
              <a:rPr lang="en-US" dirty="0" smtClean="0"/>
              <a:t>Membership</a:t>
            </a:r>
          </a:p>
          <a:p>
            <a:r>
              <a:rPr lang="en-US" dirty="0" smtClean="0"/>
              <a:t>Working Groups</a:t>
            </a:r>
          </a:p>
          <a:p>
            <a:r>
              <a:rPr lang="en-US" dirty="0" smtClean="0"/>
              <a:t>OpenFabrics Software</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13</a:t>
            </a:fld>
            <a:endParaRPr lang="en-US"/>
          </a:p>
        </p:txBody>
      </p:sp>
      <p:sp>
        <p:nvSpPr>
          <p:cNvPr id="6" name="TextBox 5"/>
          <p:cNvSpPr txBox="1"/>
          <p:nvPr/>
        </p:nvSpPr>
        <p:spPr>
          <a:xfrm>
            <a:off x="2851016" y="5715000"/>
            <a:ext cx="3441968" cy="369332"/>
          </a:xfrm>
          <a:prstGeom prst="rect">
            <a:avLst/>
          </a:prstGeom>
          <a:noFill/>
        </p:spPr>
        <p:txBody>
          <a:bodyPr wrap="none" rtlCol="0">
            <a:spAutoFit/>
          </a:bodyPr>
          <a:lstStyle/>
          <a:p>
            <a:r>
              <a:rPr lang="en-US" dirty="0" smtClean="0">
                <a:solidFill>
                  <a:srgbClr val="6D6E71"/>
                </a:solidFill>
              </a:rPr>
              <a:t>More or less in order of urgency</a:t>
            </a:r>
          </a:p>
        </p:txBody>
      </p:sp>
    </p:spTree>
    <p:extLst>
      <p:ext uri="{BB962C8B-B14F-4D97-AF65-F5344CB8AC3E}">
        <p14:creationId xmlns:p14="http://schemas.microsoft.com/office/powerpoint/2010/main" val="506776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Who </a:t>
            </a:r>
            <a:r>
              <a:rPr lang="en-US" dirty="0"/>
              <a:t>is qualified to serve as a Director</a:t>
            </a:r>
          </a:p>
          <a:p>
            <a:pPr lvl="2"/>
            <a:r>
              <a:rPr lang="en-US" dirty="0"/>
              <a:t>Promoters only?</a:t>
            </a:r>
          </a:p>
          <a:p>
            <a:pPr lvl="2"/>
            <a:r>
              <a:rPr lang="en-US" dirty="0" smtClean="0"/>
              <a:t>Other </a:t>
            </a:r>
            <a:r>
              <a:rPr lang="en-US" dirty="0"/>
              <a:t>groups, e.g. ORNL, Academic Institutions, </a:t>
            </a:r>
            <a:r>
              <a:rPr lang="en-US" dirty="0" err="1" smtClean="0"/>
              <a:t>etc</a:t>
            </a:r>
            <a:r>
              <a:rPr lang="en-US" dirty="0" smtClean="0"/>
              <a:t>?</a:t>
            </a:r>
            <a:endParaRPr lang="en-US" dirty="0"/>
          </a:p>
          <a:p>
            <a:pPr lvl="1"/>
            <a:r>
              <a:rPr lang="en-US" dirty="0" smtClean="0"/>
              <a:t>By whom </a:t>
            </a:r>
            <a:r>
              <a:rPr lang="en-US" dirty="0"/>
              <a:t>are </a:t>
            </a:r>
            <a:r>
              <a:rPr lang="en-US" dirty="0" smtClean="0"/>
              <a:t>Directors selected</a:t>
            </a:r>
          </a:p>
          <a:p>
            <a:pPr lvl="2"/>
            <a:r>
              <a:rPr lang="en-US" dirty="0" smtClean="0"/>
              <a:t>A ‘self-perpetuating’ board, or one chosen by members?</a:t>
            </a:r>
            <a:endParaRPr lang="en-US" dirty="0"/>
          </a:p>
          <a:p>
            <a:pPr lvl="1"/>
            <a:r>
              <a:rPr lang="en-US" dirty="0" smtClean="0"/>
              <a:t>How many Directors</a:t>
            </a:r>
          </a:p>
          <a:p>
            <a:pPr lvl="1"/>
            <a:r>
              <a:rPr lang="en-US" dirty="0" smtClean="0"/>
              <a:t>Participation requirements (active, inactive, voting, non-voting)</a:t>
            </a:r>
          </a:p>
          <a:p>
            <a:pPr lvl="1"/>
            <a:r>
              <a:rPr lang="en-US" dirty="0" smtClean="0"/>
              <a:t>Removal/reinstatement/replacement of a Director</a:t>
            </a:r>
          </a:p>
          <a:p>
            <a:pPr lvl="1"/>
            <a:r>
              <a:rPr lang="en-US" dirty="0" smtClean="0"/>
              <a:t>Policies and procedures for conducting Board business</a:t>
            </a:r>
          </a:p>
          <a:p>
            <a:pPr lvl="2"/>
            <a:r>
              <a:rPr lang="en-US" dirty="0" smtClean="0"/>
              <a:t>Some of it is defined in the bylaws, some of it (properly) is not, but still needs to be defined somewhere</a:t>
            </a:r>
          </a:p>
          <a:p>
            <a:pPr lvl="2"/>
            <a:r>
              <a:rPr lang="en-US" dirty="0" smtClean="0"/>
              <a:t>Notice requirements for meetings, agenda topics, voting</a:t>
            </a:r>
          </a:p>
          <a:p>
            <a:pPr lvl="1"/>
            <a:r>
              <a:rPr lang="en-US" dirty="0" smtClean="0"/>
              <a:t>‘Statutory’ requirements for an annual meeting of the </a:t>
            </a:r>
            <a:r>
              <a:rPr lang="en-US" dirty="0" err="1" smtClean="0"/>
              <a:t>BoD</a:t>
            </a:r>
            <a:r>
              <a:rPr lang="en-US" dirty="0" smtClean="0"/>
              <a:t>?  </a:t>
            </a:r>
          </a:p>
          <a:p>
            <a:pPr lvl="2"/>
            <a:r>
              <a:rPr lang="en-US" dirty="0" smtClean="0"/>
              <a:t>Currently, there are only requirements for an annual members meeting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65077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of Directors</a:t>
            </a:r>
            <a:endParaRPr lang="en-US" dirty="0"/>
          </a:p>
        </p:txBody>
      </p:sp>
      <p:sp>
        <p:nvSpPr>
          <p:cNvPr id="3" name="Content Placeholder 2"/>
          <p:cNvSpPr>
            <a:spLocks noGrp="1"/>
          </p:cNvSpPr>
          <p:nvPr>
            <p:ph idx="1"/>
          </p:nvPr>
        </p:nvSpPr>
        <p:spPr/>
        <p:txBody>
          <a:bodyPr>
            <a:normAutofit/>
          </a:bodyPr>
          <a:lstStyle/>
          <a:p>
            <a:r>
              <a:rPr lang="en-US" sz="2000" dirty="0" smtClean="0"/>
              <a:t>Current situation governed by a vote taken on July 16, 2015</a:t>
            </a:r>
          </a:p>
          <a:p>
            <a:pPr lvl="1"/>
            <a:r>
              <a:rPr lang="en-US" sz="1800" dirty="0"/>
              <a:t>Motion (Gilad): The Board of Directors shall be comprised of one representative of each promoter company, based on the list of promoters companies on July 1, 2015. </a:t>
            </a:r>
            <a:r>
              <a:rPr lang="en-US" sz="1800" dirty="0" smtClean="0"/>
              <a:t> Motion passed 6-2-1</a:t>
            </a:r>
          </a:p>
          <a:p>
            <a:pPr lvl="1"/>
            <a:r>
              <a:rPr lang="en-US" sz="1800" dirty="0" smtClean="0"/>
              <a:t>This was intended to fill an urgent need, with the understanding that further work would be needed</a:t>
            </a:r>
          </a:p>
          <a:p>
            <a:r>
              <a:rPr lang="en-US" sz="2200" dirty="0" smtClean="0"/>
              <a:t>Further bolstered at the Board meeting on 3/17/16</a:t>
            </a:r>
          </a:p>
          <a:p>
            <a:pPr lvl="1"/>
            <a:r>
              <a:rPr lang="en-US" sz="1800" dirty="0" smtClean="0"/>
              <a:t>Consensus view that the Board is composed of Promoters, with rough outlines for defining voting vs non-voting status</a:t>
            </a:r>
          </a:p>
          <a:p>
            <a:pPr lvl="1"/>
            <a:r>
              <a:rPr lang="en-US" sz="1800" dirty="0" smtClean="0"/>
              <a:t>Broad agreement on the outlines, but needs to be codified</a:t>
            </a:r>
          </a:p>
          <a:p>
            <a:r>
              <a:rPr lang="en-US" sz="2200" dirty="0" smtClean="0"/>
              <a:t>Now is the time to codify this in the Bylaws</a:t>
            </a:r>
            <a:endParaRPr lang="en-US" sz="22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15</a:t>
            </a:fld>
            <a:endParaRPr lang="en-US"/>
          </a:p>
        </p:txBody>
      </p:sp>
    </p:spTree>
    <p:extLst>
      <p:ext uri="{BB962C8B-B14F-4D97-AF65-F5344CB8AC3E}">
        <p14:creationId xmlns:p14="http://schemas.microsoft.com/office/powerpoint/2010/main" val="1289286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Officers</a:t>
            </a:r>
            <a:endParaRPr lang="en-US" dirty="0"/>
          </a:p>
        </p:txBody>
      </p:sp>
      <p:sp>
        <p:nvSpPr>
          <p:cNvPr id="3" name="Content Placeholder 2"/>
          <p:cNvSpPr>
            <a:spLocks noGrp="1"/>
          </p:cNvSpPr>
          <p:nvPr>
            <p:ph idx="1"/>
          </p:nvPr>
        </p:nvSpPr>
        <p:spPr/>
        <p:txBody>
          <a:bodyPr>
            <a:normAutofit lnSpcReduction="10000"/>
          </a:bodyPr>
          <a:lstStyle/>
          <a:p>
            <a:pPr lvl="1"/>
            <a:r>
              <a:rPr lang="en-US" sz="2000" dirty="0" smtClean="0"/>
              <a:t>How many, and what roles?</a:t>
            </a:r>
          </a:p>
          <a:p>
            <a:pPr lvl="2"/>
            <a:r>
              <a:rPr lang="en-US" sz="1800" dirty="0" smtClean="0"/>
              <a:t>Currently, we have Chair, Vice Chair, Treasurer</a:t>
            </a:r>
          </a:p>
          <a:p>
            <a:pPr lvl="2"/>
            <a:r>
              <a:rPr lang="en-US" sz="1800" dirty="0" smtClean="0"/>
              <a:t>Bylaws are vague on what is required, describing only ‘may’</a:t>
            </a:r>
          </a:p>
          <a:p>
            <a:pPr lvl="2"/>
            <a:r>
              <a:rPr lang="en-US" sz="1800" dirty="0" smtClean="0"/>
              <a:t>Yet the Bylaws say that the Secretary of the Corporation shall act as secretary for all meetings of the Board</a:t>
            </a:r>
          </a:p>
          <a:p>
            <a:pPr lvl="2"/>
            <a:r>
              <a:rPr lang="en-US" sz="1800" dirty="0" smtClean="0"/>
              <a:t>CA law requires at least a Chair, Treasurer and Secretary </a:t>
            </a:r>
          </a:p>
          <a:p>
            <a:pPr lvl="2"/>
            <a:r>
              <a:rPr lang="en-US" sz="1800" dirty="0" smtClean="0"/>
              <a:t>NO legal </a:t>
            </a:r>
            <a:r>
              <a:rPr lang="en-US" sz="1800" dirty="0" err="1" smtClean="0"/>
              <a:t>reqmt</a:t>
            </a:r>
            <a:r>
              <a:rPr lang="en-US" sz="1800" dirty="0" smtClean="0"/>
              <a:t> that the person taking minutes is the Secretary of the Corporation</a:t>
            </a:r>
          </a:p>
          <a:p>
            <a:pPr lvl="1"/>
            <a:r>
              <a:rPr lang="en-US" sz="2000" dirty="0"/>
              <a:t>How selected?</a:t>
            </a:r>
          </a:p>
          <a:p>
            <a:pPr lvl="2"/>
            <a:r>
              <a:rPr lang="en-US" sz="1800" dirty="0" smtClean="0"/>
              <a:t>Current Bylaws say only that the Board may appoint officers at any time</a:t>
            </a:r>
            <a:endParaRPr lang="en-US" sz="1800" dirty="0"/>
          </a:p>
          <a:p>
            <a:pPr lvl="1"/>
            <a:r>
              <a:rPr lang="en-US" sz="2000" dirty="0" smtClean="0"/>
              <a:t>Qualifications to serve as an Officer</a:t>
            </a:r>
          </a:p>
          <a:p>
            <a:pPr lvl="2"/>
            <a:r>
              <a:rPr lang="en-US" sz="1800" dirty="0" smtClean="0"/>
              <a:t>Promoter?  Board member? Member?  Non-member?  Membership level?</a:t>
            </a:r>
          </a:p>
          <a:p>
            <a:pPr lvl="1"/>
            <a:r>
              <a:rPr lang="en-US" sz="2000" dirty="0" smtClean="0"/>
              <a:t>Roles and Responsibilities</a:t>
            </a:r>
          </a:p>
          <a:p>
            <a:pPr marL="457200" lvl="1"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16</a:t>
            </a:fld>
            <a:endParaRPr lang="en-US"/>
          </a:p>
        </p:txBody>
      </p:sp>
    </p:spTree>
    <p:extLst>
      <p:ext uri="{BB962C8B-B14F-4D97-AF65-F5344CB8AC3E}">
        <p14:creationId xmlns:p14="http://schemas.microsoft.com/office/powerpoint/2010/main" val="3098676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Working Group</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Allowed by the Bylaws, but do we still need it? </a:t>
            </a:r>
          </a:p>
          <a:p>
            <a:pPr lvl="2"/>
            <a:r>
              <a:rPr lang="en-US" dirty="0" smtClean="0"/>
              <a:t>Historically (and consistent with the Bylaws)</a:t>
            </a:r>
          </a:p>
          <a:p>
            <a:pPr lvl="3"/>
            <a:r>
              <a:rPr lang="en-US" dirty="0" smtClean="0"/>
              <a:t>A small group of self-selected individuals managed the day-to-day affairs of the OFA, with important issues going to the Board for voting/approval</a:t>
            </a:r>
          </a:p>
          <a:p>
            <a:pPr lvl="3"/>
            <a:r>
              <a:rPr lang="en-US" dirty="0" smtClean="0"/>
              <a:t>Acted as a kind of filter for the Board, defining and focusing issues</a:t>
            </a:r>
          </a:p>
          <a:p>
            <a:pPr lvl="3"/>
            <a:r>
              <a:rPr lang="en-US" dirty="0" smtClean="0"/>
              <a:t>But rarely (never?) exercised its power to operate on behalf of the Board</a:t>
            </a:r>
          </a:p>
          <a:p>
            <a:pPr lvl="2"/>
            <a:r>
              <a:rPr lang="en-US" dirty="0" smtClean="0"/>
              <a:t>Should we re-think it in light of the role it is currently filling </a:t>
            </a:r>
          </a:p>
          <a:p>
            <a:pPr lvl="1"/>
            <a:r>
              <a:rPr lang="en-US" dirty="0" smtClean="0"/>
              <a:t>Roles and Responsibilities</a:t>
            </a:r>
          </a:p>
          <a:p>
            <a:pPr lvl="2"/>
            <a:r>
              <a:rPr lang="en-US" dirty="0" smtClean="0"/>
              <a:t>Does it operate in lieu of, or as an adjunct to, the </a:t>
            </a:r>
            <a:r>
              <a:rPr lang="en-US" dirty="0" err="1" smtClean="0"/>
              <a:t>BoD</a:t>
            </a:r>
            <a:r>
              <a:rPr lang="en-US" dirty="0" smtClean="0"/>
              <a:t>?</a:t>
            </a:r>
          </a:p>
          <a:p>
            <a:pPr lvl="1"/>
            <a:r>
              <a:rPr lang="en-US" dirty="0" smtClean="0"/>
              <a:t>How many members, and who is qualified?</a:t>
            </a:r>
          </a:p>
          <a:p>
            <a:pPr lvl="1"/>
            <a:r>
              <a:rPr lang="en-US" dirty="0" smtClean="0"/>
              <a:t>How </a:t>
            </a:r>
            <a:r>
              <a:rPr lang="en-US" dirty="0"/>
              <a:t>are </a:t>
            </a:r>
            <a:r>
              <a:rPr lang="en-US" dirty="0" smtClean="0"/>
              <a:t>members selected?</a:t>
            </a:r>
          </a:p>
          <a:p>
            <a:pPr lvl="1"/>
            <a:r>
              <a:rPr lang="en-US" dirty="0" smtClean="0"/>
              <a:t>Participation, quorum and voting rules not defined</a:t>
            </a:r>
          </a:p>
          <a:p>
            <a:pPr lvl="1"/>
            <a:r>
              <a:rPr lang="en-US" dirty="0" smtClean="0"/>
              <a:t>Classes of “membership” (active, inactive, voting, non-voting…)</a:t>
            </a:r>
          </a:p>
          <a:p>
            <a:pPr lvl="1"/>
            <a:r>
              <a:rPr lang="en-US" dirty="0" smtClean="0"/>
              <a:t>Continuity of members</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17</a:t>
            </a:fld>
            <a:endParaRPr lang="en-US"/>
          </a:p>
        </p:txBody>
      </p:sp>
    </p:spTree>
    <p:extLst>
      <p:ext uri="{BB962C8B-B14F-4D97-AF65-F5344CB8AC3E}">
        <p14:creationId xmlns:p14="http://schemas.microsoft.com/office/powerpoint/2010/main" val="2366144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Membership</a:t>
            </a:r>
            <a:endParaRPr lang="en-US" dirty="0"/>
          </a:p>
        </p:txBody>
      </p:sp>
      <p:sp>
        <p:nvSpPr>
          <p:cNvPr id="3" name="Content Placeholder 2"/>
          <p:cNvSpPr>
            <a:spLocks noGrp="1"/>
          </p:cNvSpPr>
          <p:nvPr>
            <p:ph idx="1"/>
          </p:nvPr>
        </p:nvSpPr>
        <p:spPr/>
        <p:txBody>
          <a:bodyPr>
            <a:normAutofit/>
          </a:bodyPr>
          <a:lstStyle/>
          <a:p>
            <a:pPr lvl="1"/>
            <a:r>
              <a:rPr lang="en-US" sz="2000" dirty="0" smtClean="0"/>
              <a:t>Currently, there are five classes of members defined</a:t>
            </a:r>
          </a:p>
          <a:p>
            <a:pPr lvl="1"/>
            <a:r>
              <a:rPr lang="en-US" sz="2000" dirty="0" smtClean="0"/>
              <a:t>Is that enough?</a:t>
            </a:r>
            <a:endParaRPr lang="en-US" sz="2000" dirty="0"/>
          </a:p>
          <a:p>
            <a:pPr lvl="2"/>
            <a:r>
              <a:rPr lang="en-US" sz="1800" dirty="0" smtClean="0"/>
              <a:t>What about various 3-letter government agencies that find it challenging to join as Promoters, but are nevertheless valued members?</a:t>
            </a:r>
          </a:p>
          <a:p>
            <a:pPr lvl="1"/>
            <a:r>
              <a:rPr lang="en-US" sz="2000" dirty="0" smtClean="0"/>
              <a:t>Review the definition of the rights and responsibilities of each class</a:t>
            </a:r>
          </a:p>
          <a:p>
            <a:pPr lvl="1"/>
            <a:r>
              <a:rPr lang="en-US" sz="2000" dirty="0" smtClean="0"/>
              <a:t>Annual Member meetings</a:t>
            </a:r>
          </a:p>
          <a:p>
            <a:pPr lvl="2"/>
            <a:r>
              <a:rPr lang="en-US" sz="1800" dirty="0" smtClean="0"/>
              <a:t>Article 5 is wholly devoted to Members’ Meeting</a:t>
            </a:r>
          </a:p>
          <a:p>
            <a:pPr lvl="2"/>
            <a:r>
              <a:rPr lang="en-US" sz="1800" dirty="0" smtClean="0"/>
              <a:t>But given the diminished role of any member other than a Promoter, can this section be substantially reduced or eliminated?</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18</a:t>
            </a:fld>
            <a:endParaRPr lang="en-US"/>
          </a:p>
        </p:txBody>
      </p:sp>
    </p:spTree>
    <p:extLst>
      <p:ext uri="{BB962C8B-B14F-4D97-AF65-F5344CB8AC3E}">
        <p14:creationId xmlns:p14="http://schemas.microsoft.com/office/powerpoint/2010/main" val="2072618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normAutofit/>
          </a:bodyPr>
          <a:lstStyle/>
          <a:p>
            <a:pPr lvl="1"/>
            <a:r>
              <a:rPr lang="en-US" sz="2000" dirty="0" smtClean="0"/>
              <a:t>Define “public” vs “private” working groups</a:t>
            </a:r>
          </a:p>
          <a:p>
            <a:pPr lvl="2"/>
            <a:r>
              <a:rPr lang="en-US" sz="1800" dirty="0" smtClean="0"/>
              <a:t>How </a:t>
            </a:r>
            <a:r>
              <a:rPr lang="en-US" sz="1800" dirty="0"/>
              <a:t>open is a “public” group? </a:t>
            </a:r>
          </a:p>
          <a:p>
            <a:pPr lvl="2"/>
            <a:r>
              <a:rPr lang="en-US" sz="1800" dirty="0"/>
              <a:t>How open (or not) is a “private” group</a:t>
            </a:r>
            <a:r>
              <a:rPr lang="en-US" sz="1800" dirty="0" smtClean="0"/>
              <a:t>?</a:t>
            </a:r>
            <a:endParaRPr lang="en-US" sz="2000" dirty="0" smtClean="0"/>
          </a:p>
          <a:p>
            <a:pPr lvl="1"/>
            <a:r>
              <a:rPr lang="en-US" sz="2000" dirty="0" smtClean="0"/>
              <a:t>Clarify policies for membership and participation in both types</a:t>
            </a:r>
          </a:p>
          <a:p>
            <a:pPr lvl="1"/>
            <a:r>
              <a:rPr lang="en-US" sz="2000" dirty="0" smtClean="0"/>
              <a:t>Establish uniform “policies and procedures” for each type of working group</a:t>
            </a:r>
          </a:p>
          <a:p>
            <a:pPr lvl="2"/>
            <a:r>
              <a:rPr lang="en-US" sz="1600" dirty="0" smtClean="0"/>
              <a:t>Quorum rules, voting procedures…</a:t>
            </a:r>
          </a:p>
          <a:p>
            <a:pPr lvl="2"/>
            <a:r>
              <a:rPr lang="en-US" sz="1600" dirty="0" smtClean="0"/>
              <a:t>Notice requirements for voting/agendas/</a:t>
            </a:r>
            <a:r>
              <a:rPr lang="en-US" sz="1600" dirty="0" err="1" smtClean="0"/>
              <a:t>etc</a:t>
            </a:r>
            <a:r>
              <a:rPr lang="en-US" sz="1600" dirty="0" smtClean="0"/>
              <a:t>…</a:t>
            </a:r>
          </a:p>
          <a:p>
            <a:pPr lvl="1"/>
            <a:r>
              <a:rPr lang="en-US" sz="2000" dirty="0" smtClean="0"/>
              <a:t>Clarify the procedure for how new working groups are formed and old ones dissolved</a:t>
            </a:r>
          </a:p>
          <a:p>
            <a:pPr lvl="1"/>
            <a:r>
              <a:rPr lang="en-US" sz="2000" dirty="0" smtClean="0"/>
              <a:t>Formalize the policy for selecting WG chairs/co-chairs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19</a:t>
            </a:fld>
            <a:endParaRPr lang="en-US"/>
          </a:p>
        </p:txBody>
      </p:sp>
    </p:spTree>
    <p:extLst>
      <p:ext uri="{BB962C8B-B14F-4D97-AF65-F5344CB8AC3E}">
        <p14:creationId xmlns:p14="http://schemas.microsoft.com/office/powerpoint/2010/main" val="143834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Current Bylaws require updates on: </a:t>
            </a:r>
          </a:p>
          <a:p>
            <a:pPr lvl="1"/>
            <a:r>
              <a:rPr lang="en-US" dirty="0" smtClean="0"/>
              <a:t>Number of Directors – sec 6.2</a:t>
            </a:r>
          </a:p>
          <a:p>
            <a:pPr lvl="1"/>
            <a:r>
              <a:rPr lang="en-US" dirty="0" smtClean="0"/>
              <a:t>How Directors are appointed – sec 6.3</a:t>
            </a:r>
          </a:p>
          <a:p>
            <a:pPr lvl="1"/>
            <a:r>
              <a:rPr lang="en-US" dirty="0" smtClean="0"/>
              <a:t>Director qualification – sec 6.4</a:t>
            </a:r>
          </a:p>
          <a:p>
            <a:pPr lvl="1"/>
            <a:r>
              <a:rPr lang="en-US" dirty="0" smtClean="0"/>
              <a:t>Director attendance – sec 6.5</a:t>
            </a:r>
          </a:p>
          <a:p>
            <a:pPr lvl="1"/>
            <a:r>
              <a:rPr lang="en-US" dirty="0" smtClean="0"/>
              <a:t>Suspension – sec 6.6</a:t>
            </a:r>
          </a:p>
          <a:p>
            <a:pPr lvl="1"/>
            <a:r>
              <a:rPr lang="en-US" dirty="0" smtClean="0"/>
              <a:t>Removal of a Director – sec 6.7</a:t>
            </a:r>
          </a:p>
          <a:p>
            <a:r>
              <a:rPr lang="en-US" dirty="0" smtClean="0"/>
              <a:t>A ‘</a:t>
            </a:r>
            <a:r>
              <a:rPr lang="en-US" dirty="0" err="1" smtClean="0"/>
              <a:t>bandaid</a:t>
            </a:r>
            <a:r>
              <a:rPr lang="en-US" dirty="0" smtClean="0"/>
              <a:t>’ vote was taken in July 2015 establishing the principle that the Board is comprised of a representative of each Promoter member.  But that left many questions unanswered</a:t>
            </a:r>
          </a:p>
          <a:p>
            <a:r>
              <a:rPr lang="en-US" dirty="0" smtClean="0"/>
              <a:t>The issue was further discussed on March 16, 2016, but no formal action was taken</a:t>
            </a:r>
          </a:p>
          <a:p>
            <a:r>
              <a:rPr lang="en-US" dirty="0" smtClean="0"/>
              <a:t>This proposal is intended to formalize the sense of the March 16 consensus, and to affirm the decision made in July, 2015</a:t>
            </a:r>
          </a:p>
          <a:p>
            <a:pPr lvl="1"/>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OpenFabrics Software</a:t>
            </a:r>
            <a:endParaRPr lang="en-US" dirty="0"/>
          </a:p>
        </p:txBody>
      </p:sp>
      <p:sp>
        <p:nvSpPr>
          <p:cNvPr id="3" name="Content Placeholder 2"/>
          <p:cNvSpPr>
            <a:spLocks noGrp="1"/>
          </p:cNvSpPr>
          <p:nvPr>
            <p:ph idx="1"/>
          </p:nvPr>
        </p:nvSpPr>
        <p:spPr/>
        <p:txBody>
          <a:bodyPr>
            <a:normAutofit/>
          </a:bodyPr>
          <a:lstStyle/>
          <a:p>
            <a:pPr lvl="1"/>
            <a:r>
              <a:rPr lang="en-US" sz="2000" dirty="0" smtClean="0"/>
              <a:t>What, exactly, comprises “OFS”?</a:t>
            </a:r>
          </a:p>
          <a:p>
            <a:pPr lvl="2"/>
            <a:r>
              <a:rPr lang="en-US" sz="1600" dirty="0" smtClean="0"/>
              <a:t>The definition </a:t>
            </a:r>
            <a:r>
              <a:rPr lang="en-US" sz="1600" i="1" dirty="0" smtClean="0"/>
              <a:t>seems</a:t>
            </a:r>
            <a:r>
              <a:rPr lang="en-US" sz="1600" dirty="0" smtClean="0"/>
              <a:t> clear in the Bylaws, but is software that is developed and contributed to an open source repository, under the aegis of an OFA working group considered part of “OFS”, even if that code is submitted to the repo by a non-member?  What if the repository is not hosted by OFA?</a:t>
            </a:r>
          </a:p>
          <a:p>
            <a:pPr lvl="2"/>
            <a:r>
              <a:rPr lang="en-US" sz="1600" dirty="0" smtClean="0"/>
              <a:t>What about upstream submissions to the kernel?</a:t>
            </a:r>
          </a:p>
          <a:p>
            <a:pPr lvl="1"/>
            <a:r>
              <a:rPr lang="en-US" sz="2000" dirty="0" smtClean="0"/>
              <a:t>What are the procedures for taking on new software projects?</a:t>
            </a:r>
          </a:p>
          <a:p>
            <a:pPr lvl="1"/>
            <a:r>
              <a:rPr lang="en-US" sz="2000" dirty="0"/>
              <a:t>What, exactly, requires a vote</a:t>
            </a:r>
            <a:r>
              <a:rPr lang="en-US" sz="2000" dirty="0" smtClean="0"/>
              <a:t>?</a:t>
            </a:r>
            <a:endParaRPr lang="en-US" sz="2000" dirty="0"/>
          </a:p>
          <a:p>
            <a:pPr lvl="2"/>
            <a:r>
              <a:rPr lang="en-US" sz="1800" dirty="0"/>
              <a:t>What constitutes </a:t>
            </a:r>
            <a:r>
              <a:rPr lang="en-US" sz="1800" dirty="0" smtClean="0"/>
              <a:t>a ‘major addition’ to OFS?</a:t>
            </a:r>
          </a:p>
          <a:p>
            <a:pPr lvl="2"/>
            <a:r>
              <a:rPr lang="en-US" sz="1800" dirty="0" smtClean="0"/>
              <a:t>Are votes required for routine releases?</a:t>
            </a:r>
            <a:endParaRPr lang="en-US" sz="1800" dirty="0"/>
          </a:p>
          <a:p>
            <a:pPr lvl="2"/>
            <a:r>
              <a:rPr lang="en-US" sz="1800" dirty="0"/>
              <a:t>What form of majority is required for each?</a:t>
            </a:r>
          </a:p>
          <a:p>
            <a:pPr lvl="1"/>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20</a:t>
            </a:fld>
            <a:endParaRPr lang="en-US"/>
          </a:p>
        </p:txBody>
      </p:sp>
    </p:spTree>
    <p:extLst>
      <p:ext uri="{BB962C8B-B14F-4D97-AF65-F5344CB8AC3E}">
        <p14:creationId xmlns:p14="http://schemas.microsoft.com/office/powerpoint/2010/main" val="812614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Topics</a:t>
            </a:r>
            <a:endParaRPr lang="en-US" dirty="0"/>
          </a:p>
        </p:txBody>
      </p:sp>
      <p:sp>
        <p:nvSpPr>
          <p:cNvPr id="3" name="Content Placeholder 2"/>
          <p:cNvSpPr>
            <a:spLocks noGrp="1"/>
          </p:cNvSpPr>
          <p:nvPr>
            <p:ph idx="1"/>
          </p:nvPr>
        </p:nvSpPr>
        <p:spPr/>
        <p:txBody>
          <a:bodyPr>
            <a:normAutofit/>
          </a:bodyPr>
          <a:lstStyle/>
          <a:p>
            <a:pPr lvl="1"/>
            <a:r>
              <a:rPr lang="en-US" dirty="0" smtClean="0"/>
              <a:t>General clean up</a:t>
            </a:r>
          </a:p>
          <a:p>
            <a:pPr lvl="2"/>
            <a:r>
              <a:rPr lang="en-US" dirty="0" smtClean="0"/>
              <a:t>“initial period” – there are numerous references to the three year period following the formation of the OFA.  That period is long since expired, and on the advice of counsel it would be good practice to simply excise those sections</a:t>
            </a:r>
          </a:p>
          <a:p>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21</a:t>
            </a:fld>
            <a:endParaRPr lang="en-US"/>
          </a:p>
        </p:txBody>
      </p:sp>
    </p:spTree>
    <p:extLst>
      <p:ext uri="{BB962C8B-B14F-4D97-AF65-F5344CB8AC3E}">
        <p14:creationId xmlns:p14="http://schemas.microsoft.com/office/powerpoint/2010/main" val="1471934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priority</a:t>
            </a:r>
            <a:endParaRPr lang="en-US" dirty="0"/>
          </a:p>
        </p:txBody>
      </p:sp>
      <p:sp>
        <p:nvSpPr>
          <p:cNvPr id="3" name="Content Placeholder 2"/>
          <p:cNvSpPr>
            <a:spLocks noGrp="1"/>
          </p:cNvSpPr>
          <p:nvPr>
            <p:ph idx="1"/>
          </p:nvPr>
        </p:nvSpPr>
        <p:spPr/>
        <p:txBody>
          <a:bodyPr/>
          <a:lstStyle/>
          <a:p>
            <a:pPr marL="914400" lvl="1" indent="-514350">
              <a:buFont typeface="+mj-lt"/>
              <a:buAutoNum type="arabicPeriod"/>
            </a:pPr>
            <a:r>
              <a:rPr lang="en-US" dirty="0" smtClean="0"/>
              <a:t>Re-state and ratify the </a:t>
            </a:r>
            <a:r>
              <a:rPr lang="en-US" dirty="0" err="1" smtClean="0"/>
              <a:t>BoD’s</a:t>
            </a:r>
            <a:r>
              <a:rPr lang="en-US" dirty="0" smtClean="0"/>
              <a:t> consensus from March 2016 describing Board membership criteria</a:t>
            </a:r>
          </a:p>
          <a:p>
            <a:pPr marL="1314450" lvl="2" indent="-514350">
              <a:buFont typeface="+mj-lt"/>
              <a:buAutoNum type="arabicPeriod"/>
            </a:pPr>
            <a:r>
              <a:rPr lang="en-US" dirty="0" smtClean="0"/>
              <a:t>including a discussion of participation requirements, removal, reinstatement, </a:t>
            </a:r>
            <a:r>
              <a:rPr lang="en-US" dirty="0" err="1" smtClean="0"/>
              <a:t>etc</a:t>
            </a:r>
            <a:endParaRPr lang="en-US" dirty="0" smtClean="0"/>
          </a:p>
          <a:p>
            <a:pPr marL="914400" lvl="1" indent="-514350">
              <a:buFont typeface="+mj-lt"/>
              <a:buAutoNum type="arabicPeriod"/>
            </a:pPr>
            <a:r>
              <a:rPr lang="en-US" dirty="0" smtClean="0"/>
              <a:t>Amend Article 6 “Board” and Article 7 “Board Meetings” accordingly</a:t>
            </a:r>
            <a:endParaRPr lang="en-US" dirty="0"/>
          </a:p>
          <a:p>
            <a:pPr marL="914400" lvl="1" indent="-514350">
              <a:buFont typeface="+mj-lt"/>
              <a:buAutoNum type="arabicPeriod"/>
            </a:pPr>
            <a:r>
              <a:rPr lang="en-US" dirty="0" smtClean="0"/>
              <a:t>Amend Article 8 – “Officers”</a:t>
            </a:r>
          </a:p>
          <a:p>
            <a:pPr marL="914400" lvl="1" indent="-514350">
              <a:buFont typeface="+mj-lt"/>
              <a:buAutoNum type="arabicPeriod"/>
            </a:pPr>
            <a:r>
              <a:rPr lang="en-US" dirty="0" smtClean="0"/>
              <a:t>Amend Article 9 – “Executive Committee”</a:t>
            </a:r>
          </a:p>
          <a:p>
            <a:pPr marL="914400" lvl="1" indent="-514350">
              <a:buFont typeface="+mj-lt"/>
              <a:buAutoNum type="arabicPeriod"/>
            </a:pPr>
            <a:r>
              <a:rPr lang="en-US" dirty="0" smtClean="0"/>
              <a:t>Define OFS</a:t>
            </a:r>
          </a:p>
          <a:p>
            <a:pPr marL="914400" lvl="1" indent="-514350">
              <a:buFont typeface="+mj-lt"/>
              <a:buAutoNum type="arabicPeriod"/>
            </a:pPr>
            <a:r>
              <a:rPr lang="en-US" dirty="0" smtClean="0"/>
              <a:t>Working Groups</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3404563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Documents</a:t>
            </a:r>
            <a:endParaRPr lang="en-US" dirty="0"/>
          </a:p>
        </p:txBody>
      </p:sp>
      <p:sp>
        <p:nvSpPr>
          <p:cNvPr id="3" name="Content Placeholder 2"/>
          <p:cNvSpPr>
            <a:spLocks noGrp="1"/>
          </p:cNvSpPr>
          <p:nvPr>
            <p:ph idx="1"/>
          </p:nvPr>
        </p:nvSpPr>
        <p:spPr/>
        <p:txBody>
          <a:bodyPr>
            <a:normAutofit/>
          </a:bodyPr>
          <a:lstStyle/>
          <a:p>
            <a:r>
              <a:rPr lang="en-US" sz="2400" dirty="0"/>
              <a:t>OFA Bylaws March, 2011 </a:t>
            </a:r>
            <a:r>
              <a:rPr lang="en-US" sz="2400" dirty="0">
                <a:hlinkClick r:id="rId2"/>
              </a:rPr>
              <a:t>https://openfabrics.org/images/membership/ofa_bylaws_march_2011.pdf</a:t>
            </a:r>
            <a:endParaRPr lang="en-US" sz="2400" dirty="0"/>
          </a:p>
          <a:p>
            <a:r>
              <a:rPr lang="en-US" sz="2400" dirty="0"/>
              <a:t>OFA Membership Agreement March, 2011 </a:t>
            </a:r>
            <a:r>
              <a:rPr lang="en-US" sz="2400" dirty="0">
                <a:hlinkClick r:id="rId3"/>
              </a:rPr>
              <a:t>https://</a:t>
            </a:r>
            <a:r>
              <a:rPr lang="en-US" sz="2400" dirty="0" smtClean="0">
                <a:hlinkClick r:id="rId3"/>
              </a:rPr>
              <a:t>openfabrics.org/images/membership/ofa_membership_agreement_march_2011.pdf</a:t>
            </a:r>
            <a:r>
              <a:rPr lang="en-US" sz="2400" dirty="0" smtClean="0"/>
              <a:t> </a:t>
            </a:r>
          </a:p>
          <a:p>
            <a:r>
              <a:rPr lang="en-US" sz="2400" dirty="0" smtClean="0"/>
              <a:t>Board Meeting Notes 7-16-15 v2.doc</a:t>
            </a:r>
          </a:p>
          <a:p>
            <a:pPr lvl="1"/>
            <a:r>
              <a:rPr lang="en-US" sz="2000" dirty="0" smtClean="0"/>
              <a:t>“Organizational Considerations According to OFA Bylaws.pptx”</a:t>
            </a:r>
          </a:p>
          <a:p>
            <a:r>
              <a:rPr lang="en-US" sz="2400" dirty="0" smtClean="0"/>
              <a:t>Board Meeting Notes 3-16-16</a:t>
            </a:r>
            <a:endParaRPr lang="en-US" sz="24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23</a:t>
            </a:fld>
            <a:endParaRPr lang="en-US"/>
          </a:p>
        </p:txBody>
      </p:sp>
    </p:spTree>
    <p:extLst>
      <p:ext uri="{BB962C8B-B14F-4D97-AF65-F5344CB8AC3E}">
        <p14:creationId xmlns:p14="http://schemas.microsoft.com/office/powerpoint/2010/main" val="24718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fontScale="92500"/>
          </a:bodyPr>
          <a:lstStyle/>
          <a:p>
            <a:r>
              <a:rPr lang="en-US" dirty="0" smtClean="0"/>
              <a:t>The following are to be crafted into motions for discussion and action at an upcoming meeting of the Board.  </a:t>
            </a:r>
          </a:p>
          <a:p>
            <a:r>
              <a:rPr lang="en-US" dirty="0"/>
              <a:t>What follows are proposed principles.  If adopted by the Board, appropriate wording will be </a:t>
            </a:r>
            <a:r>
              <a:rPr lang="en-US" dirty="0" smtClean="0"/>
              <a:t>crafted under a separate motion </a:t>
            </a:r>
            <a:r>
              <a:rPr lang="en-US" dirty="0"/>
              <a:t>for inclusion in the Bylaws.  </a:t>
            </a:r>
          </a:p>
          <a:p>
            <a:pPr lvl="1"/>
            <a:r>
              <a:rPr lang="en-US" dirty="0"/>
              <a:t>Agree on the principle first, craft the language second</a:t>
            </a:r>
          </a:p>
          <a:p>
            <a:r>
              <a:rPr lang="en-US" dirty="0" smtClean="0"/>
              <a:t>If passed by the Board, the </a:t>
            </a:r>
            <a:r>
              <a:rPr lang="en-US" dirty="0" smtClean="0"/>
              <a:t>principles described in the proposal shall not </a:t>
            </a:r>
            <a:r>
              <a:rPr lang="en-US" dirty="0" smtClean="0"/>
              <a:t>be effective until </a:t>
            </a:r>
            <a:r>
              <a:rPr lang="en-US" dirty="0" smtClean="0"/>
              <a:t>the exact proposed wording for amending the Bylaws is adopted by the Board.</a:t>
            </a:r>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Tree>
    <p:extLst>
      <p:ext uri="{BB962C8B-B14F-4D97-AF65-F5344CB8AC3E}">
        <p14:creationId xmlns:p14="http://schemas.microsoft.com/office/powerpoint/2010/main" val="322086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qualification of Directors</a:t>
            </a:r>
            <a:endParaRPr lang="en-US" dirty="0"/>
          </a:p>
        </p:txBody>
      </p:sp>
      <p:sp>
        <p:nvSpPr>
          <p:cNvPr id="3" name="Content Placeholder 2"/>
          <p:cNvSpPr>
            <a:spLocks noGrp="1"/>
          </p:cNvSpPr>
          <p:nvPr>
            <p:ph idx="1"/>
          </p:nvPr>
        </p:nvSpPr>
        <p:spPr>
          <a:xfrm>
            <a:off x="457200" y="1601788"/>
            <a:ext cx="8229600" cy="2562439"/>
          </a:xfrm>
        </p:spPr>
        <p:txBody>
          <a:bodyPr>
            <a:normAutofit/>
          </a:bodyPr>
          <a:lstStyle/>
          <a:p>
            <a:r>
              <a:rPr lang="en-US" sz="2000" dirty="0"/>
              <a:t>The Board shall consist of Directors, with one Director appointed by each Promoter </a:t>
            </a:r>
            <a:endParaRPr lang="en-US" sz="2000" dirty="0" smtClean="0"/>
          </a:p>
          <a:p>
            <a:r>
              <a:rPr lang="en-US" sz="2000" dirty="0" smtClean="0"/>
              <a:t>The </a:t>
            </a:r>
            <a:r>
              <a:rPr lang="en-US" sz="2000" dirty="0"/>
              <a:t>number of Directors is always equal </a:t>
            </a:r>
            <a:r>
              <a:rPr lang="en-US" sz="2000" dirty="0" smtClean="0"/>
              <a:t>to </a:t>
            </a:r>
            <a:r>
              <a:rPr lang="en-US" sz="2000" dirty="0"/>
              <a:t>the number of Promoters currently in good </a:t>
            </a:r>
            <a:r>
              <a:rPr lang="en-US" sz="2000" dirty="0" smtClean="0"/>
              <a:t>standing, unless one or more Promoters fails to appoint a representative</a:t>
            </a:r>
            <a:endParaRPr lang="en-US" sz="2000" dirty="0"/>
          </a:p>
          <a:p>
            <a:r>
              <a:rPr lang="en-US" sz="2000" dirty="0"/>
              <a:t>A Director must be an employee or ‘agent’ of the Promoter</a:t>
            </a:r>
          </a:p>
          <a:p>
            <a:r>
              <a:rPr lang="en-US" sz="2000" dirty="0"/>
              <a:t>An individual can represent only one </a:t>
            </a:r>
            <a:r>
              <a:rPr lang="en-US" sz="2000" dirty="0" smtClean="0"/>
              <a:t>Promoter</a:t>
            </a:r>
            <a:endParaRPr lang="en-US" sz="20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7" name="TextBox 6"/>
          <p:cNvSpPr txBox="1"/>
          <p:nvPr/>
        </p:nvSpPr>
        <p:spPr>
          <a:xfrm>
            <a:off x="457200" y="4690286"/>
            <a:ext cx="7068065" cy="646331"/>
          </a:xfrm>
          <a:prstGeom prst="rect">
            <a:avLst/>
          </a:prstGeom>
          <a:noFill/>
        </p:spPr>
        <p:txBody>
          <a:bodyPr wrap="square" rtlCol="0">
            <a:spAutoFit/>
          </a:bodyPr>
          <a:lstStyle/>
          <a:p>
            <a:r>
              <a:rPr lang="en-US" dirty="0"/>
              <a:t>Implications:</a:t>
            </a:r>
          </a:p>
          <a:p>
            <a:pPr lvl="1"/>
            <a:r>
              <a:rPr lang="en-US" dirty="0"/>
              <a:t>Directors are no longer elected by a vote of the </a:t>
            </a:r>
            <a:r>
              <a:rPr lang="en-US" dirty="0" smtClean="0"/>
              <a:t>membership</a:t>
            </a:r>
            <a:endParaRPr lang="en-US" dirty="0"/>
          </a:p>
        </p:txBody>
      </p:sp>
    </p:spTree>
    <p:extLst>
      <p:ext uri="{BB962C8B-B14F-4D97-AF65-F5344CB8AC3E}">
        <p14:creationId xmlns:p14="http://schemas.microsoft.com/office/powerpoint/2010/main" val="314674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Standing - Promoter</a:t>
            </a:r>
            <a:endParaRPr lang="en-US" dirty="0"/>
          </a:p>
        </p:txBody>
      </p:sp>
      <p:sp>
        <p:nvSpPr>
          <p:cNvPr id="3" name="Content Placeholder 2"/>
          <p:cNvSpPr>
            <a:spLocks noGrp="1"/>
          </p:cNvSpPr>
          <p:nvPr>
            <p:ph idx="1"/>
          </p:nvPr>
        </p:nvSpPr>
        <p:spPr/>
        <p:txBody>
          <a:bodyPr>
            <a:noAutofit/>
          </a:bodyPr>
          <a:lstStyle/>
          <a:p>
            <a:r>
              <a:rPr lang="en-US" sz="2000" dirty="0" smtClean="0"/>
              <a:t>Promoter</a:t>
            </a:r>
          </a:p>
          <a:p>
            <a:pPr lvl="1"/>
            <a:r>
              <a:rPr lang="en-US" sz="1800" dirty="0" smtClean="0"/>
              <a:t>A Promoter is in Good Standing as long as it retains Promoter status</a:t>
            </a:r>
          </a:p>
          <a:p>
            <a:pPr lvl="1"/>
            <a:r>
              <a:rPr lang="en-US" sz="1800" dirty="0" smtClean="0"/>
              <a:t>A Promoter in Good Standing is eligible to be represented by a Director</a:t>
            </a:r>
          </a:p>
          <a:p>
            <a:pPr lvl="1"/>
            <a:r>
              <a:rPr lang="en-US" sz="1800" dirty="0" smtClean="0"/>
              <a:t>A Promoter may choose to not appoint a Director. Such a Promoter is not eligible to vote in matters before the Board</a:t>
            </a:r>
          </a:p>
          <a:p>
            <a:pPr marL="0"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36307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Standing - Director</a:t>
            </a:r>
            <a:endParaRPr lang="en-US" dirty="0"/>
          </a:p>
        </p:txBody>
      </p:sp>
      <p:sp>
        <p:nvSpPr>
          <p:cNvPr id="3" name="Content Placeholder 2"/>
          <p:cNvSpPr>
            <a:spLocks noGrp="1"/>
          </p:cNvSpPr>
          <p:nvPr>
            <p:ph idx="1"/>
          </p:nvPr>
        </p:nvSpPr>
        <p:spPr/>
        <p:txBody>
          <a:bodyPr>
            <a:noAutofit/>
          </a:bodyPr>
          <a:lstStyle/>
          <a:p>
            <a:pPr lvl="1"/>
            <a:r>
              <a:rPr lang="en-US" sz="1600" dirty="0" smtClean="0"/>
              <a:t>A Director in Good Standing is counted toward quorum and is eligible to vote on any matter before the Board</a:t>
            </a:r>
          </a:p>
          <a:p>
            <a:pPr lvl="1"/>
            <a:r>
              <a:rPr lang="en-US" sz="1600" dirty="0" smtClean="0"/>
              <a:t>New Director: A newly appointed Director is in Good Standing</a:t>
            </a:r>
          </a:p>
          <a:p>
            <a:pPr lvl="1"/>
            <a:r>
              <a:rPr lang="en-US" sz="1600" dirty="0" smtClean="0"/>
              <a:t>75% participation rule: A Director is in good standing, and is therefore counted toward quorum and eligible to vote if he/she has participated in at least three of the previous four dually announced meetings, not including the current meeting</a:t>
            </a:r>
          </a:p>
          <a:p>
            <a:pPr lvl="1"/>
            <a:r>
              <a:rPr lang="en-US" sz="1600" dirty="0" smtClean="0"/>
              <a:t>A </a:t>
            </a:r>
            <a:r>
              <a:rPr lang="en-US" sz="1600" dirty="0"/>
              <a:t>Director who is not in Good Standing is not counted toward quorum and is ineligible to vote</a:t>
            </a:r>
          </a:p>
          <a:p>
            <a:pPr lvl="1"/>
            <a:r>
              <a:rPr lang="en-US" sz="1600" dirty="0"/>
              <a:t>Good </a:t>
            </a:r>
            <a:r>
              <a:rPr lang="en-US" sz="1600" dirty="0" smtClean="0"/>
              <a:t>Standing, once lost, </a:t>
            </a:r>
            <a:r>
              <a:rPr lang="en-US" sz="1600" dirty="0"/>
              <a:t>is regained at the end of the third consecutive meeting attended by the </a:t>
            </a:r>
            <a:r>
              <a:rPr lang="en-US" sz="1600" dirty="0" smtClean="0"/>
              <a:t>Director</a:t>
            </a:r>
          </a:p>
          <a:p>
            <a:pPr lvl="1"/>
            <a:r>
              <a:rPr lang="en-US" sz="1600" dirty="0" smtClean="0"/>
              <a:t>Proxy: For </a:t>
            </a:r>
            <a:r>
              <a:rPr lang="en-US" sz="1600" dirty="0"/>
              <a:t>any given meeting of the Board, a Director may, with 24 hours notice, appoint a proxy to vote in his/her behalf </a:t>
            </a:r>
            <a:r>
              <a:rPr lang="en-US" sz="1600" dirty="0" smtClean="0"/>
              <a:t>for that meeting only by </a:t>
            </a:r>
            <a:r>
              <a:rPr lang="en-US" sz="1600" dirty="0"/>
              <a:t>posting a notice to the </a:t>
            </a:r>
            <a:r>
              <a:rPr lang="en-US" sz="1600" dirty="0" err="1"/>
              <a:t>ofa_board</a:t>
            </a:r>
            <a:r>
              <a:rPr lang="en-US" sz="1600" dirty="0"/>
              <a:t> mailing </a:t>
            </a:r>
            <a:r>
              <a:rPr lang="en-US" sz="1600" dirty="0" smtClean="0"/>
              <a:t>list.  Attendance </a:t>
            </a:r>
            <a:r>
              <a:rPr lang="en-US" sz="1600" dirty="0"/>
              <a:t>by the </a:t>
            </a:r>
            <a:r>
              <a:rPr lang="en-US" sz="1600" dirty="0" smtClean="0"/>
              <a:t>Proxy </a:t>
            </a:r>
            <a:r>
              <a:rPr lang="en-US" sz="1600" dirty="0"/>
              <a:t>shall count </a:t>
            </a:r>
            <a:r>
              <a:rPr lang="en-US" sz="1600" dirty="0" smtClean="0"/>
              <a:t>towards quorum and as </a:t>
            </a:r>
            <a:r>
              <a:rPr lang="en-US" sz="1600" dirty="0"/>
              <a:t>participation by the </a:t>
            </a:r>
            <a:r>
              <a:rPr lang="en-US" sz="1600" dirty="0" smtClean="0"/>
              <a:t>Director</a:t>
            </a:r>
          </a:p>
          <a:p>
            <a:pPr lvl="1"/>
            <a:r>
              <a:rPr lang="en-US" sz="1600" dirty="0" smtClean="0"/>
              <a:t>A Director may take an excused absence by notifying the Board Chair, (or Vice Chair in the Chair’s absence) at least 24 hours prior to a dually noticed meeting.  An excused Director is not counted toward quorum.  An excused absence shall count as participation by the Director</a:t>
            </a:r>
            <a:endParaRPr lang="en-US" sz="1600" dirty="0"/>
          </a:p>
          <a:p>
            <a:pPr lvl="1"/>
            <a:endParaRPr lang="en-US" sz="1600" dirty="0"/>
          </a:p>
          <a:p>
            <a:pPr lvl="1"/>
            <a:endParaRPr lang="en-US" sz="1600" dirty="0" smtClean="0"/>
          </a:p>
          <a:p>
            <a:pPr marL="0" indent="0">
              <a:buNone/>
            </a:pPr>
            <a:endParaRPr lang="en-US" sz="18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191588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Quorum</a:t>
            </a:r>
            <a:endParaRPr lang="en-US" dirty="0"/>
          </a:p>
        </p:txBody>
      </p:sp>
      <p:sp>
        <p:nvSpPr>
          <p:cNvPr id="3" name="Content Placeholder 2"/>
          <p:cNvSpPr>
            <a:spLocks noGrp="1"/>
          </p:cNvSpPr>
          <p:nvPr>
            <p:ph idx="1"/>
          </p:nvPr>
        </p:nvSpPr>
        <p:spPr/>
        <p:txBody>
          <a:bodyPr>
            <a:normAutofit/>
          </a:bodyPr>
          <a:lstStyle/>
          <a:p>
            <a:r>
              <a:rPr lang="en-US" sz="1800" dirty="0" smtClean="0"/>
              <a:t>A quorum of the Board consists of 51% of the Directors currently in good standing</a:t>
            </a:r>
            <a:endParaRPr lang="en-US" sz="1800"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245887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Removal</a:t>
            </a:r>
            <a:endParaRPr lang="en-US" dirty="0"/>
          </a:p>
        </p:txBody>
      </p:sp>
      <p:sp>
        <p:nvSpPr>
          <p:cNvPr id="3" name="Content Placeholder 2"/>
          <p:cNvSpPr>
            <a:spLocks noGrp="1"/>
          </p:cNvSpPr>
          <p:nvPr>
            <p:ph idx="1"/>
          </p:nvPr>
        </p:nvSpPr>
        <p:spPr/>
        <p:txBody>
          <a:bodyPr>
            <a:normAutofit/>
          </a:bodyPr>
          <a:lstStyle/>
          <a:p>
            <a:pPr lvl="1"/>
            <a:r>
              <a:rPr lang="en-US" sz="1800" dirty="0" smtClean="0"/>
              <a:t>Loss </a:t>
            </a:r>
            <a:r>
              <a:rPr lang="en-US" sz="1800" dirty="0"/>
              <a:t>of Promoter status results in removal of that Director from the Board</a:t>
            </a:r>
            <a:endParaRPr lang="en-US" sz="1800" dirty="0" smtClean="0"/>
          </a:p>
          <a:p>
            <a:pPr lvl="1"/>
            <a:r>
              <a:rPr lang="en-US" sz="1800" dirty="0"/>
              <a:t>While Directors are expected to be ‘permanent’, a Promoter may change its representation on the Board with appropriate notice (</a:t>
            </a:r>
            <a:r>
              <a:rPr lang="en-US" sz="1800" dirty="0" err="1"/>
              <a:t>tbd</a:t>
            </a:r>
            <a:r>
              <a:rPr lang="en-US" sz="1800" dirty="0" smtClean="0"/>
              <a:t>). </a:t>
            </a:r>
          </a:p>
          <a:p>
            <a:pPr lvl="1"/>
            <a:r>
              <a:rPr lang="en-US" sz="1800" dirty="0" smtClean="0"/>
              <a:t>A Director may be removed for cause by a unanimous vote (minus the Director under consideration) of the Directors present at a dually noticed Board meeting.</a:t>
            </a:r>
          </a:p>
          <a:p>
            <a:pPr lvl="1"/>
            <a:r>
              <a:rPr lang="en-US" sz="1800" dirty="0" smtClean="0"/>
              <a:t>The Promoter Member shall have the right to appoint a new Director to replace a Director who has been removed for cause</a:t>
            </a:r>
          </a:p>
          <a:p>
            <a:pPr marL="0" indent="0">
              <a:buNone/>
            </a:pPr>
            <a:endParaRPr lang="en-US" sz="2000" dirty="0" smtClean="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340784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OFA Bylaws Review</a:t>
            </a:r>
          </a:p>
        </p:txBody>
      </p:sp>
      <p:sp>
        <p:nvSpPr>
          <p:cNvPr id="3075" name="Subtitle 2"/>
          <p:cNvSpPr>
            <a:spLocks noGrp="1"/>
          </p:cNvSpPr>
          <p:nvPr>
            <p:ph type="subTitle" idx="1"/>
          </p:nvPr>
        </p:nvSpPr>
        <p:spPr>
          <a:xfrm>
            <a:off x="650449" y="4201211"/>
            <a:ext cx="8158899" cy="1521163"/>
          </a:xfrm>
        </p:spPr>
        <p:txBody>
          <a:bodyPr>
            <a:normAutofit fontScale="62500" lnSpcReduction="20000"/>
          </a:bodyPr>
          <a:lstStyle/>
          <a:p>
            <a:pPr algn="ctr"/>
            <a:r>
              <a:rPr lang="en-US" dirty="0" smtClean="0">
                <a:latin typeface="Arial" pitchFamily="34" charset="0"/>
                <a:cs typeface="Arial" pitchFamily="34" charset="0"/>
              </a:rPr>
              <a:t>September 15, 2016</a:t>
            </a:r>
          </a:p>
          <a:p>
            <a:pPr algn="ctr"/>
            <a:r>
              <a:rPr lang="en-US" dirty="0" smtClean="0">
                <a:latin typeface="Arial" pitchFamily="34" charset="0"/>
                <a:cs typeface="Arial" pitchFamily="34" charset="0"/>
              </a:rPr>
              <a:t>Paul Grun</a:t>
            </a:r>
          </a:p>
          <a:p>
            <a:pPr algn="ctr"/>
            <a:r>
              <a:rPr lang="en-US" dirty="0" smtClean="0">
                <a:latin typeface="Arial" pitchFamily="34" charset="0"/>
                <a:cs typeface="Arial" pitchFamily="34" charset="0"/>
              </a:rPr>
              <a:t>OFA Vice Chair</a:t>
            </a:r>
          </a:p>
          <a:p>
            <a:pPr algn="ctr"/>
            <a:r>
              <a:rPr lang="en-US" dirty="0" smtClean="0">
                <a:latin typeface="Arial" pitchFamily="34" charset="0"/>
                <a:cs typeface="Arial" pitchFamily="34" charset="0"/>
              </a:rPr>
              <a:t>Jim Ryan</a:t>
            </a:r>
          </a:p>
          <a:p>
            <a:pPr algn="ctr"/>
            <a:r>
              <a:rPr lang="en-US" dirty="0" smtClean="0">
                <a:latin typeface="Arial" pitchFamily="34" charset="0"/>
                <a:cs typeface="Arial" pitchFamily="34" charset="0"/>
              </a:rPr>
              <a:t>OFA Executive Director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24494</TotalTime>
  <Words>1941</Words>
  <Application>Microsoft Office PowerPoint</Application>
  <PresentationFormat>On-screen Show (4:3)</PresentationFormat>
  <Paragraphs>222</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ＭＳ Ｐゴシック</vt:lpstr>
      <vt:lpstr>Arial</vt:lpstr>
      <vt:lpstr>Calibri</vt:lpstr>
      <vt:lpstr>Office Theme</vt:lpstr>
      <vt:lpstr>Bylaws Update Proposal – Director Qualifications</vt:lpstr>
      <vt:lpstr>Background</vt:lpstr>
      <vt:lpstr>Proposal</vt:lpstr>
      <vt:lpstr>Number and qualification of Directors</vt:lpstr>
      <vt:lpstr>Good Standing - Promoter</vt:lpstr>
      <vt:lpstr>Good Standing - Director</vt:lpstr>
      <vt:lpstr>Quorum</vt:lpstr>
      <vt:lpstr>Removal</vt:lpstr>
      <vt:lpstr>OFA Bylaws Review</vt:lpstr>
      <vt:lpstr>Background, Objective</vt:lpstr>
      <vt:lpstr>Caution, alligators at work</vt:lpstr>
      <vt:lpstr>Authority to Make Changes</vt:lpstr>
      <vt:lpstr>Six Major Areas</vt:lpstr>
      <vt:lpstr>Board of Directors</vt:lpstr>
      <vt:lpstr>Board of Directors</vt:lpstr>
      <vt:lpstr>Officers</vt:lpstr>
      <vt:lpstr>Executive Working Group</vt:lpstr>
      <vt:lpstr>General Membership</vt:lpstr>
      <vt:lpstr>Working Groups</vt:lpstr>
      <vt:lpstr>OpenFabrics Software</vt:lpstr>
      <vt:lpstr>Miscellaneous Topics</vt:lpstr>
      <vt:lpstr>Recommended priority</vt:lpstr>
      <vt:lpstr>Relevant Documents</vt:lpstr>
    </vt:vector>
  </TitlesOfParts>
  <Company>admin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231</cp:revision>
  <cp:lastPrinted>2015-06-14T19:25:18Z</cp:lastPrinted>
  <dcterms:created xsi:type="dcterms:W3CDTF">2013-03-28T19:36:05Z</dcterms:created>
  <dcterms:modified xsi:type="dcterms:W3CDTF">2016-10-06T08:03:03Z</dcterms:modified>
</cp:coreProperties>
</file>