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94" r:id="rId2"/>
    <p:sldId id="297" r:id="rId3"/>
    <p:sldId id="308" r:id="rId4"/>
    <p:sldId id="316" r:id="rId5"/>
    <p:sldId id="309" r:id="rId6"/>
    <p:sldId id="315" r:id="rId7"/>
    <p:sldId id="314" r:id="rId8"/>
    <p:sldId id="310" r:id="rId9"/>
    <p:sldId id="313" r:id="rId10"/>
    <p:sldId id="312" r:id="rId11"/>
    <p:sldId id="311" r:id="rId12"/>
    <p:sldId id="256" r:id="rId13"/>
    <p:sldId id="278" r:id="rId14"/>
    <p:sldId id="292" r:id="rId15"/>
    <p:sldId id="286" r:id="rId16"/>
    <p:sldId id="291" r:id="rId17"/>
    <p:sldId id="279" r:id="rId18"/>
    <p:sldId id="293" r:id="rId19"/>
    <p:sldId id="282" r:id="rId20"/>
    <p:sldId id="280" r:id="rId21"/>
    <p:sldId id="281" r:id="rId22"/>
    <p:sldId id="284" r:id="rId23"/>
    <p:sldId id="283" r:id="rId24"/>
    <p:sldId id="287" r:id="rId25"/>
    <p:sldId id="288" r:id="rId26"/>
    <p:sldId id="289" r:id="rId2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85" d="100"/>
          <a:sy n="85" d="100"/>
        </p:scale>
        <p:origin x="1416"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10/27/2016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10/27/2016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408310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12</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18</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10/27/2016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10/27/2016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10/27/2016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10/27/2016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 Update</a:t>
            </a:r>
            <a:br>
              <a:rPr lang="en-US" dirty="0" smtClean="0"/>
            </a:br>
            <a:r>
              <a:rPr lang="en-US" sz="3200" dirty="0" smtClean="0"/>
              <a:t>Proposal – Director Qualifications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smtClean="0">
                <a:latin typeface="Arial" pitchFamily="34" charset="0"/>
                <a:cs typeface="Arial" pitchFamily="34" charset="0"/>
              </a:rPr>
              <a:t>October 27, </a:t>
            </a:r>
            <a:r>
              <a:rPr lang="en-US" sz="1800" dirty="0">
                <a:latin typeface="Arial" pitchFamily="34" charset="0"/>
                <a:cs typeface="Arial" pitchFamily="34" charset="0"/>
              </a:rPr>
              <a:t>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Quorum</a:t>
            </a:r>
            <a:endParaRPr lang="en-US" dirty="0"/>
          </a:p>
        </p:txBody>
      </p:sp>
      <p:sp>
        <p:nvSpPr>
          <p:cNvPr id="3" name="Content Placeholder 2"/>
          <p:cNvSpPr>
            <a:spLocks noGrp="1"/>
          </p:cNvSpPr>
          <p:nvPr>
            <p:ph idx="1"/>
          </p:nvPr>
        </p:nvSpPr>
        <p:spPr/>
        <p:txBody>
          <a:bodyPr>
            <a:normAutofit/>
          </a:bodyPr>
          <a:lstStyle/>
          <a:p>
            <a:r>
              <a:rPr lang="en-US" sz="1800" dirty="0" smtClean="0"/>
              <a:t>A quorum of the Board consists of 51% of the Directors currently in good standing</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45887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a:t>
            </a:r>
            <a:endParaRPr lang="en-US" dirty="0"/>
          </a:p>
        </p:txBody>
      </p:sp>
      <p:sp>
        <p:nvSpPr>
          <p:cNvPr id="3" name="Content Placeholder 2"/>
          <p:cNvSpPr>
            <a:spLocks noGrp="1"/>
          </p:cNvSpPr>
          <p:nvPr>
            <p:ph idx="1"/>
          </p:nvPr>
        </p:nvSpPr>
        <p:spPr/>
        <p:txBody>
          <a:bodyPr>
            <a:normAutofit/>
          </a:bodyPr>
          <a:lstStyle/>
          <a:p>
            <a:pPr lvl="1"/>
            <a:r>
              <a:rPr lang="en-US" sz="1800" dirty="0" smtClean="0"/>
              <a:t>Loss </a:t>
            </a:r>
            <a:r>
              <a:rPr lang="en-US" sz="1800" dirty="0"/>
              <a:t>of Promoter status results in removal of that Director from the Board</a:t>
            </a:r>
            <a:endParaRPr lang="en-US" sz="1800" dirty="0" smtClean="0"/>
          </a:p>
          <a:p>
            <a:pPr lvl="1"/>
            <a:r>
              <a:rPr lang="en-US" sz="1800" dirty="0"/>
              <a:t>While Directors are expected to be ‘permanent’, a Promoter may change its representation on the Board with appropriate notice (</a:t>
            </a:r>
            <a:r>
              <a:rPr lang="en-US" sz="1800" dirty="0" err="1"/>
              <a:t>tbd</a:t>
            </a:r>
            <a:r>
              <a:rPr lang="en-US" sz="1800" dirty="0" smtClean="0"/>
              <a:t>). </a:t>
            </a:r>
          </a:p>
          <a:p>
            <a:pPr lvl="1"/>
            <a:r>
              <a:rPr lang="en-US" sz="1800" dirty="0" smtClean="0"/>
              <a:t>A Director may be removed for cause by a unanimous vote (minus the Director under consideration) of the Directors present at a dually noticed Board meeting.</a:t>
            </a:r>
          </a:p>
          <a:p>
            <a:pPr lvl="1"/>
            <a:r>
              <a:rPr lang="en-US" sz="1800" dirty="0" smtClean="0"/>
              <a:t>The Promoter Member shall have the right to appoint a new Director to replace a Director who has been removed for cause</a:t>
            </a:r>
          </a:p>
          <a:p>
            <a:pPr marL="0"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40784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 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1126902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3186389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65077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1289286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309867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Current Bylaws require updates on: </a:t>
            </a:r>
          </a:p>
          <a:p>
            <a:pPr lvl="1"/>
            <a:r>
              <a:rPr lang="en-US" dirty="0" smtClean="0"/>
              <a:t>Number of Directors – sec 6.2</a:t>
            </a:r>
          </a:p>
          <a:p>
            <a:pPr lvl="1"/>
            <a:r>
              <a:rPr lang="en-US" dirty="0" smtClean="0"/>
              <a:t>How Directors are appointed – sec 6.3</a:t>
            </a:r>
          </a:p>
          <a:p>
            <a:pPr lvl="1"/>
            <a:r>
              <a:rPr lang="en-US" dirty="0" smtClean="0"/>
              <a:t>Director qualification – sec 6.4</a:t>
            </a:r>
          </a:p>
          <a:p>
            <a:pPr lvl="1"/>
            <a:r>
              <a:rPr lang="en-US" dirty="0" smtClean="0"/>
              <a:t>Director attendance – sec 6.5</a:t>
            </a:r>
          </a:p>
          <a:p>
            <a:pPr lvl="1"/>
            <a:r>
              <a:rPr lang="en-US" dirty="0" smtClean="0"/>
              <a:t>Suspension – sec 6.6</a:t>
            </a:r>
          </a:p>
          <a:p>
            <a:pPr lvl="1"/>
            <a:r>
              <a:rPr lang="en-US" dirty="0" smtClean="0"/>
              <a:t>Removal of a Director – sec 6.7</a:t>
            </a:r>
          </a:p>
          <a:p>
            <a:r>
              <a:rPr lang="en-US" dirty="0" smtClean="0"/>
              <a:t>A ‘</a:t>
            </a:r>
            <a:r>
              <a:rPr lang="en-US" dirty="0" err="1" smtClean="0"/>
              <a:t>bandaid</a:t>
            </a:r>
            <a:r>
              <a:rPr lang="en-US" dirty="0" smtClean="0"/>
              <a:t>’ vote was taken in July 2015 establishing the principle that the Board is comprised of a representative of each Promoter member.  But that left many questions unanswered</a:t>
            </a:r>
          </a:p>
          <a:p>
            <a:r>
              <a:rPr lang="en-US" dirty="0" smtClean="0"/>
              <a:t>The issue was further discussed on March 16, 2016, but no formal action was taken</a:t>
            </a:r>
          </a:p>
          <a:p>
            <a:r>
              <a:rPr lang="en-US" dirty="0" smtClean="0"/>
              <a:t>This proposal is intended to formalize the sense of the March 16 consensus, and to affirm the decision made in July, 2015</a:t>
            </a:r>
          </a:p>
          <a:p>
            <a:pPr lvl="1"/>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236614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2072618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1438342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812614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471934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3404563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fontScale="92500"/>
          </a:bodyPr>
          <a:lstStyle/>
          <a:p>
            <a:r>
              <a:rPr lang="en-US" dirty="0" smtClean="0"/>
              <a:t>The following are to be crafted into motions for discussion and action at an upcoming meeting of the Board.  </a:t>
            </a:r>
          </a:p>
          <a:p>
            <a:r>
              <a:rPr lang="en-US" dirty="0"/>
              <a:t>What follows are proposed principles.  If adopted by the Board, appropriate wording will be </a:t>
            </a:r>
            <a:r>
              <a:rPr lang="en-US" dirty="0" smtClean="0"/>
              <a:t>crafted under a separate motion </a:t>
            </a:r>
            <a:r>
              <a:rPr lang="en-US" dirty="0"/>
              <a:t>for inclusion in the Bylaws.  </a:t>
            </a:r>
          </a:p>
          <a:p>
            <a:pPr lvl="1"/>
            <a:r>
              <a:rPr lang="en-US" dirty="0"/>
              <a:t>Agree on the principle first, craft the language second</a:t>
            </a:r>
          </a:p>
          <a:p>
            <a:r>
              <a:rPr lang="en-US" dirty="0" smtClean="0"/>
              <a:t>If passed by the Board, the principles described in the proposal shall not be effective until the exact proposed wording for amending the Bylaws is adopted by the Board.</a:t>
            </a:r>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322086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Representation</a:t>
            </a:r>
            <a:endParaRPr lang="en-US" dirty="0"/>
          </a:p>
        </p:txBody>
      </p:sp>
      <p:sp>
        <p:nvSpPr>
          <p:cNvPr id="3" name="Content Placeholder 2"/>
          <p:cNvSpPr>
            <a:spLocks noGrp="1"/>
          </p:cNvSpPr>
          <p:nvPr>
            <p:ph idx="1"/>
          </p:nvPr>
        </p:nvSpPr>
        <p:spPr/>
        <p:txBody>
          <a:bodyPr/>
          <a:lstStyle/>
          <a:p>
            <a:r>
              <a:rPr lang="en-US" smtClean="0"/>
              <a:t>Proposal </a:t>
            </a:r>
            <a:r>
              <a:rPr lang="en-US" dirty="0" smtClean="0"/>
              <a:t>One:  The Board of Directors shall include two voting members, called At Large Members.</a:t>
            </a:r>
          </a:p>
          <a:p>
            <a:r>
              <a:rPr lang="en-US" dirty="0" smtClean="0"/>
              <a:t>Proposal Two: The Board of Directors shall form a non-voting advisory committee.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71623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qualification of Directors – amended 10/27</a:t>
            </a:r>
            <a:endParaRPr lang="en-US" dirty="0"/>
          </a:p>
        </p:txBody>
      </p:sp>
      <p:sp>
        <p:nvSpPr>
          <p:cNvPr id="3" name="Content Placeholder 2"/>
          <p:cNvSpPr>
            <a:spLocks noGrp="1"/>
          </p:cNvSpPr>
          <p:nvPr>
            <p:ph idx="1"/>
          </p:nvPr>
        </p:nvSpPr>
        <p:spPr>
          <a:xfrm>
            <a:off x="313765" y="1601788"/>
            <a:ext cx="8561293" cy="4583859"/>
          </a:xfrm>
        </p:spPr>
        <p:txBody>
          <a:bodyPr>
            <a:noAutofit/>
          </a:bodyPr>
          <a:lstStyle/>
          <a:p>
            <a:r>
              <a:rPr lang="en-US" sz="1800" dirty="0"/>
              <a:t>The Board shall consist of </a:t>
            </a:r>
            <a:r>
              <a:rPr lang="en-US" sz="1800" dirty="0" smtClean="0"/>
              <a:t>Directors </a:t>
            </a:r>
          </a:p>
          <a:p>
            <a:pPr lvl="1"/>
            <a:r>
              <a:rPr lang="en-US" sz="1400" dirty="0"/>
              <a:t>O</a:t>
            </a:r>
            <a:r>
              <a:rPr lang="en-US" sz="1400" dirty="0" smtClean="0"/>
              <a:t>ne </a:t>
            </a:r>
            <a:r>
              <a:rPr lang="en-US" sz="1400" dirty="0"/>
              <a:t>Director appointed by each </a:t>
            </a:r>
            <a:r>
              <a:rPr lang="en-US" sz="1400" dirty="0" smtClean="0"/>
              <a:t>Promoter</a:t>
            </a:r>
            <a:r>
              <a:rPr lang="en-US" sz="1400" dirty="0"/>
              <a:t> </a:t>
            </a:r>
            <a:r>
              <a:rPr lang="en-US" sz="1400" dirty="0" smtClean="0"/>
              <a:t>(“Promoter Director”) </a:t>
            </a:r>
            <a:endParaRPr lang="en-US" sz="1050" dirty="0" smtClean="0"/>
          </a:p>
          <a:p>
            <a:pPr lvl="1"/>
            <a:r>
              <a:rPr lang="en-US" sz="1400" dirty="0" smtClean="0"/>
              <a:t>Two “At Large” Directors </a:t>
            </a:r>
          </a:p>
          <a:p>
            <a:r>
              <a:rPr lang="en-US" sz="1800" dirty="0" smtClean="0"/>
              <a:t>The </a:t>
            </a:r>
            <a:r>
              <a:rPr lang="en-US" sz="1800" dirty="0"/>
              <a:t>number of Directors </a:t>
            </a:r>
            <a:r>
              <a:rPr lang="en-US" sz="1800" dirty="0" smtClean="0"/>
              <a:t>shall never exceed the number of Promoters </a:t>
            </a:r>
            <a:r>
              <a:rPr lang="en-US" sz="1800" dirty="0"/>
              <a:t>+</a:t>
            </a:r>
            <a:r>
              <a:rPr lang="en-US" sz="1800" dirty="0" smtClean="0"/>
              <a:t> two</a:t>
            </a:r>
            <a:endParaRPr lang="en-US" sz="1800" dirty="0"/>
          </a:p>
          <a:p>
            <a:r>
              <a:rPr lang="en-US" sz="1800" dirty="0"/>
              <a:t>Promoter </a:t>
            </a:r>
            <a:r>
              <a:rPr lang="en-US" sz="1800" dirty="0" smtClean="0"/>
              <a:t>Directors</a:t>
            </a:r>
          </a:p>
          <a:p>
            <a:pPr lvl="1"/>
            <a:r>
              <a:rPr lang="en-US" sz="1400" dirty="0" smtClean="0"/>
              <a:t>An </a:t>
            </a:r>
            <a:r>
              <a:rPr lang="en-US" sz="1400" dirty="0"/>
              <a:t>individual can represent only one </a:t>
            </a:r>
            <a:r>
              <a:rPr lang="en-US" sz="1400" dirty="0" smtClean="0"/>
              <a:t>Promoter</a:t>
            </a:r>
          </a:p>
          <a:p>
            <a:pPr lvl="1"/>
            <a:r>
              <a:rPr lang="en-US" sz="1400" dirty="0" smtClean="0"/>
              <a:t>Each Promoter may appoint only one Director</a:t>
            </a:r>
            <a:endParaRPr lang="en-US" sz="1800" dirty="0" smtClean="0"/>
          </a:p>
          <a:p>
            <a:r>
              <a:rPr lang="en-US" sz="1800" dirty="0" smtClean="0"/>
              <a:t>At Large Directors</a:t>
            </a:r>
          </a:p>
          <a:p>
            <a:pPr lvl="1"/>
            <a:r>
              <a:rPr lang="en-US" sz="1400" dirty="0" smtClean="0"/>
              <a:t>The two At Large Directors shall be nominated and elected by the general membership at its annual meeting</a:t>
            </a:r>
          </a:p>
          <a:p>
            <a:pPr lvl="1"/>
            <a:r>
              <a:rPr lang="en-US" sz="1400" dirty="0" smtClean="0"/>
              <a:t>There is no requirement that a candidate for At Large Director be a member, however, once elected, such an At Large Director becomes </a:t>
            </a:r>
            <a:r>
              <a:rPr lang="en-US" sz="1400" dirty="0" smtClean="0"/>
              <a:t>an individual member </a:t>
            </a:r>
            <a:r>
              <a:rPr lang="en-US" sz="1400" dirty="0" smtClean="0"/>
              <a:t>for the period of his term.</a:t>
            </a:r>
          </a:p>
          <a:p>
            <a:pPr lvl="1"/>
            <a:r>
              <a:rPr lang="en-US" sz="1400" dirty="0" smtClean="0"/>
              <a:t>The two At Large Directors cannot also represent, or be affiliated with, a Promoter member</a:t>
            </a:r>
          </a:p>
          <a:p>
            <a:pPr lvl="1"/>
            <a:r>
              <a:rPr lang="en-US" sz="1400" dirty="0" smtClean="0"/>
              <a:t>At Large Directors serve </a:t>
            </a:r>
            <a:r>
              <a:rPr lang="en-US" sz="1400" dirty="0" smtClean="0"/>
              <a:t>an approximately </a:t>
            </a:r>
            <a:r>
              <a:rPr lang="en-US" sz="1400" dirty="0" smtClean="0"/>
              <a:t>one year term, beginning at the date of the election and ending at the date of the succeeding election</a:t>
            </a:r>
            <a:r>
              <a:rPr lang="en-US" sz="1400" dirty="0" smtClean="0"/>
              <a:t>.</a:t>
            </a:r>
          </a:p>
          <a:p>
            <a:pPr lvl="1"/>
            <a:r>
              <a:rPr lang="en-US" sz="1400" dirty="0" smtClean="0"/>
              <a:t>An At Large Director shall have the same voting rights as a Promoter Director during the period of his term.</a:t>
            </a:r>
            <a:endParaRPr lang="en-US" sz="1400" dirty="0" smtClean="0"/>
          </a:p>
          <a:p>
            <a:pPr lvl="1"/>
            <a:endParaRPr lang="en-US" sz="1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314674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At Large Directors</a:t>
            </a:r>
            <a:endParaRPr lang="en-US" dirty="0"/>
          </a:p>
        </p:txBody>
      </p:sp>
      <p:sp>
        <p:nvSpPr>
          <p:cNvPr id="3" name="Content Placeholder 2"/>
          <p:cNvSpPr>
            <a:spLocks noGrp="1"/>
          </p:cNvSpPr>
          <p:nvPr>
            <p:ph idx="1"/>
          </p:nvPr>
        </p:nvSpPr>
        <p:spPr/>
        <p:txBody>
          <a:bodyPr>
            <a:normAutofit/>
          </a:bodyPr>
          <a:lstStyle/>
          <a:p>
            <a:r>
              <a:rPr lang="en-US" sz="2400" dirty="0" smtClean="0"/>
              <a:t>At Large Directors shall be elected at a general meeting of the membership, generally held at the annual workshop</a:t>
            </a:r>
          </a:p>
          <a:p>
            <a:r>
              <a:rPr lang="en-US" sz="2400" dirty="0" smtClean="0"/>
              <a:t>Those eligible to vote for At Large Directors include:</a:t>
            </a:r>
          </a:p>
          <a:p>
            <a:pPr lvl="1"/>
            <a:r>
              <a:rPr lang="en-US" sz="2000" dirty="0"/>
              <a:t>A</a:t>
            </a:r>
            <a:r>
              <a:rPr lang="en-US" sz="2000" dirty="0" smtClean="0"/>
              <a:t>ll member companies represented at the annual workshop</a:t>
            </a:r>
          </a:p>
          <a:p>
            <a:pPr lvl="2"/>
            <a:r>
              <a:rPr lang="en-US" sz="1600" dirty="0" smtClean="0"/>
              <a:t>Each member company has a single vote</a:t>
            </a:r>
          </a:p>
          <a:p>
            <a:pPr lvl="1"/>
            <a:r>
              <a:rPr lang="en-US" sz="2000" dirty="0" smtClean="0"/>
              <a:t>Other non-members who are present at the workshop	</a:t>
            </a:r>
          </a:p>
          <a:p>
            <a:pPr lvl="2"/>
            <a:r>
              <a:rPr lang="en-US" sz="1600" dirty="0" smtClean="0"/>
              <a:t>Any workshop attendee who is not a representative of, or affiliate of, a member company shall have a single vote</a:t>
            </a:r>
          </a:p>
          <a:p>
            <a:pPr lvl="2"/>
            <a:r>
              <a:rPr lang="en-US" sz="1600" dirty="0" smtClean="0"/>
              <a:t>non-members must be present in person to vote</a:t>
            </a:r>
            <a:endParaRPr lang="en-US" sz="16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96402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qualification of Directors</a:t>
            </a:r>
            <a:endParaRPr lang="en-US" dirty="0"/>
          </a:p>
        </p:txBody>
      </p:sp>
      <p:sp>
        <p:nvSpPr>
          <p:cNvPr id="3" name="Content Placeholder 2"/>
          <p:cNvSpPr>
            <a:spLocks noGrp="1"/>
          </p:cNvSpPr>
          <p:nvPr>
            <p:ph idx="1"/>
          </p:nvPr>
        </p:nvSpPr>
        <p:spPr>
          <a:xfrm>
            <a:off x="457200" y="1601788"/>
            <a:ext cx="8229600" cy="2562439"/>
          </a:xfrm>
        </p:spPr>
        <p:txBody>
          <a:bodyPr>
            <a:normAutofit fontScale="92500" lnSpcReduction="20000"/>
          </a:bodyPr>
          <a:lstStyle/>
          <a:p>
            <a:r>
              <a:rPr lang="en-US" sz="2000" dirty="0"/>
              <a:t>The Board shall consist of </a:t>
            </a:r>
            <a:r>
              <a:rPr lang="en-US" sz="2000" dirty="0" smtClean="0"/>
              <a:t>Directors </a:t>
            </a:r>
          </a:p>
          <a:p>
            <a:pPr lvl="1"/>
            <a:r>
              <a:rPr lang="en-US" sz="1600" dirty="0"/>
              <a:t>O</a:t>
            </a:r>
            <a:r>
              <a:rPr lang="en-US" sz="1600" dirty="0" smtClean="0"/>
              <a:t>ne </a:t>
            </a:r>
            <a:r>
              <a:rPr lang="en-US" sz="1600" dirty="0"/>
              <a:t>Director appointed by each </a:t>
            </a:r>
            <a:r>
              <a:rPr lang="en-US" sz="1600" dirty="0" smtClean="0"/>
              <a:t>Promoter</a:t>
            </a:r>
            <a:r>
              <a:rPr lang="en-US" sz="1600" dirty="0"/>
              <a:t> </a:t>
            </a:r>
            <a:r>
              <a:rPr lang="en-US" sz="1600" dirty="0" smtClean="0"/>
              <a:t>(“Promoter Director”) </a:t>
            </a:r>
          </a:p>
          <a:p>
            <a:pPr lvl="2"/>
            <a:r>
              <a:rPr lang="en-US" sz="1200" dirty="0" smtClean="0"/>
              <a:t>Each Promoter may appoint only one Director </a:t>
            </a:r>
          </a:p>
          <a:p>
            <a:pPr lvl="1"/>
            <a:r>
              <a:rPr lang="en-US" sz="1600" dirty="0" smtClean="0"/>
              <a:t>Two “At Large” Directors </a:t>
            </a:r>
          </a:p>
          <a:p>
            <a:pPr lvl="2"/>
            <a:r>
              <a:rPr lang="en-US" sz="1200" dirty="0" smtClean="0"/>
              <a:t>The “At Large” Directors are nominated and elected by the members of the OFA</a:t>
            </a:r>
          </a:p>
          <a:p>
            <a:pPr lvl="2"/>
            <a:r>
              <a:rPr lang="en-US" sz="1200" dirty="0" smtClean="0"/>
              <a:t>The “</a:t>
            </a:r>
            <a:r>
              <a:rPr lang="en-US" sz="1200" dirty="0"/>
              <a:t>A</a:t>
            </a:r>
            <a:r>
              <a:rPr lang="en-US" sz="1200" dirty="0" smtClean="0"/>
              <a:t>t Large” Directors need not be members of the OFA</a:t>
            </a:r>
          </a:p>
          <a:p>
            <a:pPr lvl="2"/>
            <a:r>
              <a:rPr lang="en-US" sz="1200" dirty="0" smtClean="0"/>
              <a:t>The “At Large” Directors are not entitled to vote</a:t>
            </a:r>
          </a:p>
          <a:p>
            <a:r>
              <a:rPr lang="en-US" sz="2000" dirty="0" smtClean="0"/>
              <a:t>The </a:t>
            </a:r>
            <a:r>
              <a:rPr lang="en-US" sz="2000" dirty="0"/>
              <a:t>number of Directors </a:t>
            </a:r>
            <a:r>
              <a:rPr lang="en-US" sz="2000" dirty="0" smtClean="0"/>
              <a:t>shall never exceed the number of Promoters plus two</a:t>
            </a:r>
            <a:endParaRPr lang="en-US" sz="2000" dirty="0"/>
          </a:p>
          <a:p>
            <a:r>
              <a:rPr lang="en-US" sz="2000" dirty="0"/>
              <a:t>A </a:t>
            </a:r>
            <a:r>
              <a:rPr lang="en-US" sz="2000" dirty="0" smtClean="0"/>
              <a:t>Promoter Director </a:t>
            </a:r>
            <a:r>
              <a:rPr lang="en-US" sz="2000" dirty="0"/>
              <a:t>must be an employee or ‘agent’ of the Promoter</a:t>
            </a:r>
          </a:p>
          <a:p>
            <a:r>
              <a:rPr lang="en-US" sz="2000" dirty="0"/>
              <a:t>An individual can represent only one </a:t>
            </a:r>
            <a:r>
              <a:rPr lang="en-US" sz="2000" dirty="0" smtClean="0"/>
              <a:t>Promoter</a:t>
            </a:r>
            <a:endParaRPr lang="en-US" sz="20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7" name="TextBox 6"/>
          <p:cNvSpPr txBox="1"/>
          <p:nvPr/>
        </p:nvSpPr>
        <p:spPr>
          <a:xfrm>
            <a:off x="457200" y="4394415"/>
            <a:ext cx="7068065" cy="2031325"/>
          </a:xfrm>
          <a:prstGeom prst="rect">
            <a:avLst/>
          </a:prstGeom>
          <a:noFill/>
        </p:spPr>
        <p:txBody>
          <a:bodyPr wrap="square" rtlCol="0">
            <a:spAutoFit/>
          </a:bodyPr>
          <a:lstStyle/>
          <a:p>
            <a:r>
              <a:rPr lang="en-US" dirty="0"/>
              <a:t>Implications:</a:t>
            </a:r>
          </a:p>
          <a:p>
            <a:pPr lvl="1"/>
            <a:r>
              <a:rPr lang="en-US" strike="sngStrike" dirty="0"/>
              <a:t>Directors are no longer elected by a vote of the </a:t>
            </a:r>
            <a:r>
              <a:rPr lang="en-US" strike="sngStrike" dirty="0" smtClean="0"/>
              <a:t>membership</a:t>
            </a:r>
          </a:p>
          <a:p>
            <a:pPr lvl="1"/>
            <a:endParaRPr lang="en-US" dirty="0" smtClean="0"/>
          </a:p>
          <a:p>
            <a:pPr lvl="1"/>
            <a:r>
              <a:rPr lang="en-US" dirty="0" smtClean="0"/>
              <a:t>As discussed during the 10/6/2016 XWG meeting, the sense of this implication was rejected.  The strong sense was that others outside the OFA should have a voice on the Board.  There was no agreement on how those outside Directors are chosen.</a:t>
            </a:r>
            <a:endParaRPr lang="en-US" dirty="0"/>
          </a:p>
        </p:txBody>
      </p:sp>
    </p:spTree>
    <p:extLst>
      <p:ext uri="{BB962C8B-B14F-4D97-AF65-F5344CB8AC3E}">
        <p14:creationId xmlns:p14="http://schemas.microsoft.com/office/powerpoint/2010/main" val="7847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Standing - Promoter</a:t>
            </a:r>
            <a:endParaRPr lang="en-US" dirty="0"/>
          </a:p>
        </p:txBody>
      </p:sp>
      <p:sp>
        <p:nvSpPr>
          <p:cNvPr id="3" name="Content Placeholder 2"/>
          <p:cNvSpPr>
            <a:spLocks noGrp="1"/>
          </p:cNvSpPr>
          <p:nvPr>
            <p:ph idx="1"/>
          </p:nvPr>
        </p:nvSpPr>
        <p:spPr/>
        <p:txBody>
          <a:bodyPr>
            <a:noAutofit/>
          </a:bodyPr>
          <a:lstStyle/>
          <a:p>
            <a:r>
              <a:rPr lang="en-US" sz="2000" dirty="0" smtClean="0"/>
              <a:t>Promoter</a:t>
            </a:r>
          </a:p>
          <a:p>
            <a:pPr lvl="1"/>
            <a:r>
              <a:rPr lang="en-US" sz="1800" dirty="0" smtClean="0"/>
              <a:t>A Promoter is in Good Standing as long as it retains Promoter status</a:t>
            </a:r>
          </a:p>
          <a:p>
            <a:pPr lvl="1"/>
            <a:r>
              <a:rPr lang="en-US" sz="1800" dirty="0" smtClean="0"/>
              <a:t>A Promoter in Good Standing is eligible to be represented by a Director</a:t>
            </a:r>
          </a:p>
          <a:p>
            <a:pPr lvl="1"/>
            <a:r>
              <a:rPr lang="en-US" sz="1800" dirty="0" smtClean="0"/>
              <a:t>A Promoter may choose to not appoint a Director. Such a Promoter is not eligible to vote in matters before the Board</a:t>
            </a:r>
          </a:p>
          <a:p>
            <a:pPr marL="0"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136307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Standing - Director</a:t>
            </a:r>
            <a:endParaRPr lang="en-US" dirty="0"/>
          </a:p>
        </p:txBody>
      </p:sp>
      <p:sp>
        <p:nvSpPr>
          <p:cNvPr id="3" name="Content Placeholder 2"/>
          <p:cNvSpPr>
            <a:spLocks noGrp="1"/>
          </p:cNvSpPr>
          <p:nvPr>
            <p:ph idx="1"/>
          </p:nvPr>
        </p:nvSpPr>
        <p:spPr/>
        <p:txBody>
          <a:bodyPr>
            <a:noAutofit/>
          </a:bodyPr>
          <a:lstStyle/>
          <a:p>
            <a:pPr lvl="1"/>
            <a:r>
              <a:rPr lang="en-US" sz="1600" dirty="0" smtClean="0"/>
              <a:t>A Director in Good Standing is counted toward quorum and is eligible to vote on any matter before the Board</a:t>
            </a:r>
          </a:p>
          <a:p>
            <a:pPr lvl="1"/>
            <a:r>
              <a:rPr lang="en-US" sz="1600" dirty="0" smtClean="0"/>
              <a:t>New Director: A newly appointed Director is in Good Standing</a:t>
            </a:r>
          </a:p>
          <a:p>
            <a:pPr lvl="1"/>
            <a:r>
              <a:rPr lang="en-US" sz="1600" dirty="0" smtClean="0"/>
              <a:t>75% participation rule: A Director is in good standing, and is therefore counted toward quorum and eligible to vote if he/she has participated in at least three of the previous four dually announced meetings, not including the current meeting</a:t>
            </a:r>
          </a:p>
          <a:p>
            <a:pPr lvl="1"/>
            <a:r>
              <a:rPr lang="en-US" sz="1600" dirty="0" smtClean="0"/>
              <a:t>A </a:t>
            </a:r>
            <a:r>
              <a:rPr lang="en-US" sz="1600" dirty="0"/>
              <a:t>Director who is not in Good Standing is not counted toward quorum and is ineligible to vote</a:t>
            </a:r>
          </a:p>
          <a:p>
            <a:pPr lvl="1"/>
            <a:r>
              <a:rPr lang="en-US" sz="1600" dirty="0"/>
              <a:t>Good </a:t>
            </a:r>
            <a:r>
              <a:rPr lang="en-US" sz="1600" dirty="0" smtClean="0"/>
              <a:t>Standing, once lost, </a:t>
            </a:r>
            <a:r>
              <a:rPr lang="en-US" sz="1600" dirty="0"/>
              <a:t>is regained at the end of the third consecutive meeting attended by the </a:t>
            </a:r>
            <a:r>
              <a:rPr lang="en-US" sz="1600" dirty="0" smtClean="0"/>
              <a:t>Director</a:t>
            </a:r>
          </a:p>
          <a:p>
            <a:pPr lvl="1"/>
            <a:r>
              <a:rPr lang="en-US" sz="1600" dirty="0" smtClean="0"/>
              <a:t>Proxy: For </a:t>
            </a:r>
            <a:r>
              <a:rPr lang="en-US" sz="1600" dirty="0"/>
              <a:t>any given meeting of the Board, a Director may, with 24 hours notice, appoint a proxy to vote in his/her behalf </a:t>
            </a:r>
            <a:r>
              <a:rPr lang="en-US" sz="1600" dirty="0" smtClean="0"/>
              <a:t>for that meeting only by </a:t>
            </a:r>
            <a:r>
              <a:rPr lang="en-US" sz="1600" dirty="0"/>
              <a:t>posting a notice to the </a:t>
            </a:r>
            <a:r>
              <a:rPr lang="en-US" sz="1600" dirty="0" err="1"/>
              <a:t>ofa_board</a:t>
            </a:r>
            <a:r>
              <a:rPr lang="en-US" sz="1600" dirty="0"/>
              <a:t> mailing </a:t>
            </a:r>
            <a:r>
              <a:rPr lang="en-US" sz="1600" dirty="0" smtClean="0"/>
              <a:t>list.  Attendance </a:t>
            </a:r>
            <a:r>
              <a:rPr lang="en-US" sz="1600" dirty="0"/>
              <a:t>by the </a:t>
            </a:r>
            <a:r>
              <a:rPr lang="en-US" sz="1600" dirty="0" smtClean="0"/>
              <a:t>Proxy </a:t>
            </a:r>
            <a:r>
              <a:rPr lang="en-US" sz="1600" dirty="0"/>
              <a:t>shall count </a:t>
            </a:r>
            <a:r>
              <a:rPr lang="en-US" sz="1600" dirty="0" smtClean="0"/>
              <a:t>towards quorum and as </a:t>
            </a:r>
            <a:r>
              <a:rPr lang="en-US" sz="1600" dirty="0"/>
              <a:t>participation by the </a:t>
            </a:r>
            <a:r>
              <a:rPr lang="en-US" sz="1600" dirty="0" smtClean="0"/>
              <a:t>Director</a:t>
            </a:r>
          </a:p>
          <a:p>
            <a:pPr lvl="1"/>
            <a:r>
              <a:rPr lang="en-US" sz="1600" dirty="0" smtClean="0"/>
              <a:t>A Director may take an excused absence by notifying the Board Chair, (or Vice Chair in the Chair’s absence) at least 24 hours prior to a dually noticed meeting.  An excused Director is not counted toward quorum.  An excused absence shall count as participation by the Director</a:t>
            </a:r>
            <a:endParaRPr lang="en-US" sz="1600" dirty="0"/>
          </a:p>
          <a:p>
            <a:pPr lvl="1"/>
            <a:endParaRPr lang="en-US" sz="1600" dirty="0"/>
          </a:p>
          <a:p>
            <a:pPr lvl="1"/>
            <a:endParaRPr lang="en-US" sz="1600" dirty="0" smtClean="0"/>
          </a:p>
          <a:p>
            <a:pPr marL="0" indent="0">
              <a:buNone/>
            </a:pPr>
            <a:endParaRPr lang="en-US" sz="18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91588048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24638</TotalTime>
  <Words>2310</Words>
  <Application>Microsoft Office PowerPoint</Application>
  <PresentationFormat>On-screen Show (4:3)</PresentationFormat>
  <Paragraphs>261</Paragraphs>
  <Slides>26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ＭＳ Ｐゴシック</vt:lpstr>
      <vt:lpstr>Arial</vt:lpstr>
      <vt:lpstr>Calibri</vt:lpstr>
      <vt:lpstr>Office Theme</vt:lpstr>
      <vt:lpstr>Bylaws Update Proposal – Director Qualifications</vt:lpstr>
      <vt:lpstr>Background</vt:lpstr>
      <vt:lpstr>Proposal</vt:lpstr>
      <vt:lpstr>Outside Representation</vt:lpstr>
      <vt:lpstr>Number and qualification of Directors – amended 10/27</vt:lpstr>
      <vt:lpstr>Election of At Large Directors</vt:lpstr>
      <vt:lpstr>Number and qualification of Directors</vt:lpstr>
      <vt:lpstr>Good Standing - Promoter</vt:lpstr>
      <vt:lpstr>Good Standing - Director</vt:lpstr>
      <vt:lpstr>Quorum</vt:lpstr>
      <vt:lpstr>Removal</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240</cp:revision>
  <cp:lastPrinted>2015-06-14T19:25:18Z</cp:lastPrinted>
  <dcterms:created xsi:type="dcterms:W3CDTF">2013-03-28T19:36:05Z</dcterms:created>
  <dcterms:modified xsi:type="dcterms:W3CDTF">2016-10-27T18:09:10Z</dcterms:modified>
</cp:coreProperties>
</file>