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4" r:id="rId2"/>
    <p:sldId id="297" r:id="rId3"/>
    <p:sldId id="317" r:id="rId4"/>
    <p:sldId id="316" r:id="rId5"/>
    <p:sldId id="309" r:id="rId6"/>
    <p:sldId id="318" r:id="rId7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ward Pritchard" initials="H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5405" autoAdjust="0"/>
  </p:normalViewPr>
  <p:slideViewPr>
    <p:cSldViewPr snapToGrid="0">
      <p:cViewPr varScale="1">
        <p:scale>
          <a:sx n="56" d="100"/>
          <a:sy n="56" d="100"/>
        </p:scale>
        <p:origin x="418" y="38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Bylaws </a:t>
            </a:r>
            <a:r>
              <a:rPr lang="en-US" dirty="0" smtClean="0"/>
              <a:t>Update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Establish Composition of the Board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267200"/>
            <a:ext cx="6629400" cy="10668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November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30,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2016</a:t>
            </a:r>
          </a:p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Paul Grun</a:t>
            </a:r>
          </a:p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OFA Vice Chair</a:t>
            </a:r>
          </a:p>
        </p:txBody>
      </p:sp>
    </p:spTree>
    <p:extLst>
      <p:ext uri="{BB962C8B-B14F-4D97-AF65-F5344CB8AC3E}">
        <p14:creationId xmlns:p14="http://schemas.microsoft.com/office/powerpoint/2010/main" val="386420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‘</a:t>
            </a:r>
            <a:r>
              <a:rPr lang="en-US" dirty="0" err="1" smtClean="0"/>
              <a:t>bandaid</a:t>
            </a:r>
            <a:r>
              <a:rPr lang="en-US" dirty="0" smtClean="0"/>
              <a:t>’ vote was taken in July 2015 establishing the principle that the Board is comprised of a representative of each Promoter member.  But that left many questions unanswered</a:t>
            </a:r>
          </a:p>
          <a:p>
            <a:r>
              <a:rPr lang="en-US" dirty="0" smtClean="0"/>
              <a:t>The issue was further discussed on March 16, 2016, but no formal action was taken</a:t>
            </a:r>
          </a:p>
          <a:p>
            <a:r>
              <a:rPr lang="en-US" dirty="0" smtClean="0"/>
              <a:t>This proposal is intended to formalize the sense of the March 16 consensus, and to affirm the decision made in July, 2015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8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Motion: Outside </a:t>
            </a:r>
            <a:r>
              <a:rPr lang="en-US" sz="2800" dirty="0" smtClean="0"/>
              <a:t>Representation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Motion: The </a:t>
            </a:r>
            <a:r>
              <a:rPr lang="en-US" dirty="0" smtClean="0"/>
              <a:t>Board of Directors shall include two </a:t>
            </a:r>
            <a:r>
              <a:rPr lang="en-US" dirty="0" smtClean="0"/>
              <a:t>At-Large Members.</a:t>
            </a:r>
            <a:r>
              <a:rPr lang="en-US" dirty="0" smtClean="0"/>
              <a:t>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Alternate Motion: Outside Representation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dirty="0" smtClean="0"/>
              <a:t>Two: The Board of Directors shall form a non-voting advisory committee</a:t>
            </a:r>
            <a:r>
              <a:rPr lang="en-US" dirty="0" smtClean="0"/>
              <a:t>.  The mechanism by which the Advisory Committee is formed, including topics such as time in office, eligibility to serve and so forth, are to be determined.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0628" y="5076966"/>
            <a:ext cx="756086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Cray intends to offer this motion ONLY if the previous motion, “Outside Representation” fails.  Otherwise, it will be withdrawn.</a:t>
            </a:r>
            <a:endParaRPr lang="en-US" dirty="0" smtClean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3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Motion: Board Composition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1601788"/>
            <a:ext cx="8561293" cy="4583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Motion: The Board shall consist of </a:t>
            </a:r>
            <a:r>
              <a:rPr lang="en-US" sz="1800" dirty="0" smtClean="0"/>
              <a:t>Promoter Directors and two At-Large Directors. </a:t>
            </a:r>
            <a:r>
              <a:rPr lang="en-US" sz="1800" dirty="0"/>
              <a:t>Each Promoter Company shall have the right to appoint one Director. </a:t>
            </a:r>
            <a:r>
              <a:rPr lang="en-US" sz="1800" dirty="0" smtClean="0"/>
              <a:t>The At-Large Directors to be elected as set forth below. The </a:t>
            </a:r>
            <a:r>
              <a:rPr lang="en-US" sz="1800" dirty="0"/>
              <a:t>number of Directors shall </a:t>
            </a:r>
            <a:r>
              <a:rPr lang="en-US" sz="1800" dirty="0" smtClean="0"/>
              <a:t>not </a:t>
            </a:r>
            <a:r>
              <a:rPr lang="en-US" sz="1800" dirty="0"/>
              <a:t>exceed the number of </a:t>
            </a:r>
            <a:r>
              <a:rPr lang="en-US" sz="1800" dirty="0" smtClean="0"/>
              <a:t>Promoters plus two.</a:t>
            </a:r>
            <a:endParaRPr lang="en-US" sz="1800" dirty="0"/>
          </a:p>
          <a:p>
            <a:r>
              <a:rPr lang="en-US" sz="1800" dirty="0"/>
              <a:t>Promoter </a:t>
            </a:r>
            <a:r>
              <a:rPr lang="en-US" sz="1800" dirty="0" smtClean="0"/>
              <a:t>Directors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individual can represent only one </a:t>
            </a:r>
            <a:r>
              <a:rPr lang="en-US" sz="1400" dirty="0" smtClean="0"/>
              <a:t>Promoter</a:t>
            </a:r>
          </a:p>
          <a:p>
            <a:pPr lvl="1"/>
            <a:r>
              <a:rPr lang="en-US" sz="1400" dirty="0" smtClean="0"/>
              <a:t>Each Promoter may appoint only one Director</a:t>
            </a:r>
            <a:endParaRPr lang="en-US" sz="1800" dirty="0" smtClean="0"/>
          </a:p>
          <a:p>
            <a:r>
              <a:rPr lang="en-US" sz="1800" dirty="0" smtClean="0"/>
              <a:t>At-Large </a:t>
            </a:r>
            <a:r>
              <a:rPr lang="en-US" sz="1800" dirty="0" smtClean="0"/>
              <a:t>Directors</a:t>
            </a:r>
          </a:p>
          <a:p>
            <a:pPr lvl="1"/>
            <a:r>
              <a:rPr lang="en-US" sz="1400" dirty="0" smtClean="0"/>
              <a:t>Two At-Large </a:t>
            </a:r>
            <a:r>
              <a:rPr lang="en-US" sz="1400" dirty="0" smtClean="0"/>
              <a:t>Directors shall be nominated and elected by the general membership at its annual </a:t>
            </a:r>
            <a:r>
              <a:rPr lang="en-US" sz="1400" dirty="0" smtClean="0"/>
              <a:t>meeting. Details of the nomination and election process to be decided by the Board prior to the annual meeting.</a:t>
            </a:r>
            <a:endParaRPr lang="en-US" sz="1400" dirty="0" smtClean="0"/>
          </a:p>
          <a:p>
            <a:pPr lvl="1"/>
            <a:r>
              <a:rPr lang="en-US" sz="1400" dirty="0" smtClean="0"/>
              <a:t>There is no requirement that a candidate for </a:t>
            </a:r>
            <a:r>
              <a:rPr lang="en-US" sz="1400" dirty="0" smtClean="0"/>
              <a:t>At-Large </a:t>
            </a:r>
            <a:r>
              <a:rPr lang="en-US" sz="1400" dirty="0" smtClean="0"/>
              <a:t>Director be </a:t>
            </a:r>
            <a:r>
              <a:rPr lang="en-US" sz="1400" dirty="0" smtClean="0"/>
              <a:t>an OFA </a:t>
            </a:r>
            <a:r>
              <a:rPr lang="en-US" sz="1400" dirty="0" smtClean="0"/>
              <a:t>member, however, once elected, </a:t>
            </a:r>
            <a:r>
              <a:rPr lang="en-US" sz="1400" dirty="0" smtClean="0"/>
              <a:t>an At-Large </a:t>
            </a:r>
            <a:r>
              <a:rPr lang="en-US" sz="1400" dirty="0" smtClean="0"/>
              <a:t>Director </a:t>
            </a:r>
            <a:r>
              <a:rPr lang="en-US" sz="1400" dirty="0" smtClean="0"/>
              <a:t>is provided with an Individual </a:t>
            </a:r>
            <a:r>
              <a:rPr lang="en-US" sz="1400" dirty="0" smtClean="0"/>
              <a:t>M</a:t>
            </a:r>
            <a:r>
              <a:rPr lang="en-US" sz="1400" dirty="0" smtClean="0"/>
              <a:t>embership, at no cost, </a:t>
            </a:r>
            <a:r>
              <a:rPr lang="en-US" sz="1400" dirty="0" smtClean="0"/>
              <a:t>for the period of his </a:t>
            </a:r>
            <a:r>
              <a:rPr lang="en-US" sz="1400" dirty="0" smtClean="0"/>
              <a:t>term.</a:t>
            </a:r>
            <a:endParaRPr lang="en-US" sz="1400" dirty="0" smtClean="0"/>
          </a:p>
          <a:p>
            <a:pPr lvl="1"/>
            <a:r>
              <a:rPr lang="en-US" sz="1400" dirty="0" smtClean="0"/>
              <a:t>An</a:t>
            </a:r>
            <a:r>
              <a:rPr lang="en-US" sz="1400" dirty="0" smtClean="0"/>
              <a:t> At-Large Director cannot </a:t>
            </a:r>
            <a:r>
              <a:rPr lang="en-US" sz="1400" dirty="0" smtClean="0"/>
              <a:t>represent, or be affiliated with, a Promoter member</a:t>
            </a:r>
          </a:p>
          <a:p>
            <a:pPr lvl="1"/>
            <a:r>
              <a:rPr lang="en-US" sz="1400" dirty="0" smtClean="0"/>
              <a:t>At-Large </a:t>
            </a:r>
            <a:r>
              <a:rPr lang="en-US" sz="1400" dirty="0" smtClean="0"/>
              <a:t>Directors serve </a:t>
            </a:r>
            <a:r>
              <a:rPr lang="en-US" sz="1400" dirty="0" smtClean="0"/>
              <a:t>beginning as of the </a:t>
            </a:r>
            <a:r>
              <a:rPr lang="en-US" sz="1400" dirty="0" smtClean="0"/>
              <a:t>date of the election and ending at the date of the succeeding election.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 smtClean="0"/>
              <a:t>At-Large </a:t>
            </a:r>
            <a:r>
              <a:rPr lang="en-US" sz="1400" dirty="0" smtClean="0"/>
              <a:t>Director shall have the same voting rights as a Promoter Director during the period of his </a:t>
            </a:r>
            <a:r>
              <a:rPr lang="en-US" sz="1400" dirty="0" smtClean="0"/>
              <a:t>term, and shall count towards quorum for the purposes of conducting Board business.</a:t>
            </a:r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4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Alternate Motion: Board Composition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1601788"/>
            <a:ext cx="8561293" cy="4583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Motion: The </a:t>
            </a:r>
            <a:r>
              <a:rPr lang="en-US" sz="1800" dirty="0"/>
              <a:t>Board shall consist of </a:t>
            </a:r>
            <a:r>
              <a:rPr lang="en-US" sz="1800" dirty="0" smtClean="0"/>
              <a:t>Directors. Each Promoter Company shall have the right to appoint one Director. The </a:t>
            </a:r>
            <a:r>
              <a:rPr lang="en-US" sz="1800" dirty="0"/>
              <a:t>number of Directors </a:t>
            </a:r>
            <a:r>
              <a:rPr lang="en-US" sz="1800" dirty="0" smtClean="0"/>
              <a:t>shall </a:t>
            </a:r>
            <a:r>
              <a:rPr lang="en-US" sz="1800" dirty="0" smtClean="0"/>
              <a:t>not </a:t>
            </a:r>
            <a:r>
              <a:rPr lang="en-US" sz="1800" dirty="0" smtClean="0"/>
              <a:t>exceed the number of </a:t>
            </a:r>
            <a:r>
              <a:rPr lang="en-US" sz="1800" dirty="0" smtClean="0"/>
              <a:t>Promoters.</a:t>
            </a:r>
          </a:p>
          <a:p>
            <a:r>
              <a:rPr lang="en-US" sz="1800" dirty="0"/>
              <a:t>Promoter Directors</a:t>
            </a:r>
          </a:p>
          <a:p>
            <a:pPr lvl="1"/>
            <a:r>
              <a:rPr lang="en-US" sz="1400" dirty="0"/>
              <a:t>An individual can represent only one Promoter</a:t>
            </a:r>
          </a:p>
          <a:p>
            <a:pPr lvl="1"/>
            <a:r>
              <a:rPr lang="en-US" sz="1400" dirty="0"/>
              <a:t>Each Promoter may appoint only one Director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0628" y="5076966"/>
            <a:ext cx="756086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Cray intends to offer this motion ONLY if the previous motion, “Board Composition” fails.  Otherwise, it will be withdrawn.</a:t>
            </a:r>
            <a:endParaRPr lang="en-US" dirty="0" smtClean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7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24724</TotalTime>
  <Words>488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Office Theme</vt:lpstr>
      <vt:lpstr>Bylaws Update Project Establish Composition of the Board</vt:lpstr>
      <vt:lpstr>Background</vt:lpstr>
      <vt:lpstr>Motion: Outside Representation</vt:lpstr>
      <vt:lpstr>Alternate Motion: Outside Representation</vt:lpstr>
      <vt:lpstr>Motion: Board Composition</vt:lpstr>
      <vt:lpstr>Alternate Motion: Board Composition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244</cp:revision>
  <cp:lastPrinted>2015-06-14T19:25:18Z</cp:lastPrinted>
  <dcterms:created xsi:type="dcterms:W3CDTF">2013-03-28T19:36:05Z</dcterms:created>
  <dcterms:modified xsi:type="dcterms:W3CDTF">2016-11-30T17:53:59Z</dcterms:modified>
</cp:coreProperties>
</file>