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94" r:id="rId2"/>
    <p:sldId id="297" r:id="rId3"/>
    <p:sldId id="305" r:id="rId4"/>
    <p:sldId id="302" r:id="rId5"/>
    <p:sldId id="303" r:id="rId6"/>
    <p:sldId id="312" r:id="rId7"/>
    <p:sldId id="304" r:id="rId8"/>
    <p:sldId id="306" r:id="rId9"/>
    <p:sldId id="307" r:id="rId10"/>
    <p:sldId id="308" r:id="rId11"/>
    <p:sldId id="311" r:id="rId12"/>
    <p:sldId id="309" r:id="rId13"/>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xmlns="">
        <p15:guide id="1" orient="horz" pos="2112">
          <p15:clr>
            <a:srgbClr val="A4A3A4"/>
          </p15:clr>
        </p15:guide>
        <p15:guide id="2" pos="1296">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104" d="100"/>
          <a:sy n="104" d="100"/>
        </p:scale>
        <p:origin x="-512" y="-104"/>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3/15/17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3/15/17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3/15/17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3/15/17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3/15/17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3/15/17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3/15/17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3/15/17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Corporation Officers</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a:latin typeface="Arial" pitchFamily="34" charset="0"/>
                <a:cs typeface="Arial" pitchFamily="34" charset="0"/>
              </a:rPr>
              <a:t>February 14, </a:t>
            </a:r>
            <a:r>
              <a:rPr lang="en-US" sz="1800" dirty="0">
                <a:latin typeface="Arial" pitchFamily="34" charset="0"/>
                <a:cs typeface="Arial" pitchFamily="34" charset="0"/>
              </a:rPr>
              <a:t>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5.9: Member Meetings</a:t>
            </a:r>
          </a:p>
        </p:txBody>
      </p:sp>
      <p:sp>
        <p:nvSpPr>
          <p:cNvPr id="3" name="Content Placeholder 2"/>
          <p:cNvSpPr>
            <a:spLocks noGrp="1"/>
          </p:cNvSpPr>
          <p:nvPr>
            <p:ph idx="1"/>
          </p:nvPr>
        </p:nvSpPr>
        <p:spPr>
          <a:xfrm>
            <a:off x="457200" y="1601788"/>
            <a:ext cx="8229600" cy="4306643"/>
          </a:xfrm>
        </p:spPr>
        <p:txBody>
          <a:bodyPr>
            <a:normAutofit/>
          </a:bodyPr>
          <a:lstStyle/>
          <a:p>
            <a:pPr marL="0" indent="0">
              <a:buNone/>
            </a:pPr>
            <a:r>
              <a:rPr lang="en-US" sz="2000" dirty="0"/>
              <a:t>Motion - Cray:</a:t>
            </a:r>
          </a:p>
          <a:p>
            <a:pPr marL="0" indent="0">
              <a:buNone/>
            </a:pPr>
            <a:r>
              <a:rPr lang="en-US" sz="2000" dirty="0"/>
              <a:t>Meetings of Members shall be presided over by the Chair of the Board, or in his or her absence, by the Vice Chair, or in his or her absence by the Secretary, or in his or her absence by the Treasurer.  </a:t>
            </a:r>
          </a:p>
          <a:p>
            <a:pPr marL="0" indent="0">
              <a:buNone/>
            </a:pPr>
            <a:r>
              <a:rPr lang="en-US" sz="2000" dirty="0"/>
              <a:t>In the absence of any Officer to preside over a Meeting of Members, a quorum of the Board may select, by majority vote, one of its members to serve as Presiding Officer for that single member meeting. </a:t>
            </a:r>
          </a:p>
          <a:p>
            <a:pPr marL="0" indent="0">
              <a:buNone/>
            </a:pPr>
            <a:r>
              <a:rPr lang="en-US" sz="2000" dirty="0"/>
              <a:t>Minutes of the meeting shall be taken by an individual appointed by the Presiding Officer for that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7645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 – Article 7.8</a:t>
            </a:r>
          </a:p>
        </p:txBody>
      </p:sp>
      <p:sp>
        <p:nvSpPr>
          <p:cNvPr id="3" name="Content Placeholder 2"/>
          <p:cNvSpPr>
            <a:spLocks noGrp="1"/>
          </p:cNvSpPr>
          <p:nvPr>
            <p:ph idx="1"/>
          </p:nvPr>
        </p:nvSpPr>
        <p:spPr/>
        <p:txBody>
          <a:bodyPr>
            <a:normAutofit/>
          </a:bodyPr>
          <a:lstStyle/>
          <a:p>
            <a:pPr marL="0" indent="0">
              <a:buNone/>
            </a:pPr>
            <a:r>
              <a:rPr lang="en-US" sz="1600" b="1" dirty="0"/>
              <a:t>7.8 Conduct of (Board) Meetings</a:t>
            </a:r>
            <a:r>
              <a:rPr lang="en-US" sz="1600" dirty="0"/>
              <a:t>. </a:t>
            </a:r>
          </a:p>
          <a:p>
            <a:pPr marL="0" indent="0">
              <a:buNone/>
            </a:pPr>
            <a:r>
              <a:rPr lang="en-US" sz="1600" dirty="0"/>
              <a:t>The Board shall be presided over by the Chair or, in his or her absence, by a Director selected by a majority of the Board present at the meeting. The Secretary of the Corporation shall act as secretary of all meetings of the Board, provided that, in his or her absence, the presiding officer shall appoint another person to act as secretary of the meeting. Meetings shall be governed by such procedures as may be approved from time to time by the Board, insofar as such rules are not inconsistent with or in conflict with these Bylaws or with provisions of law. </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9694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Article 7.8: Conduct of Board Meetings</a:t>
            </a:r>
          </a:p>
        </p:txBody>
      </p:sp>
      <p:sp>
        <p:nvSpPr>
          <p:cNvPr id="3" name="Content Placeholder 2"/>
          <p:cNvSpPr>
            <a:spLocks noGrp="1"/>
          </p:cNvSpPr>
          <p:nvPr>
            <p:ph idx="1"/>
          </p:nvPr>
        </p:nvSpPr>
        <p:spPr>
          <a:xfrm>
            <a:off x="457200" y="1601788"/>
            <a:ext cx="8229600" cy="4015241"/>
          </a:xfrm>
        </p:spPr>
        <p:txBody>
          <a:bodyPr>
            <a:normAutofit/>
          </a:bodyPr>
          <a:lstStyle/>
          <a:p>
            <a:pPr marL="0" indent="0">
              <a:buNone/>
            </a:pPr>
            <a:r>
              <a:rPr lang="en-US" sz="2000" dirty="0"/>
              <a:t>Motion - Cray:</a:t>
            </a:r>
          </a:p>
          <a:p>
            <a:pPr marL="0" indent="0">
              <a:buNone/>
            </a:pPr>
            <a:r>
              <a:rPr lang="en-US" sz="2000" dirty="0"/>
              <a:t>Board Meetings shall be presided over by the Chair, or, in his or her absence by the Vice Chair, or, in his or her absence by the Secretary, or, in his or her absence by the Treasurer.  Under normal circumstances, a Board meeting may not be convened without the presence of at least one of the Officers present.  </a:t>
            </a:r>
          </a:p>
          <a:p>
            <a:pPr marL="0" indent="0">
              <a:buNone/>
            </a:pPr>
            <a:r>
              <a:rPr lang="en-US" sz="2000" dirty="0"/>
              <a:t>In extenuating circumstances, such as the prolonged absence of all four Officers, a quorum of the Board may, by majority vote, elect one of its members to serve as Presiding Officer for the purpose of conducting that Board Meeting. </a:t>
            </a:r>
          </a:p>
          <a:p>
            <a:pPr marL="0" indent="0">
              <a:buNone/>
            </a:pPr>
            <a:r>
              <a:rPr lang="en-US" sz="2000" dirty="0"/>
              <a:t>Minutes of the Meeting shall be taken by an individual appointed by the Presiding Officer for that meeting.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336638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lvl="1"/>
            <a:r>
              <a:rPr lang="en-US" sz="2000" dirty="0"/>
              <a:t>OFA is organized as a ‘California Nonprofit Mutual Benefit Corporation’</a:t>
            </a:r>
          </a:p>
          <a:p>
            <a:pPr lvl="2"/>
            <a:r>
              <a:rPr lang="en-US" dirty="0"/>
              <a:t>Which means we have to conform to CA law w.r.t. corporations</a:t>
            </a:r>
          </a:p>
          <a:p>
            <a:pPr marL="400050" lvl="1" indent="0">
              <a:buNone/>
            </a:pPr>
            <a:r>
              <a:rPr lang="en-US" sz="2000" dirty="0"/>
              <a:t>- Counsel’s guidance (paraphrased):</a:t>
            </a:r>
          </a:p>
          <a:p>
            <a:pPr marL="914400" lvl="1" indent="-514350">
              <a:buFont typeface="+mj-lt"/>
              <a:buAutoNum type="arabicPeriod"/>
            </a:pPr>
            <a:r>
              <a:rPr lang="en-US" sz="1800" dirty="0"/>
              <a:t>We must have at least a President or Chairman (either title), a Secretary and a Treasurer</a:t>
            </a:r>
          </a:p>
          <a:p>
            <a:pPr marL="914400" lvl="1" indent="-514350">
              <a:buFont typeface="+mj-lt"/>
              <a:buAutoNum type="arabicPeriod"/>
            </a:pPr>
            <a:r>
              <a:rPr lang="en-US" sz="1800" dirty="0"/>
              <a:t>“…no person serving as the Secretary, (or) the Treasurer may serve concurrently as president or chair of the board.”</a:t>
            </a:r>
          </a:p>
          <a:p>
            <a:pPr lvl="1"/>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8</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2000" b="1" dirty="0"/>
              <a:t>ARTICLE 8. OFFICERS </a:t>
            </a:r>
            <a:endParaRPr lang="en-US" sz="2000" dirty="0"/>
          </a:p>
          <a:p>
            <a:pPr marL="0" indent="0">
              <a:buNone/>
            </a:pPr>
            <a:r>
              <a:rPr lang="en-US" sz="2000" dirty="0"/>
              <a:t>The Board may appoint officers at any time. The officers of the Corporation may include a Chair, President, Vice Chair, Secretary, Treasurer, and any other officer as determined by the Board, with the powers and duties as determined by the Board. The same person may serve as Chair and President. The officers shall serve at the pleasure of the Board, and shall serve without compensation unless otherwise approved by the Board. </a:t>
            </a:r>
          </a:p>
          <a:p>
            <a:pPr marL="0" indent="0">
              <a:buNone/>
            </a:pPr>
            <a:endParaRPr lang="en-US" sz="2000" b="1"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81367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 Define the Officers</a:t>
            </a:r>
          </a:p>
        </p:txBody>
      </p:sp>
      <p:sp>
        <p:nvSpPr>
          <p:cNvPr id="3" name="Content Placeholder 2"/>
          <p:cNvSpPr>
            <a:spLocks noGrp="1"/>
          </p:cNvSpPr>
          <p:nvPr>
            <p:ph idx="1"/>
          </p:nvPr>
        </p:nvSpPr>
        <p:spPr/>
        <p:txBody>
          <a:bodyPr/>
          <a:lstStyle/>
          <a:p>
            <a:pPr marL="0" indent="0">
              <a:buNone/>
            </a:pPr>
            <a:r>
              <a:rPr lang="en-US" sz="2000" dirty="0"/>
              <a:t>Motion - Cray: </a:t>
            </a:r>
          </a:p>
          <a:p>
            <a:pPr marL="0" indent="0">
              <a:buNone/>
            </a:pPr>
            <a:r>
              <a:rPr lang="en-US" sz="2000" dirty="0"/>
              <a:t>The Officers of the Corporation shall consist of a Chair, a Vice Chair, a Treasurer, and a Secretary.  Any one person can hold only one Officer role at any time. An Officer may be, but need not be, a Director, but must be an employee of, or contractor to, a Promoter Member company.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2331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The term of office for all Officers shall be eighteen months, beginning immediately upon election and continuing until replaced at the next election in not less than eighteen months.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566530" y="4065104"/>
            <a:ext cx="7692887" cy="923330"/>
          </a:xfrm>
          <a:prstGeom prst="rect">
            <a:avLst/>
          </a:prstGeom>
          <a:noFill/>
        </p:spPr>
        <p:txBody>
          <a:bodyPr wrap="square" rtlCol="0">
            <a:spAutoFit/>
          </a:bodyPr>
          <a:lstStyle/>
          <a:p>
            <a:r>
              <a:rPr lang="en-US" dirty="0">
                <a:solidFill>
                  <a:srgbClr val="6D6E71"/>
                </a:solidFill>
              </a:rPr>
              <a:t>Comment: Eliminate the squishy, “…serve at the pleasure of the board” language, replace it with a defined term.  The suggestion for an 18 month term of office is purely arbitrary.</a:t>
            </a:r>
          </a:p>
        </p:txBody>
      </p:sp>
      <p:cxnSp>
        <p:nvCxnSpPr>
          <p:cNvPr id="8" name="Straight Connector 7"/>
          <p:cNvCxnSpPr/>
          <p:nvPr/>
        </p:nvCxnSpPr>
        <p:spPr>
          <a:xfrm flipV="1">
            <a:off x="341644" y="1698171"/>
            <a:ext cx="7807569" cy="366764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2800" y="2932322"/>
            <a:ext cx="2856295" cy="646331"/>
          </a:xfrm>
          <a:prstGeom prst="rect">
            <a:avLst/>
          </a:prstGeom>
          <a:solidFill>
            <a:schemeClr val="bg1"/>
          </a:solidFill>
          <a:ln>
            <a:solidFill>
              <a:srgbClr val="FF0000"/>
            </a:solidFill>
          </a:ln>
        </p:spPr>
        <p:txBody>
          <a:bodyPr wrap="none" rtlCol="0">
            <a:spAutoFit/>
          </a:bodyPr>
          <a:lstStyle/>
          <a:p>
            <a:pPr algn="ctr"/>
            <a:r>
              <a:rPr lang="en-US" dirty="0">
                <a:solidFill>
                  <a:srgbClr val="6D6E71"/>
                </a:solidFill>
              </a:rPr>
              <a:t>Replaced by LANL motion</a:t>
            </a:r>
          </a:p>
          <a:p>
            <a:pPr algn="ctr"/>
            <a:r>
              <a:rPr lang="en-US" dirty="0">
                <a:solidFill>
                  <a:srgbClr val="6D6E71"/>
                </a:solidFill>
              </a:rPr>
              <a:t>(next slide)</a:t>
            </a:r>
          </a:p>
        </p:txBody>
      </p:sp>
    </p:spTree>
    <p:extLst>
      <p:ext uri="{BB962C8B-B14F-4D97-AF65-F5344CB8AC3E}">
        <p14:creationId xmlns:p14="http://schemas.microsoft.com/office/powerpoint/2010/main" val="137612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 LANL: The term of office for all Officers shall be two years with no limit on the number of terms allowed, subject to election to an Officer position.  Elections for Officers shall be scheduled for the June Board meeting, with nominations closing at the end of the May Board meeting.  The initial term in office for the Chair and Secretary shall be one year beginning in June 2017 and thereafter two years, in order to stagger the terms such that Chair and Vice Chair expire one year apart from each other and Secretary and Treasurer expire one year apart from each other.  Subsequently, elections for Chair and Secretary shall be held in even numbered years; elections for Vice Chair and Treasurer shall be held in odd numbered years.</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143128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Nominations and Voting</a:t>
            </a:r>
          </a:p>
        </p:txBody>
      </p:sp>
      <p:sp>
        <p:nvSpPr>
          <p:cNvPr id="3" name="Content Placeholder 2"/>
          <p:cNvSpPr>
            <a:spLocks noGrp="1"/>
          </p:cNvSpPr>
          <p:nvPr>
            <p:ph idx="1"/>
          </p:nvPr>
        </p:nvSpPr>
        <p:spPr>
          <a:xfrm>
            <a:off x="457200" y="1601788"/>
            <a:ext cx="8229600" cy="4457368"/>
          </a:xfrm>
        </p:spPr>
        <p:txBody>
          <a:bodyPr>
            <a:normAutofit fontScale="92500" lnSpcReduction="20000"/>
          </a:bodyPr>
          <a:lstStyle/>
          <a:p>
            <a:pPr marL="0" indent="0">
              <a:buNone/>
            </a:pPr>
            <a:r>
              <a:rPr lang="en-US" sz="2000" dirty="0"/>
              <a:t>Motion - Cray: </a:t>
            </a:r>
          </a:p>
          <a:p>
            <a:pPr marL="0" indent="0">
              <a:buNone/>
            </a:pPr>
            <a:r>
              <a:rPr lang="en-US" sz="2000" dirty="0"/>
              <a:t>Participation – participation in the nomination of, and voting for, Officers shall be limited to employees or contractors of Promoter Member companies. </a:t>
            </a:r>
          </a:p>
          <a:p>
            <a:pPr marL="0" indent="0">
              <a:buNone/>
            </a:pPr>
            <a:r>
              <a:rPr lang="en-US" sz="2000" dirty="0"/>
              <a:t>Nominations - nominations shall be accepted by the Secretary until the close of the Board meeting immediately preceding the meeting designated for electing Officers.  Any given Promoter Member company may submit only one nominee for each Officer position.</a:t>
            </a:r>
          </a:p>
          <a:p>
            <a:pPr marL="0" indent="0">
              <a:buNone/>
            </a:pPr>
            <a:r>
              <a:rPr lang="en-US" sz="2000" dirty="0"/>
              <a:t>Voting – voting shall occur during a regularly scheduled Board meeting, including proper notice of the meeting agenda.  Nominations shall be published as part of the agenda. Each Promoter Member company is entitled to one vote.</a:t>
            </a:r>
          </a:p>
          <a:p>
            <a:pPr marL="0" indent="0">
              <a:buNone/>
            </a:pPr>
            <a:r>
              <a:rPr lang="en-US" sz="2000" dirty="0"/>
              <a:t>At the conclusion of voting, the nominee with the largest number of votes is declared the winner.  In the event of a tie for first place, there shall be a run-off vote.</a:t>
            </a:r>
          </a:p>
          <a:p>
            <a:pPr marL="0" indent="0">
              <a:buNone/>
            </a:pPr>
            <a:r>
              <a:rPr lang="en-US" sz="2000" dirty="0"/>
              <a:t>No slates – Votes for each Officer position are held independently.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64853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Eligibility and Succession</a:t>
            </a:r>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companies are eligible to serve as Officers.  Other classes of members, including At Large Directors, are not eligible to serve as Officers.  </a:t>
            </a:r>
          </a:p>
          <a:p>
            <a:pPr marL="0" indent="0">
              <a:buNone/>
            </a:pPr>
            <a:r>
              <a:rPr lang="en-US" sz="1800" dirty="0"/>
              <a:t>Individual Succession: If an individual serving as an Officer ceases employment with the Promoter Member Company, or if the Board takes action to remove that individual due to loss of Good Standing or for other reasons, the Board shall at its earliest convenience accept nominations and hold an election to fill the remainder of that individual’s term. </a:t>
            </a:r>
          </a:p>
          <a:p>
            <a:pPr marL="0" indent="0">
              <a:buNone/>
            </a:pPr>
            <a:r>
              <a:rPr lang="en-US" sz="1800" dirty="0"/>
              <a:t>Promoter Member Company Succession: If a Promoter Member Company loses its Good Standing, any Officer employed by, or contracted to, that Promoter Member Company also loses his or her Good Standing. In that case, the Board shall at its earliest convenience accept nominations and hold an election from among the employees or contractors of the remaining Promoter Member companies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2879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5.9</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1800" b="1" dirty="0"/>
              <a:t>5.9 Conduct of (Member) Meetings</a:t>
            </a:r>
            <a:r>
              <a:rPr lang="en-US" sz="1800" dirty="0"/>
              <a:t>. </a:t>
            </a:r>
          </a:p>
          <a:p>
            <a:pPr>
              <a:buAutoNum type="alphaUcPeriod"/>
            </a:pPr>
            <a:r>
              <a:rPr lang="en-US" sz="1800" dirty="0"/>
              <a:t>Meetings of Members shall be presided over by the Chair of the Board or, in his or her absence, by another individual serving on the Board or, in the absence of all of these persons, by the person appointed to serve as secretary of the meeting. </a:t>
            </a:r>
          </a:p>
          <a:p>
            <a:pPr>
              <a:buAutoNum type="alphaUcPeriod"/>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84167263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33581</TotalTime>
  <Words>1385</Words>
  <Application>Microsoft Macintosh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Bylaws Update Project Corporation Officers</vt:lpstr>
      <vt:lpstr>Background</vt:lpstr>
      <vt:lpstr>Existing text – Article 8</vt:lpstr>
      <vt:lpstr>Voteable – Article 8: Define the Officers</vt:lpstr>
      <vt:lpstr>Voteable – Article 8:Term in Office</vt:lpstr>
      <vt:lpstr>Voteable – Article 8:Term in Office</vt:lpstr>
      <vt:lpstr>Voteable – Article 8: Nominations and Voting</vt:lpstr>
      <vt:lpstr>Voteable – Article 8: Eligibility and Succession</vt:lpstr>
      <vt:lpstr>Existing Text – Article 5.9</vt:lpstr>
      <vt:lpstr>Voteable – Article 5.9: Member Meetings</vt:lpstr>
      <vt:lpstr>Existing Text – Article 7.8</vt:lpstr>
      <vt:lpstr>Voteable – Article 7.8: Conduct of Board Meetings</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First name Last name</cp:lastModifiedBy>
  <cp:revision>276</cp:revision>
  <cp:lastPrinted>2015-06-14T19:25:18Z</cp:lastPrinted>
  <dcterms:created xsi:type="dcterms:W3CDTF">2013-03-28T19:36:05Z</dcterms:created>
  <dcterms:modified xsi:type="dcterms:W3CDTF">2017-03-15T21:41:15Z</dcterms:modified>
</cp:coreProperties>
</file>