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94" r:id="rId2"/>
    <p:sldId id="297" r:id="rId3"/>
    <p:sldId id="315" r:id="rId4"/>
    <p:sldId id="316" r:id="rId5"/>
    <p:sldId id="317" r:id="rId6"/>
    <p:sldId id="320" r:id="rId7"/>
    <p:sldId id="310" r:id="rId8"/>
    <p:sldId id="318" r:id="rId9"/>
    <p:sldId id="319" r:id="rId10"/>
    <p:sldId id="311" r:id="rId11"/>
    <p:sldId id="312" r:id="rId12"/>
    <p:sldId id="313" r:id="rId13"/>
    <p:sldId id="314" r:id="rId14"/>
    <p:sldId id="256" r:id="rId15"/>
    <p:sldId id="278" r:id="rId16"/>
    <p:sldId id="292" r:id="rId17"/>
    <p:sldId id="286" r:id="rId18"/>
    <p:sldId id="291" r:id="rId19"/>
    <p:sldId id="279" r:id="rId20"/>
    <p:sldId id="293" r:id="rId21"/>
    <p:sldId id="282" r:id="rId22"/>
    <p:sldId id="280" r:id="rId23"/>
    <p:sldId id="281" r:id="rId24"/>
    <p:sldId id="284" r:id="rId25"/>
    <p:sldId id="283" r:id="rId26"/>
    <p:sldId id="287" r:id="rId27"/>
    <p:sldId id="288" r:id="rId28"/>
    <p:sldId id="28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3" d="100"/>
          <a:sy n="73" d="100"/>
        </p:scale>
        <p:origin x="1061"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3/13/2017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3/13/2017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20</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3/13/2017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3/13/2017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3/13/2017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3/13/2017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Bylaws Update Process</a:t>
            </a:r>
            <a:br>
              <a:rPr lang="en-US" dirty="0"/>
            </a:br>
            <a:r>
              <a:rPr lang="en-US" sz="3200" dirty="0"/>
              <a:t>Amended</a:t>
            </a:r>
            <a:r>
              <a:rPr lang="en-US" dirty="0"/>
              <a:t> </a:t>
            </a:r>
            <a:r>
              <a:rPr lang="en-US" sz="3200" dirty="0" err="1"/>
              <a:t>Groundrules</a:t>
            </a:r>
            <a:br>
              <a:rPr lang="en-US" sz="3200" dirty="0"/>
            </a:br>
            <a:r>
              <a:rPr lang="en-US" sz="3200" dirty="0"/>
              <a:t>includes </a:t>
            </a:r>
            <a:r>
              <a:rPr lang="en-US" sz="3200" dirty="0" err="1"/>
              <a:t>voteables</a:t>
            </a:r>
            <a:endParaRPr lang="en-US" sz="3200" dirty="0"/>
          </a:p>
        </p:txBody>
      </p:sp>
      <p:sp>
        <p:nvSpPr>
          <p:cNvPr id="3" name="Subtitle 2"/>
          <p:cNvSpPr>
            <a:spLocks noGrp="1"/>
          </p:cNvSpPr>
          <p:nvPr>
            <p:ph type="subTitle" idx="1"/>
          </p:nvPr>
        </p:nvSpPr>
        <p:spPr>
          <a:xfrm>
            <a:off x="1257300" y="4687614"/>
            <a:ext cx="6629400" cy="1066800"/>
          </a:xfrm>
        </p:spPr>
        <p:txBody>
          <a:bodyPr>
            <a:normAutofit/>
          </a:bodyPr>
          <a:lstStyle/>
          <a:p>
            <a:pPr algn="ctr"/>
            <a:r>
              <a:rPr lang="en-US" sz="1800" dirty="0">
                <a:latin typeface="Arial" pitchFamily="34" charset="0"/>
                <a:cs typeface="Arial" pitchFamily="34" charset="0"/>
              </a:rPr>
              <a:t>March 13, 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59830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046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56214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79639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a:latin typeface="Arial" pitchFamily="34" charset="0"/>
                <a:cs typeface="Arial" pitchFamily="34" charset="0"/>
              </a:rPr>
              <a:t>September 15, 2016</a:t>
            </a:r>
          </a:p>
          <a:p>
            <a:pPr algn="ctr"/>
            <a:r>
              <a:rPr lang="en-US" dirty="0">
                <a:latin typeface="Arial" pitchFamily="34" charset="0"/>
                <a:cs typeface="Arial" pitchFamily="34" charset="0"/>
              </a:rPr>
              <a:t>Paul Grun</a:t>
            </a:r>
          </a:p>
          <a:p>
            <a:pPr algn="ctr"/>
            <a:r>
              <a:rPr lang="en-US" dirty="0">
                <a:latin typeface="Arial" pitchFamily="34" charset="0"/>
                <a:cs typeface="Arial" pitchFamily="34" charset="0"/>
              </a:rPr>
              <a:t>OFA Vice Chair</a:t>
            </a:r>
          </a:p>
          <a:p>
            <a:pPr algn="ctr"/>
            <a:r>
              <a:rPr lang="en-US" dirty="0">
                <a:latin typeface="Arial" pitchFamily="34" charset="0"/>
                <a:cs typeface="Arial" pitchFamily="34" charset="0"/>
              </a:rPr>
              <a:t>Jim Ryan</a:t>
            </a:r>
          </a:p>
          <a:p>
            <a:pPr algn="ctr"/>
            <a:r>
              <a:rPr lang="en-US" dirty="0">
                <a:latin typeface="Arial" pitchFamily="34" charset="0"/>
                <a:cs typeface="Arial" pitchFamily="34" charset="0"/>
              </a:rPr>
              <a:t>OFA Executive Director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12690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186389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65077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err="1"/>
              <a:t>Groundrules</a:t>
            </a:r>
            <a:r>
              <a:rPr lang="en-US" dirty="0"/>
              <a:t> to be used to guide the updating of the Bylaws were adopted on December 15, 2016</a:t>
            </a:r>
          </a:p>
          <a:p>
            <a:r>
              <a:rPr lang="en-US" dirty="0"/>
              <a:t>In the course of discussing the At Large Directors provisions, it became clear that it may be desirable to modify the </a:t>
            </a:r>
            <a:r>
              <a:rPr lang="en-US" dirty="0" err="1"/>
              <a:t>groundrules</a:t>
            </a:r>
            <a:r>
              <a:rPr lang="en-US" dirty="0"/>
              <a:t> to allow adopting the At Large Director provisions this year</a:t>
            </a:r>
          </a:p>
          <a:p>
            <a:r>
              <a:rPr lang="en-US" dirty="0"/>
              <a:t>It is also desirable to modify the </a:t>
            </a:r>
            <a:r>
              <a:rPr lang="en-US" dirty="0" err="1"/>
              <a:t>groundrules</a:t>
            </a:r>
            <a:r>
              <a:rPr lang="en-US" dirty="0"/>
              <a:t> to allow adoption of votes governing officers, and the conduct of the annual general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1289286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09867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 </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236614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07261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143834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812614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147193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spTree>
    <p:extLst>
      <p:ext uri="{BB962C8B-B14F-4D97-AF65-F5344CB8AC3E}">
        <p14:creationId xmlns:p14="http://schemas.microsoft.com/office/powerpoint/2010/main" val="3404563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28</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issue at hand</a:t>
            </a:r>
          </a:p>
        </p:txBody>
      </p:sp>
      <p:sp>
        <p:nvSpPr>
          <p:cNvPr id="3" name="Content Placeholder 2"/>
          <p:cNvSpPr>
            <a:spLocks noGrp="1"/>
          </p:cNvSpPr>
          <p:nvPr>
            <p:ph idx="1"/>
          </p:nvPr>
        </p:nvSpPr>
        <p:spPr/>
        <p:txBody>
          <a:bodyPr/>
          <a:lstStyle/>
          <a:p>
            <a:r>
              <a:rPr lang="en-US" dirty="0"/>
              <a:t>The clear sense of the original motion, “Process for Amending the OFA’s Bylaws”, was the Bylaws would be amended as a single, complete document</a:t>
            </a:r>
          </a:p>
          <a:p>
            <a:pPr lvl="1"/>
            <a:r>
              <a:rPr lang="en-US" dirty="0"/>
              <a:t>As opposed to piecemeal, in-place updates to existing sections</a:t>
            </a:r>
          </a:p>
          <a:p>
            <a:r>
              <a:rPr lang="en-US" dirty="0"/>
              <a:t>We recently agreed to add two At Large Members to the Board</a:t>
            </a:r>
          </a:p>
          <a:p>
            <a:pPr lvl="1"/>
            <a:r>
              <a:rPr lang="en-US" dirty="0"/>
              <a:t>With a strong desire to do so as soon as possible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48196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re-open </a:t>
            </a:r>
            <a:r>
              <a:rPr lang="en-US" sz="2800" dirty="0" err="1"/>
              <a:t>Groundrules</a:t>
            </a:r>
            <a:r>
              <a:rPr lang="en-US" sz="2800" dirty="0"/>
              <a:t> discussion</a:t>
            </a:r>
          </a:p>
        </p:txBody>
      </p:sp>
      <p:sp>
        <p:nvSpPr>
          <p:cNvPr id="3" name="Content Placeholder 2"/>
          <p:cNvSpPr>
            <a:spLocks noGrp="1"/>
          </p:cNvSpPr>
          <p:nvPr>
            <p:ph idx="1"/>
          </p:nvPr>
        </p:nvSpPr>
        <p:spPr/>
        <p:txBody>
          <a:bodyPr/>
          <a:lstStyle/>
          <a:p>
            <a:pPr marL="0" indent="0">
              <a:buNone/>
            </a:pPr>
            <a:r>
              <a:rPr lang="en-US" dirty="0"/>
              <a:t>Cray motion: Re-open the </a:t>
            </a:r>
            <a:r>
              <a:rPr lang="en-US" dirty="0" err="1"/>
              <a:t>Groundrules</a:t>
            </a:r>
            <a:r>
              <a:rPr lang="en-US" dirty="0"/>
              <a:t> discussion, closed on 12/15/16, to consider two specific variances to the </a:t>
            </a:r>
            <a:r>
              <a:rPr lang="en-US" dirty="0" err="1"/>
              <a:t>Groundrules</a:t>
            </a:r>
            <a:r>
              <a:rPr lang="en-US" dirty="0"/>
              <a:t>, as shown in the following two motions.</a:t>
            </a:r>
          </a:p>
          <a:p>
            <a:pPr marL="0" indent="0">
              <a:buNone/>
            </a:pPr>
            <a:endParaRPr lang="en-US" dirty="0"/>
          </a:p>
          <a:p>
            <a:pPr marL="0" indent="0">
              <a:buNone/>
            </a:pPr>
            <a:r>
              <a:rPr lang="en-US" dirty="0"/>
              <a:t>A two-thirds majority vote of the full board is required to re-open the </a:t>
            </a:r>
            <a:r>
              <a:rPr lang="en-US" dirty="0" err="1"/>
              <a:t>Groundrules</a:t>
            </a:r>
            <a:r>
              <a:rPr lang="en-US" dirty="0"/>
              <a:t> discussion.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44931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At Large Member Provisions</a:t>
            </a:r>
          </a:p>
        </p:txBody>
      </p:sp>
      <p:sp>
        <p:nvSpPr>
          <p:cNvPr id="3" name="Content Placeholder 2"/>
          <p:cNvSpPr>
            <a:spLocks noGrp="1"/>
          </p:cNvSpPr>
          <p:nvPr>
            <p:ph idx="1"/>
          </p:nvPr>
        </p:nvSpPr>
        <p:spPr/>
        <p:txBody>
          <a:bodyPr/>
          <a:lstStyle/>
          <a:p>
            <a:pPr marL="0" indent="0">
              <a:buNone/>
            </a:pPr>
            <a:r>
              <a:rPr lang="en-US" dirty="0"/>
              <a:t>Cray motion: Notwithstanding the existing </a:t>
            </a:r>
            <a:r>
              <a:rPr lang="en-US" dirty="0" err="1"/>
              <a:t>Groundrules</a:t>
            </a:r>
            <a:r>
              <a:rPr lang="en-US" dirty="0"/>
              <a:t>, adopt the vote to add two At Large Directors as of this year’s Workshop.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35932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 Adopt the new Officer provisions</a:t>
            </a:r>
          </a:p>
        </p:txBody>
      </p:sp>
      <p:sp>
        <p:nvSpPr>
          <p:cNvPr id="3" name="Content Placeholder 2"/>
          <p:cNvSpPr>
            <a:spLocks noGrp="1"/>
          </p:cNvSpPr>
          <p:nvPr>
            <p:ph idx="1"/>
          </p:nvPr>
        </p:nvSpPr>
        <p:spPr/>
        <p:txBody>
          <a:bodyPr>
            <a:normAutofit/>
          </a:bodyPr>
          <a:lstStyle/>
          <a:p>
            <a:pPr marL="0" indent="0">
              <a:buNone/>
            </a:pPr>
            <a:r>
              <a:rPr lang="en-US" dirty="0"/>
              <a:t>Cray motion: Notwithstanding the existing </a:t>
            </a:r>
            <a:r>
              <a:rPr lang="en-US" dirty="0" err="1"/>
              <a:t>Groundrules</a:t>
            </a:r>
            <a:r>
              <a:rPr lang="en-US" dirty="0"/>
              <a:t>, immediately adopt the votes regarding Officers as contained in the following motions:</a:t>
            </a:r>
          </a:p>
          <a:p>
            <a:pPr>
              <a:buFontTx/>
              <a:buChar char="-"/>
            </a:pPr>
            <a:r>
              <a:rPr lang="en-US" sz="2000" dirty="0"/>
              <a:t>“Voteable – Article 8: Define the Officers”</a:t>
            </a:r>
          </a:p>
          <a:p>
            <a:pPr>
              <a:buFontTx/>
              <a:buChar char="-"/>
            </a:pPr>
            <a:r>
              <a:rPr lang="en-US" sz="2000" dirty="0"/>
              <a:t>“Voteable – Article 8: Term in Office”</a:t>
            </a:r>
          </a:p>
          <a:p>
            <a:pPr>
              <a:buFontTx/>
              <a:buChar char="-"/>
            </a:pPr>
            <a:r>
              <a:rPr lang="en-US" sz="2000" dirty="0"/>
              <a:t>“Voteable – Article 8: Nominations and Voting”</a:t>
            </a:r>
          </a:p>
          <a:p>
            <a:pPr>
              <a:buFontTx/>
              <a:buChar char="-"/>
            </a:pPr>
            <a:r>
              <a:rPr lang="en-US" sz="2000" dirty="0"/>
              <a:t>“Voteable – Article 8: Eligibility and Succession”</a:t>
            </a:r>
          </a:p>
          <a:p>
            <a:pPr>
              <a:buFontTx/>
              <a:buChar char="-"/>
            </a:pPr>
            <a:r>
              <a:rPr lang="en-US" sz="2000" dirty="0"/>
              <a:t>“Voteable – Article 5.9: Member Meetings”</a:t>
            </a:r>
          </a:p>
          <a:p>
            <a:pPr>
              <a:buFontTx/>
              <a:buChar char="-"/>
            </a:pPr>
            <a:r>
              <a:rPr lang="en-US" sz="2000" dirty="0"/>
              <a:t>“Voteable – Article 7.8: Conduct of Board Meetings”</a:t>
            </a:r>
          </a:p>
          <a:p>
            <a:pPr>
              <a:buFontTx/>
              <a:buChar char="-"/>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45091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97296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6652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42240042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27050</TotalTime>
  <Words>2799</Words>
  <Application>Microsoft Office PowerPoint</Application>
  <PresentationFormat>On-screen Show (4:3)</PresentationFormat>
  <Paragraphs>268</Paragraphs>
  <Slides>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MS PGothic</vt:lpstr>
      <vt:lpstr>MS PGothic</vt:lpstr>
      <vt:lpstr>Arial</vt:lpstr>
      <vt:lpstr>Calibri</vt:lpstr>
      <vt:lpstr>Office Theme</vt:lpstr>
      <vt:lpstr>Bylaws Update Process Amended Groundrules includes voteables</vt:lpstr>
      <vt:lpstr>Background</vt:lpstr>
      <vt:lpstr>The issue at hand</vt:lpstr>
      <vt:lpstr>Motion – re-open Groundrules discussion</vt:lpstr>
      <vt:lpstr>Motion – Adopt the At Large Member Provisions</vt:lpstr>
      <vt:lpstr>Motion – Adopt the new Officer provisions</vt:lpstr>
      <vt:lpstr>Backup</vt:lpstr>
      <vt:lpstr>Voteable - Process for Amending the OFA’s Bylaws 1 of 2</vt:lpstr>
      <vt:lpstr>Voteable - Process for Amending the OFA’s Bylaws 2 of 2</vt:lpstr>
      <vt:lpstr>Overview - Proposed Process to Amend the Bylaws</vt:lpstr>
      <vt:lpstr>Expected Process Flow</vt:lpstr>
      <vt:lpstr>Review - Current Voting Rules</vt:lpstr>
      <vt:lpstr>Handy reference guide</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231</cp:revision>
  <cp:lastPrinted>2015-06-14T19:25:18Z</cp:lastPrinted>
  <dcterms:created xsi:type="dcterms:W3CDTF">2013-03-28T19:36:05Z</dcterms:created>
  <dcterms:modified xsi:type="dcterms:W3CDTF">2017-03-15T19:37:58Z</dcterms:modified>
</cp:coreProperties>
</file>