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94" r:id="rId2"/>
    <p:sldId id="315" r:id="rId3"/>
    <p:sldId id="297" r:id="rId4"/>
    <p:sldId id="316" r:id="rId5"/>
    <p:sldId id="317" r:id="rId6"/>
    <p:sldId id="320" r:id="rId7"/>
    <p:sldId id="310" r:id="rId8"/>
    <p:sldId id="318" r:id="rId9"/>
    <p:sldId id="319" r:id="rId10"/>
    <p:sldId id="311" r:id="rId11"/>
    <p:sldId id="312" r:id="rId12"/>
    <p:sldId id="313" r:id="rId13"/>
    <p:sldId id="314" r:id="rId14"/>
    <p:sldId id="256" r:id="rId15"/>
    <p:sldId id="278" r:id="rId16"/>
    <p:sldId id="292" r:id="rId17"/>
    <p:sldId id="286" r:id="rId18"/>
    <p:sldId id="291" r:id="rId19"/>
    <p:sldId id="279" r:id="rId20"/>
    <p:sldId id="293" r:id="rId21"/>
    <p:sldId id="282" r:id="rId22"/>
    <p:sldId id="280" r:id="rId23"/>
    <p:sldId id="281" r:id="rId24"/>
    <p:sldId id="284" r:id="rId25"/>
    <p:sldId id="283" r:id="rId26"/>
    <p:sldId id="287" r:id="rId27"/>
    <p:sldId id="288" r:id="rId28"/>
    <p:sldId id="289" r:id="rId2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73" d="100"/>
          <a:sy n="73" d="100"/>
        </p:scale>
        <p:origin x="1061"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3/20/2017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3/16/2017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19</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20</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3/16/2017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3/16/2017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3/16/2017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3/16/2017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3/16/2017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3/16/2017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Bylaws Update Process</a:t>
            </a:r>
            <a:br>
              <a:rPr lang="en-US" dirty="0"/>
            </a:br>
            <a:r>
              <a:rPr lang="en-US" sz="3200" dirty="0"/>
              <a:t>Amended</a:t>
            </a:r>
            <a:r>
              <a:rPr lang="en-US" dirty="0"/>
              <a:t> </a:t>
            </a:r>
            <a:r>
              <a:rPr lang="en-US" sz="3200" dirty="0" err="1"/>
              <a:t>Groundrules</a:t>
            </a:r>
            <a:br>
              <a:rPr lang="en-US" sz="3200" dirty="0"/>
            </a:br>
            <a:r>
              <a:rPr lang="en-US" sz="3200" dirty="0"/>
              <a:t>includes </a:t>
            </a:r>
            <a:r>
              <a:rPr lang="en-US" sz="3200" dirty="0" err="1"/>
              <a:t>voteables</a:t>
            </a:r>
            <a:endParaRPr lang="en-US" sz="3200" dirty="0"/>
          </a:p>
        </p:txBody>
      </p:sp>
      <p:sp>
        <p:nvSpPr>
          <p:cNvPr id="3" name="Subtitle 2"/>
          <p:cNvSpPr>
            <a:spLocks noGrp="1"/>
          </p:cNvSpPr>
          <p:nvPr>
            <p:ph type="subTitle" idx="1"/>
          </p:nvPr>
        </p:nvSpPr>
        <p:spPr>
          <a:xfrm>
            <a:off x="1257300" y="4687614"/>
            <a:ext cx="6629400" cy="1066800"/>
          </a:xfrm>
        </p:spPr>
        <p:txBody>
          <a:bodyPr>
            <a:normAutofit/>
          </a:bodyPr>
          <a:lstStyle/>
          <a:p>
            <a:pPr algn="ctr"/>
            <a:r>
              <a:rPr lang="en-US" sz="1800" dirty="0">
                <a:latin typeface="Arial" pitchFamily="34" charset="0"/>
                <a:cs typeface="Arial" pitchFamily="34" charset="0"/>
              </a:rPr>
              <a:t>March 13, 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Proposed Process to Amend the Bylaws</a:t>
            </a:r>
          </a:p>
        </p:txBody>
      </p:sp>
      <p:sp>
        <p:nvSpPr>
          <p:cNvPr id="3" name="Content Placeholder 2"/>
          <p:cNvSpPr>
            <a:spLocks noGrp="1"/>
          </p:cNvSpPr>
          <p:nvPr>
            <p:ph idx="1"/>
          </p:nvPr>
        </p:nvSpPr>
        <p:spPr/>
        <p:txBody>
          <a:bodyPr>
            <a:normAutofit lnSpcReduction="10000"/>
          </a:bodyPr>
          <a:lstStyle/>
          <a:p>
            <a:r>
              <a:rPr lang="en-US" dirty="0"/>
              <a:t>A series of proposals for amending the Bylaws are discussed and refined in the XWG</a:t>
            </a:r>
          </a:p>
          <a:p>
            <a:pPr lvl="1"/>
            <a:r>
              <a:rPr lang="en-US" dirty="0"/>
              <a:t>Focus on the substance first, wordsmithing later</a:t>
            </a:r>
          </a:p>
          <a:p>
            <a:r>
              <a:rPr lang="en-US" dirty="0"/>
              <a:t>Each proposed amendment in the form of a written motion (Voteable) is ratified by vote of the </a:t>
            </a:r>
            <a:r>
              <a:rPr lang="en-US" dirty="0" err="1"/>
              <a:t>BoD</a:t>
            </a:r>
            <a:endParaRPr lang="en-US" dirty="0"/>
          </a:p>
          <a:p>
            <a:r>
              <a:rPr lang="en-US" dirty="0"/>
              <a:t>Draft of amended Bylaws is circulated to Promoters for 30 day review</a:t>
            </a:r>
          </a:p>
          <a:p>
            <a:r>
              <a:rPr lang="en-US" dirty="0"/>
              <a:t>Comments are incorporated by the </a:t>
            </a:r>
            <a:r>
              <a:rPr lang="en-US" dirty="0" err="1"/>
              <a:t>BoD</a:t>
            </a:r>
            <a:endParaRPr lang="en-US" dirty="0"/>
          </a:p>
          <a:p>
            <a:r>
              <a:rPr lang="en-US" dirty="0"/>
              <a:t>Final draft is adopted by the </a:t>
            </a:r>
            <a:r>
              <a:rPr lang="en-US" dirty="0" err="1"/>
              <a:t>BoD</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59830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Process Flow</a:t>
            </a:r>
          </a:p>
        </p:txBody>
      </p:sp>
      <p:sp>
        <p:nvSpPr>
          <p:cNvPr id="3" name="Content Placeholder 2"/>
          <p:cNvSpPr>
            <a:spLocks noGrp="1"/>
          </p:cNvSpPr>
          <p:nvPr>
            <p:ph idx="1"/>
          </p:nvPr>
        </p:nvSpPr>
        <p:spPr/>
        <p:txBody>
          <a:bodyPr>
            <a:normAutofit fontScale="92500" lnSpcReduction="10000"/>
          </a:bodyPr>
          <a:lstStyle/>
          <a:p>
            <a:r>
              <a:rPr lang="en-US" dirty="0"/>
              <a:t>Substance first…</a:t>
            </a:r>
          </a:p>
          <a:p>
            <a:pPr lvl="1"/>
            <a:r>
              <a:rPr lang="en-US" dirty="0"/>
              <a:t>For any given topic, the XWG should first agree on the broad principle</a:t>
            </a:r>
          </a:p>
          <a:p>
            <a:pPr lvl="1"/>
            <a:r>
              <a:rPr lang="en-US" dirty="0"/>
              <a:t>The principle should be captured as a Voteable item, in the form of a motion, for action by the Board of Directors</a:t>
            </a:r>
          </a:p>
          <a:p>
            <a:r>
              <a:rPr lang="en-US" dirty="0"/>
              <a:t>…Wordsmithing later</a:t>
            </a:r>
          </a:p>
          <a:p>
            <a:pPr lvl="1"/>
            <a:r>
              <a:rPr lang="en-US" dirty="0"/>
              <a:t>Once agreement is reached on the principle, a written draft of the proposed amended language can be submitted.</a:t>
            </a:r>
          </a:p>
          <a:p>
            <a:pPr lvl="1"/>
            <a:r>
              <a:rPr lang="en-US" dirty="0"/>
              <a:t>This also takes the form of a motion</a:t>
            </a:r>
          </a:p>
          <a:p>
            <a:r>
              <a:rPr lang="en-US" dirty="0"/>
              <a:t>Once this process has been completed for all open items, the Board is expected to vote on the entirety of the resulting text</a:t>
            </a:r>
          </a:p>
          <a:p>
            <a:pPr marL="0" indent="0">
              <a:buNone/>
            </a:pPr>
            <a:endParaRPr lang="en-US" dirty="0"/>
          </a:p>
          <a:p>
            <a:pPr marL="0" indent="0">
              <a:buNone/>
            </a:pP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0462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 Current Voting Rules</a:t>
            </a:r>
          </a:p>
        </p:txBody>
      </p:sp>
      <p:sp>
        <p:nvSpPr>
          <p:cNvPr id="3" name="Content Placeholder 2"/>
          <p:cNvSpPr>
            <a:spLocks noGrp="1"/>
          </p:cNvSpPr>
          <p:nvPr>
            <p:ph idx="1"/>
          </p:nvPr>
        </p:nvSpPr>
        <p:spPr/>
        <p:txBody>
          <a:bodyPr>
            <a:noAutofit/>
          </a:bodyPr>
          <a:lstStyle/>
          <a:p>
            <a:pPr marL="0" indent="0">
              <a:buNone/>
            </a:pPr>
            <a:r>
              <a:rPr lang="en-US" sz="1800" dirty="0"/>
              <a:t>For purposes of amending the Bylaws, the following pertain</a:t>
            </a:r>
          </a:p>
          <a:p>
            <a:r>
              <a:rPr lang="en-US" sz="1800" dirty="0"/>
              <a:t>Voting eligibility</a:t>
            </a:r>
          </a:p>
          <a:p>
            <a:pPr lvl="1"/>
            <a:r>
              <a:rPr lang="en-US" sz="1400" dirty="0"/>
              <a:t>All Promoter members as of 7/1/2105 shall be eligible to vote</a:t>
            </a:r>
          </a:p>
          <a:p>
            <a:r>
              <a:rPr lang="en-US" sz="1800" dirty="0"/>
              <a:t>Eligibility</a:t>
            </a:r>
          </a:p>
          <a:p>
            <a:pPr lvl="1"/>
            <a:r>
              <a:rPr lang="en-US" sz="1600" dirty="0"/>
              <a:t>Eligibility to vote and voting suspension shall be governed by Section 6.5 &amp; 6.6</a:t>
            </a:r>
          </a:p>
          <a:p>
            <a:pPr lvl="2"/>
            <a:r>
              <a:rPr lang="en-US" sz="1200" dirty="0"/>
              <a:t>75% participation rule</a:t>
            </a:r>
          </a:p>
          <a:p>
            <a:pPr lvl="2"/>
            <a:r>
              <a:rPr lang="en-US" sz="1200" dirty="0"/>
              <a:t>Three consecutive meetings rule</a:t>
            </a:r>
          </a:p>
          <a:p>
            <a:pPr lvl="2"/>
            <a:r>
              <a:rPr lang="en-US" sz="1200" dirty="0"/>
              <a:t>Suspensions, effect of suspension – the quorum rule</a:t>
            </a:r>
          </a:p>
          <a:p>
            <a:pPr lvl="1"/>
            <a:r>
              <a:rPr lang="en-US" sz="1600" dirty="0"/>
              <a:t>Excused absences</a:t>
            </a:r>
          </a:p>
          <a:p>
            <a:pPr lvl="2"/>
            <a:r>
              <a:rPr lang="en-US" sz="1200" dirty="0"/>
              <a:t>The Bylaws imply, but do not state, that a Director can be excused for cause.</a:t>
            </a:r>
          </a:p>
          <a:p>
            <a:r>
              <a:rPr lang="en-US" sz="1800" dirty="0"/>
              <a:t>Quorum</a:t>
            </a:r>
          </a:p>
          <a:p>
            <a:pPr lvl="1"/>
            <a:r>
              <a:rPr lang="en-US" sz="1600" dirty="0"/>
              <a:t>Achieving quorum for official action shall be governed by Section 7.5</a:t>
            </a:r>
          </a:p>
          <a:p>
            <a:pPr lvl="2"/>
            <a:r>
              <a:rPr lang="en-US" sz="1200" dirty="0"/>
              <a:t>A quorum consists of a majority of the Directors as defined by the vote on 6/16/2015</a:t>
            </a:r>
          </a:p>
          <a:p>
            <a:r>
              <a:rPr lang="en-US" sz="1800" dirty="0"/>
              <a:t>Actions requiring two-thirds vote</a:t>
            </a:r>
          </a:p>
          <a:p>
            <a:pPr lvl="1"/>
            <a:r>
              <a:rPr lang="en-US" sz="1600" dirty="0"/>
              <a:t>Actions requiring a two-thirds vote shall be as defined in Section 7.7</a:t>
            </a:r>
          </a:p>
          <a:p>
            <a:pPr marL="914400" lvl="2" indent="0">
              <a:buNone/>
            </a:pPr>
            <a:endParaRPr lang="en-US" sz="12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56214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Handy reference guide</a:t>
            </a:r>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79639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a:latin typeface="Arial" pitchFamily="34" charset="0"/>
                <a:cs typeface="Arial" pitchFamily="34" charset="0"/>
              </a:rPr>
              <a:t>September 15, 2016</a:t>
            </a:r>
          </a:p>
          <a:p>
            <a:pPr algn="ctr"/>
            <a:r>
              <a:rPr lang="en-US" dirty="0">
                <a:latin typeface="Arial" pitchFamily="34" charset="0"/>
                <a:cs typeface="Arial" pitchFamily="34" charset="0"/>
              </a:rPr>
              <a:t>Paul Grun</a:t>
            </a:r>
          </a:p>
          <a:p>
            <a:pPr algn="ctr"/>
            <a:r>
              <a:rPr lang="en-US" dirty="0">
                <a:latin typeface="Arial" pitchFamily="34" charset="0"/>
                <a:cs typeface="Arial" pitchFamily="34" charset="0"/>
              </a:rPr>
              <a:t>OFA Vice Chair</a:t>
            </a:r>
          </a:p>
          <a:p>
            <a:pPr algn="ctr"/>
            <a:r>
              <a:rPr lang="en-US" dirty="0">
                <a:latin typeface="Arial" pitchFamily="34" charset="0"/>
                <a:cs typeface="Arial" pitchFamily="34" charset="0"/>
              </a:rPr>
              <a:t>Jim Ryan</a:t>
            </a:r>
          </a:p>
          <a:p>
            <a:pPr algn="ctr"/>
            <a:r>
              <a:rPr lang="en-US" dirty="0">
                <a:latin typeface="Arial" pitchFamily="34" charset="0"/>
                <a:cs typeface="Arial" pitchFamily="34" charset="0"/>
              </a:rPr>
              <a:t>OFA Executive Director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Objective</a:t>
            </a:r>
          </a:p>
        </p:txBody>
      </p:sp>
      <p:sp>
        <p:nvSpPr>
          <p:cNvPr id="3" name="Content Placeholder 2"/>
          <p:cNvSpPr>
            <a:spLocks noGrp="1"/>
          </p:cNvSpPr>
          <p:nvPr>
            <p:ph idx="1"/>
          </p:nvPr>
        </p:nvSpPr>
        <p:spPr/>
        <p:txBody>
          <a:bodyPr>
            <a:normAutofit fontScale="77500" lnSpcReduction="20000"/>
          </a:bodyPr>
          <a:lstStyle/>
          <a:p>
            <a:r>
              <a:rPr lang="en-US" dirty="0"/>
              <a:t>Widespread agreement that the current Bylaws are not serving our needs well</a:t>
            </a:r>
          </a:p>
          <a:p>
            <a:pPr lvl="1"/>
            <a:r>
              <a:rPr lang="en-US" dirty="0"/>
              <a:t>Conflicts in some areas</a:t>
            </a:r>
          </a:p>
          <a:p>
            <a:pPr lvl="1"/>
            <a:r>
              <a:rPr lang="en-US" dirty="0"/>
              <a:t>Lack of clarity in some places</a:t>
            </a:r>
          </a:p>
          <a:p>
            <a:pPr lvl="1"/>
            <a:r>
              <a:rPr lang="en-US" dirty="0"/>
              <a:t>Simply out of date in some respects due to normal organizational growth over the years</a:t>
            </a:r>
          </a:p>
          <a:p>
            <a:r>
              <a:rPr lang="en-US" dirty="0"/>
              <a:t>Objective (for this slide deck)</a:t>
            </a:r>
          </a:p>
          <a:p>
            <a:pPr lvl="1"/>
            <a:r>
              <a:rPr lang="en-US" dirty="0"/>
              <a:t>Frame a broader discussion among the Board about how to update the Bylaws as needed</a:t>
            </a:r>
          </a:p>
          <a:p>
            <a:pPr lvl="1"/>
            <a:r>
              <a:rPr lang="en-US" dirty="0"/>
              <a:t>Recommend a process for moving forward</a:t>
            </a:r>
          </a:p>
          <a:p>
            <a:r>
              <a:rPr lang="en-US" dirty="0"/>
              <a:t>Non-objective (for today)</a:t>
            </a:r>
          </a:p>
          <a:p>
            <a:pPr lvl="1"/>
            <a:r>
              <a:rPr lang="en-US" dirty="0"/>
              <a:t>Recommend specific changes to the Bylaws</a:t>
            </a:r>
          </a:p>
          <a:p>
            <a:r>
              <a:rPr lang="en-US" dirty="0"/>
              <a:t>Desired outcome</a:t>
            </a:r>
          </a:p>
          <a:p>
            <a:pPr lvl="1"/>
            <a:r>
              <a:rPr lang="en-US" dirty="0"/>
              <a:t>Identify a process to recommend and adopt updates to the text</a:t>
            </a:r>
          </a:p>
          <a:p>
            <a:pPr lvl="1"/>
            <a:r>
              <a:rPr lang="en-US" dirty="0"/>
              <a:t>Establish milestones for moving forward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126902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Caution, alligators at work</a:t>
            </a:r>
          </a:p>
        </p:txBody>
      </p:sp>
      <p:sp>
        <p:nvSpPr>
          <p:cNvPr id="3" name="Content Placeholder 2"/>
          <p:cNvSpPr>
            <a:spLocks noGrp="1"/>
          </p:cNvSpPr>
          <p:nvPr>
            <p:ph idx="1"/>
          </p:nvPr>
        </p:nvSpPr>
        <p:spPr/>
        <p:txBody>
          <a:bodyPr/>
          <a:lstStyle/>
          <a:p>
            <a:r>
              <a:rPr lang="en-US" dirty="0"/>
              <a:t>The objective is to arrive at a process for moving toward an update of the Bylaws</a:t>
            </a:r>
          </a:p>
          <a:p>
            <a:r>
              <a:rPr lang="en-US" dirty="0"/>
              <a:t>The following slides categorize the issues needing attention into several large buckets</a:t>
            </a:r>
          </a:p>
          <a:p>
            <a:r>
              <a:rPr lang="en-US" dirty="0"/>
              <a:t>Please resist the urge to litigate any particular item or any particular bucket</a:t>
            </a:r>
          </a:p>
          <a:p>
            <a:pPr lvl="1"/>
            <a:r>
              <a:rPr lang="en-US" dirty="0"/>
              <a:t>If disagreements on whether any particular item is ‘an issue’ or not, let’s note the question and move on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186389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Authority to Make Changes</a:t>
            </a:r>
          </a:p>
        </p:txBody>
      </p:sp>
      <p:sp>
        <p:nvSpPr>
          <p:cNvPr id="3" name="Content Placeholder 2"/>
          <p:cNvSpPr>
            <a:spLocks noGrp="1"/>
          </p:cNvSpPr>
          <p:nvPr>
            <p:ph idx="1"/>
          </p:nvPr>
        </p:nvSpPr>
        <p:spPr/>
        <p:txBody>
          <a:bodyPr/>
          <a:lstStyle/>
          <a:p>
            <a:r>
              <a:rPr lang="en-US" dirty="0"/>
              <a:t>Per John Mitchell, the Board has the authority to amend the Bylaws upon the affirmative vote of a majority of the Board.  </a:t>
            </a:r>
          </a:p>
          <a:p>
            <a:pPr lvl="1"/>
            <a:r>
              <a:rPr lang="en-US" dirty="0"/>
              <a:t>See email from John Mitchell, “Re: Draft review of OFA documents” dated 3/9/2016 &amp; 3/10/16</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Major Areas</a:t>
            </a:r>
          </a:p>
        </p:txBody>
      </p:sp>
      <p:sp>
        <p:nvSpPr>
          <p:cNvPr id="3" name="Content Placeholder 2"/>
          <p:cNvSpPr>
            <a:spLocks noGrp="1"/>
          </p:cNvSpPr>
          <p:nvPr>
            <p:ph idx="1"/>
          </p:nvPr>
        </p:nvSpPr>
        <p:spPr/>
        <p:txBody>
          <a:bodyPr/>
          <a:lstStyle/>
          <a:p>
            <a:r>
              <a:rPr lang="en-US" dirty="0"/>
              <a:t>Board of Directors</a:t>
            </a:r>
          </a:p>
          <a:p>
            <a:r>
              <a:rPr lang="en-US" dirty="0"/>
              <a:t>Officers</a:t>
            </a:r>
          </a:p>
          <a:p>
            <a:r>
              <a:rPr lang="en-US" dirty="0"/>
              <a:t>Executive Working Group</a:t>
            </a:r>
          </a:p>
          <a:p>
            <a:r>
              <a:rPr lang="en-US" dirty="0"/>
              <a:t>Membership</a:t>
            </a:r>
          </a:p>
          <a:p>
            <a:r>
              <a:rPr lang="en-US" dirty="0"/>
              <a:t>Working Groups</a:t>
            </a:r>
          </a:p>
          <a:p>
            <a:r>
              <a:rPr lang="en-US" dirty="0"/>
              <a:t>OpenFabrics Software</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fontScale="85000" lnSpcReduction="10000"/>
          </a:bodyPr>
          <a:lstStyle/>
          <a:p>
            <a:pPr lvl="1"/>
            <a:r>
              <a:rPr lang="en-US" dirty="0"/>
              <a:t>Who is qualified to serve as a Director</a:t>
            </a:r>
          </a:p>
          <a:p>
            <a:pPr lvl="2"/>
            <a:r>
              <a:rPr lang="en-US" dirty="0"/>
              <a:t>Promoters only?</a:t>
            </a:r>
          </a:p>
          <a:p>
            <a:pPr lvl="2"/>
            <a:r>
              <a:rPr lang="en-US" dirty="0"/>
              <a:t>Other groups, e.g. ORNL, Academic Institutions, </a:t>
            </a:r>
            <a:r>
              <a:rPr lang="en-US" dirty="0" err="1"/>
              <a:t>etc</a:t>
            </a:r>
            <a:r>
              <a:rPr lang="en-US" dirty="0"/>
              <a:t>?</a:t>
            </a:r>
          </a:p>
          <a:p>
            <a:pPr lvl="1"/>
            <a:r>
              <a:rPr lang="en-US" dirty="0"/>
              <a:t>By whom are Directors selected</a:t>
            </a:r>
          </a:p>
          <a:p>
            <a:pPr lvl="2"/>
            <a:r>
              <a:rPr lang="en-US" dirty="0"/>
              <a:t>A ‘self-perpetuating’ board, or one chosen by members?</a:t>
            </a:r>
          </a:p>
          <a:p>
            <a:pPr lvl="1"/>
            <a:r>
              <a:rPr lang="en-US" dirty="0"/>
              <a:t>How many Directors</a:t>
            </a:r>
          </a:p>
          <a:p>
            <a:pPr lvl="1"/>
            <a:r>
              <a:rPr lang="en-US" dirty="0"/>
              <a:t>Participation requirements (active, inactive, voting, non-voting)</a:t>
            </a:r>
          </a:p>
          <a:p>
            <a:pPr lvl="1"/>
            <a:r>
              <a:rPr lang="en-US" dirty="0"/>
              <a:t>Removal/reinstatement/replacement of a Director</a:t>
            </a:r>
          </a:p>
          <a:p>
            <a:pPr lvl="1"/>
            <a:r>
              <a:rPr lang="en-US" dirty="0"/>
              <a:t>Policies and procedures for conducting Board business</a:t>
            </a:r>
          </a:p>
          <a:p>
            <a:pPr lvl="2"/>
            <a:r>
              <a:rPr lang="en-US" dirty="0"/>
              <a:t>Some of it is defined in the bylaws, some of it (properly) is not, but still needs to be defined somewhere</a:t>
            </a:r>
          </a:p>
          <a:p>
            <a:pPr lvl="2"/>
            <a:r>
              <a:rPr lang="en-US" dirty="0"/>
              <a:t>Notice requirements for meetings, agenda topics, voting</a:t>
            </a:r>
          </a:p>
          <a:p>
            <a:pPr lvl="1"/>
            <a:r>
              <a:rPr lang="en-US" dirty="0"/>
              <a:t>‘Statutory’ requirements for an annual meeting of the </a:t>
            </a:r>
            <a:r>
              <a:rPr lang="en-US" dirty="0" err="1"/>
              <a:t>BoD</a:t>
            </a:r>
            <a:r>
              <a:rPr lang="en-US" dirty="0"/>
              <a:t>?  </a:t>
            </a:r>
          </a:p>
          <a:p>
            <a:pPr lvl="2"/>
            <a:r>
              <a:rPr lang="en-US" dirty="0"/>
              <a:t>Currently, there are only requirements for an annual members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65077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issue at hand</a:t>
            </a:r>
          </a:p>
        </p:txBody>
      </p:sp>
      <p:sp>
        <p:nvSpPr>
          <p:cNvPr id="3" name="Content Placeholder 2"/>
          <p:cNvSpPr>
            <a:spLocks noGrp="1"/>
          </p:cNvSpPr>
          <p:nvPr>
            <p:ph idx="1"/>
          </p:nvPr>
        </p:nvSpPr>
        <p:spPr/>
        <p:txBody>
          <a:bodyPr/>
          <a:lstStyle/>
          <a:p>
            <a:r>
              <a:rPr lang="en-US" dirty="0"/>
              <a:t>The clear sense of the original motion, “Process for Amending the OFA’s Bylaws”, was the Bylaws would be amended as a single, complete document</a:t>
            </a:r>
          </a:p>
          <a:p>
            <a:pPr lvl="1"/>
            <a:r>
              <a:rPr lang="en-US" dirty="0"/>
              <a:t>As opposed to piecemeal, in-place updates to existing sections</a:t>
            </a:r>
          </a:p>
          <a:p>
            <a:r>
              <a:rPr lang="en-US" dirty="0"/>
              <a:t>We recently agreed to add two At Large Members to the Board</a:t>
            </a:r>
          </a:p>
          <a:p>
            <a:pPr lvl="1"/>
            <a:r>
              <a:rPr lang="en-US" dirty="0"/>
              <a:t>With a strong desire to do so as soon as possible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248196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a:bodyPr>
          <a:lstStyle/>
          <a:p>
            <a:r>
              <a:rPr lang="en-US" sz="2000" dirty="0"/>
              <a:t>Current situation governed by a vote taken on July 16, 2015</a:t>
            </a:r>
          </a:p>
          <a:p>
            <a:pPr lvl="1"/>
            <a:r>
              <a:rPr lang="en-US" sz="1800" dirty="0"/>
              <a:t>Motion (Gilad): The Board of Directors shall be comprised of one representative of each promoter company, based on the list of promoters companies on July 1, 2015.  Motion passed 6-2-1</a:t>
            </a:r>
          </a:p>
          <a:p>
            <a:pPr lvl="1"/>
            <a:r>
              <a:rPr lang="en-US" sz="1800" dirty="0"/>
              <a:t>This was intended to fill an urgent need, with the understanding that further work would be needed</a:t>
            </a:r>
          </a:p>
          <a:p>
            <a:r>
              <a:rPr lang="en-US" sz="2200" dirty="0"/>
              <a:t>Further bolstered at the Board meeting on 3/17/16</a:t>
            </a:r>
          </a:p>
          <a:p>
            <a:pPr lvl="1"/>
            <a:r>
              <a:rPr lang="en-US" sz="1800" dirty="0"/>
              <a:t>Consensus view that the Board is composed of Promoters, with rough outlines for defining voting vs non-voting status</a:t>
            </a:r>
          </a:p>
          <a:p>
            <a:pPr lvl="1"/>
            <a:r>
              <a:rPr lang="en-US" sz="1800" dirty="0"/>
              <a:t>Broad agreement on the outlines, but needs to be codified</a:t>
            </a:r>
          </a:p>
          <a:p>
            <a:r>
              <a:rPr lang="en-US" sz="2200" dirty="0"/>
              <a:t>Now is the time to codify this in the Bylaws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1289286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Officers</a:t>
            </a:r>
          </a:p>
        </p:txBody>
      </p:sp>
      <p:sp>
        <p:nvSpPr>
          <p:cNvPr id="3" name="Content Placeholder 2"/>
          <p:cNvSpPr>
            <a:spLocks noGrp="1"/>
          </p:cNvSpPr>
          <p:nvPr>
            <p:ph idx="1"/>
          </p:nvPr>
        </p:nvSpPr>
        <p:spPr/>
        <p:txBody>
          <a:bodyPr>
            <a:normAutofit lnSpcReduction="10000"/>
          </a:bodyPr>
          <a:lstStyle/>
          <a:p>
            <a:pPr lvl="1"/>
            <a:r>
              <a:rPr lang="en-US" sz="2000" dirty="0"/>
              <a:t>How many, and what roles?</a:t>
            </a:r>
          </a:p>
          <a:p>
            <a:pPr lvl="2"/>
            <a:r>
              <a:rPr lang="en-US" sz="1800" dirty="0"/>
              <a:t>Currently, we have Chair, Vice Chair, Treasurer</a:t>
            </a:r>
          </a:p>
          <a:p>
            <a:pPr lvl="2"/>
            <a:r>
              <a:rPr lang="en-US" sz="1800" dirty="0"/>
              <a:t>Bylaws are vague on what is required, describing only ‘may’</a:t>
            </a:r>
          </a:p>
          <a:p>
            <a:pPr lvl="2"/>
            <a:r>
              <a:rPr lang="en-US" sz="1800" dirty="0"/>
              <a:t>Yet the Bylaws say that the Secretary of the Corporation shall act as secretary for all meetings of the Board</a:t>
            </a:r>
          </a:p>
          <a:p>
            <a:pPr lvl="2"/>
            <a:r>
              <a:rPr lang="en-US" sz="1800" dirty="0"/>
              <a:t>CA law requires at least a Chair, Treasurer and Secretary </a:t>
            </a:r>
          </a:p>
          <a:p>
            <a:pPr lvl="2"/>
            <a:r>
              <a:rPr lang="en-US" sz="1800" dirty="0"/>
              <a:t>NO legal </a:t>
            </a:r>
            <a:r>
              <a:rPr lang="en-US" sz="1800" dirty="0" err="1"/>
              <a:t>reqmt</a:t>
            </a:r>
            <a:r>
              <a:rPr lang="en-US" sz="1800" dirty="0"/>
              <a:t> that the person taking minutes is the Secretary of the Corporation</a:t>
            </a:r>
          </a:p>
          <a:p>
            <a:pPr lvl="1"/>
            <a:r>
              <a:rPr lang="en-US" sz="2000" dirty="0"/>
              <a:t>How selected?</a:t>
            </a:r>
          </a:p>
          <a:p>
            <a:pPr lvl="2"/>
            <a:r>
              <a:rPr lang="en-US" sz="1800" dirty="0"/>
              <a:t>Current Bylaws say only that the Board may appoint officers at any time</a:t>
            </a:r>
          </a:p>
          <a:p>
            <a:pPr lvl="1"/>
            <a:r>
              <a:rPr lang="en-US" sz="2000" dirty="0"/>
              <a:t>Qualifications to serve as an Officer</a:t>
            </a:r>
          </a:p>
          <a:p>
            <a:pPr lvl="2"/>
            <a:r>
              <a:rPr lang="en-US" sz="1800" dirty="0"/>
              <a:t>Promoter?  Board member? Member?  Non-member?  Membership level?</a:t>
            </a:r>
          </a:p>
          <a:p>
            <a:pPr lvl="1"/>
            <a:r>
              <a:rPr lang="en-US" sz="2000" dirty="0"/>
              <a:t>Roles and Responsibilities</a:t>
            </a:r>
          </a:p>
          <a:p>
            <a:pPr marL="457200" lvl="1"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309867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Working Group</a:t>
            </a:r>
          </a:p>
        </p:txBody>
      </p:sp>
      <p:sp>
        <p:nvSpPr>
          <p:cNvPr id="3" name="Content Placeholder 2"/>
          <p:cNvSpPr>
            <a:spLocks noGrp="1"/>
          </p:cNvSpPr>
          <p:nvPr>
            <p:ph idx="1"/>
          </p:nvPr>
        </p:nvSpPr>
        <p:spPr/>
        <p:txBody>
          <a:bodyPr>
            <a:normAutofit fontScale="85000" lnSpcReduction="10000"/>
          </a:bodyPr>
          <a:lstStyle/>
          <a:p>
            <a:pPr lvl="1"/>
            <a:r>
              <a:rPr lang="en-US" dirty="0"/>
              <a:t>Allowed by the Bylaws, but do we still need it? </a:t>
            </a:r>
          </a:p>
          <a:p>
            <a:pPr lvl="2"/>
            <a:r>
              <a:rPr lang="en-US" dirty="0"/>
              <a:t>Historically (and consistent with the Bylaws)</a:t>
            </a:r>
          </a:p>
          <a:p>
            <a:pPr lvl="3"/>
            <a:r>
              <a:rPr lang="en-US" dirty="0"/>
              <a:t>A small group of self-selected individuals managed the day-to-day affairs of the OFA, with important issues going to the Board for voting/approval</a:t>
            </a:r>
          </a:p>
          <a:p>
            <a:pPr lvl="3"/>
            <a:r>
              <a:rPr lang="en-US" dirty="0"/>
              <a:t>Acted as a kind of filter for the Board, defining and focusing issues</a:t>
            </a:r>
          </a:p>
          <a:p>
            <a:pPr lvl="3"/>
            <a:r>
              <a:rPr lang="en-US" dirty="0"/>
              <a:t>But rarely (never?) exercised its power to operate on behalf of the Board</a:t>
            </a:r>
          </a:p>
          <a:p>
            <a:pPr lvl="2"/>
            <a:r>
              <a:rPr lang="en-US" dirty="0"/>
              <a:t>Should we re-think it in light of the role it is currently filling </a:t>
            </a:r>
          </a:p>
          <a:p>
            <a:pPr lvl="1"/>
            <a:r>
              <a:rPr lang="en-US" dirty="0"/>
              <a:t>Roles and Responsibilities</a:t>
            </a:r>
          </a:p>
          <a:p>
            <a:pPr lvl="2"/>
            <a:r>
              <a:rPr lang="en-US" dirty="0"/>
              <a:t>Does it operate in lieu of, or as an adjunct to, the </a:t>
            </a:r>
            <a:r>
              <a:rPr lang="en-US" dirty="0" err="1"/>
              <a:t>BoD</a:t>
            </a:r>
            <a:r>
              <a:rPr lang="en-US" dirty="0"/>
              <a:t>?</a:t>
            </a:r>
          </a:p>
          <a:p>
            <a:pPr lvl="1"/>
            <a:r>
              <a:rPr lang="en-US" dirty="0"/>
              <a:t>How many members, and who is qualified?</a:t>
            </a:r>
          </a:p>
          <a:p>
            <a:pPr lvl="1"/>
            <a:r>
              <a:rPr lang="en-US" dirty="0"/>
              <a:t>How are members selected?</a:t>
            </a:r>
          </a:p>
          <a:p>
            <a:pPr lvl="1"/>
            <a:r>
              <a:rPr lang="en-US" dirty="0"/>
              <a:t>Participation, quorum and voting rules not defined</a:t>
            </a:r>
          </a:p>
          <a:p>
            <a:pPr lvl="1"/>
            <a:r>
              <a:rPr lang="en-US" dirty="0"/>
              <a:t>Classes of “membership” (active, inactive, voting, non-voting…)</a:t>
            </a:r>
          </a:p>
          <a:p>
            <a:pPr lvl="1"/>
            <a:r>
              <a:rPr lang="en-US" dirty="0"/>
              <a:t>Continuity of members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236614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207261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1438342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812614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Tree>
    <p:extLst>
      <p:ext uri="{BB962C8B-B14F-4D97-AF65-F5344CB8AC3E}">
        <p14:creationId xmlns:p14="http://schemas.microsoft.com/office/powerpoint/2010/main" val="1471934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priority</a:t>
            </a:r>
          </a:p>
        </p:txBody>
      </p:sp>
      <p:sp>
        <p:nvSpPr>
          <p:cNvPr id="3" name="Content Placeholder 2"/>
          <p:cNvSpPr>
            <a:spLocks noGrp="1"/>
          </p:cNvSpPr>
          <p:nvPr>
            <p:ph idx="1"/>
          </p:nvPr>
        </p:nvSpPr>
        <p:spPr/>
        <p:txBody>
          <a:bodyPr/>
          <a:lstStyle/>
          <a:p>
            <a:pPr marL="914400" lvl="1" indent="-514350">
              <a:buFont typeface="+mj-lt"/>
              <a:buAutoNum type="arabicPeriod"/>
            </a:pPr>
            <a:r>
              <a:rPr lang="en-US" dirty="0"/>
              <a:t>Re-state and ratify the </a:t>
            </a:r>
            <a:r>
              <a:rPr lang="en-US" dirty="0" err="1"/>
              <a:t>BoD’s</a:t>
            </a:r>
            <a:r>
              <a:rPr lang="en-US" dirty="0"/>
              <a:t> consensus from March 2016 describing Board membership criteria</a:t>
            </a:r>
          </a:p>
          <a:p>
            <a:pPr marL="1314450" lvl="2" indent="-514350">
              <a:buFont typeface="+mj-lt"/>
              <a:buAutoNum type="arabicPeriod"/>
            </a:pPr>
            <a:r>
              <a:rPr lang="en-US" dirty="0"/>
              <a:t>including a discussion of participation requirements, removal, reinstatement, </a:t>
            </a:r>
            <a:r>
              <a:rPr lang="en-US" dirty="0" err="1"/>
              <a:t>etc</a:t>
            </a:r>
            <a:endParaRPr lang="en-US" dirty="0"/>
          </a:p>
          <a:p>
            <a:pPr marL="914400" lvl="1" indent="-514350">
              <a:buFont typeface="+mj-lt"/>
              <a:buAutoNum type="arabicPeriod"/>
            </a:pPr>
            <a:r>
              <a:rPr lang="en-US" dirty="0"/>
              <a:t>Amend Article 6 “Board” and Article 7 “Board Meetings” accordingly</a:t>
            </a:r>
          </a:p>
          <a:p>
            <a:pPr marL="914400" lvl="1" indent="-514350">
              <a:buFont typeface="+mj-lt"/>
              <a:buAutoNum type="arabicPeriod"/>
            </a:pPr>
            <a:r>
              <a:rPr lang="en-US" dirty="0"/>
              <a:t>Amend Article 8 – “Officers”</a:t>
            </a:r>
          </a:p>
          <a:p>
            <a:pPr marL="914400" lvl="1" indent="-514350">
              <a:buFont typeface="+mj-lt"/>
              <a:buAutoNum type="arabicPeriod"/>
            </a:pPr>
            <a:r>
              <a:rPr lang="en-US" dirty="0"/>
              <a:t>Amend Article 9 – “Executive Committee”</a:t>
            </a:r>
          </a:p>
          <a:p>
            <a:pPr marL="914400" lvl="1" indent="-514350">
              <a:buFont typeface="+mj-lt"/>
              <a:buAutoNum type="arabicPeriod"/>
            </a:pPr>
            <a:r>
              <a:rPr lang="en-US" dirty="0"/>
              <a:t>Define OFS</a:t>
            </a:r>
          </a:p>
          <a:p>
            <a:pPr marL="914400" lvl="1" indent="-514350">
              <a:buFont typeface="+mj-lt"/>
              <a:buAutoNum type="arabicPeriod"/>
            </a:pPr>
            <a:r>
              <a:rPr lang="en-US" dirty="0"/>
              <a:t>Working Groups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27</a:t>
            </a:fld>
            <a:endParaRPr lang="en-US"/>
          </a:p>
        </p:txBody>
      </p:sp>
    </p:spTree>
    <p:extLst>
      <p:ext uri="{BB962C8B-B14F-4D97-AF65-F5344CB8AC3E}">
        <p14:creationId xmlns:p14="http://schemas.microsoft.com/office/powerpoint/2010/main" val="3404563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28</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lnSpcReduction="10000"/>
          </a:bodyPr>
          <a:lstStyle/>
          <a:p>
            <a:r>
              <a:rPr lang="en-US" dirty="0" err="1"/>
              <a:t>Groundrules</a:t>
            </a:r>
            <a:r>
              <a:rPr lang="en-US" dirty="0"/>
              <a:t> to be used to guide the updating of the Bylaws were adopted on December 15, 2016</a:t>
            </a:r>
          </a:p>
          <a:p>
            <a:r>
              <a:rPr lang="en-US" dirty="0"/>
              <a:t>In the course of discussing the At Large Directors provisions, it became clear that it may be desirable to modify the </a:t>
            </a:r>
            <a:r>
              <a:rPr lang="en-US" dirty="0" err="1"/>
              <a:t>groundrules</a:t>
            </a:r>
            <a:r>
              <a:rPr lang="en-US" dirty="0"/>
              <a:t> to allow adopting the At Large Director provisions this year</a:t>
            </a:r>
          </a:p>
          <a:p>
            <a:r>
              <a:rPr lang="en-US" dirty="0"/>
              <a:t>It is also desirable to modify the </a:t>
            </a:r>
            <a:r>
              <a:rPr lang="en-US" dirty="0" err="1"/>
              <a:t>groundrules</a:t>
            </a:r>
            <a:r>
              <a:rPr lang="en-US" dirty="0"/>
              <a:t> to allow adoption of votes governing officers, and the conduct of the annual general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59408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re-open </a:t>
            </a:r>
            <a:r>
              <a:rPr lang="en-US" sz="2800" dirty="0" err="1"/>
              <a:t>Groundrules</a:t>
            </a:r>
            <a:r>
              <a:rPr lang="en-US" sz="2800" dirty="0"/>
              <a:t> discussion</a:t>
            </a:r>
          </a:p>
        </p:txBody>
      </p:sp>
      <p:sp>
        <p:nvSpPr>
          <p:cNvPr id="3" name="Content Placeholder 2"/>
          <p:cNvSpPr>
            <a:spLocks noGrp="1"/>
          </p:cNvSpPr>
          <p:nvPr>
            <p:ph idx="1"/>
          </p:nvPr>
        </p:nvSpPr>
        <p:spPr/>
        <p:txBody>
          <a:bodyPr/>
          <a:lstStyle/>
          <a:p>
            <a:pPr marL="0" indent="0">
              <a:buNone/>
            </a:pPr>
            <a:r>
              <a:rPr lang="en-US" dirty="0"/>
              <a:t>Cray motion: Re-open the </a:t>
            </a:r>
            <a:r>
              <a:rPr lang="en-US" dirty="0" err="1"/>
              <a:t>Groundrules</a:t>
            </a:r>
            <a:r>
              <a:rPr lang="en-US" dirty="0"/>
              <a:t> discussion, closed on 12/15/16, to consider two specific variances to the </a:t>
            </a:r>
            <a:r>
              <a:rPr lang="en-US" dirty="0" err="1"/>
              <a:t>Groundrules</a:t>
            </a:r>
            <a:r>
              <a:rPr lang="en-US" dirty="0"/>
              <a:t>, as shown in the following two motions.</a:t>
            </a:r>
          </a:p>
          <a:p>
            <a:pPr marL="0" indent="0">
              <a:buNone/>
            </a:pPr>
            <a:endParaRPr lang="en-US" dirty="0"/>
          </a:p>
          <a:p>
            <a:pPr marL="0" indent="0">
              <a:buNone/>
            </a:pPr>
            <a:r>
              <a:rPr lang="en-US" dirty="0"/>
              <a:t>A two-thirds majority vote of the full board is required to re-open the </a:t>
            </a:r>
            <a:r>
              <a:rPr lang="en-US" dirty="0" err="1"/>
              <a:t>Groundrules</a:t>
            </a:r>
            <a:r>
              <a:rPr lang="en-US" dirty="0"/>
              <a:t> discussion.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144931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At Large Member Provisions</a:t>
            </a:r>
          </a:p>
        </p:txBody>
      </p:sp>
      <p:sp>
        <p:nvSpPr>
          <p:cNvPr id="3" name="Content Placeholder 2"/>
          <p:cNvSpPr>
            <a:spLocks noGrp="1"/>
          </p:cNvSpPr>
          <p:nvPr>
            <p:ph idx="1"/>
          </p:nvPr>
        </p:nvSpPr>
        <p:spPr/>
        <p:txBody>
          <a:bodyPr/>
          <a:lstStyle/>
          <a:p>
            <a:pPr marL="0" indent="0">
              <a:buNone/>
            </a:pPr>
            <a:r>
              <a:rPr lang="en-US" dirty="0"/>
              <a:t>Cray motion: Notwithstanding the existing Ground rules, adopt the vote to add two At Large Directors as of this year’s Workshop.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35932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Ground rules, immediately adopt the votes regarding Officers as contained in the following motions </a:t>
            </a:r>
            <a:r>
              <a:rPr lang="en-US" sz="2000" dirty="0"/>
              <a:t>– see the slide deck V_OFA_Officers_2017_0317</a:t>
            </a:r>
            <a:r>
              <a:rPr lang="en-US" dirty="0"/>
              <a:t>:</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345091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197296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1 of 2</a:t>
            </a:r>
          </a:p>
        </p:txBody>
      </p:sp>
      <p:sp>
        <p:nvSpPr>
          <p:cNvPr id="3" name="Content Placeholder 2"/>
          <p:cNvSpPr>
            <a:spLocks noGrp="1"/>
          </p:cNvSpPr>
          <p:nvPr>
            <p:ph idx="1"/>
          </p:nvPr>
        </p:nvSpPr>
        <p:spPr>
          <a:xfrm>
            <a:off x="457200" y="1601788"/>
            <a:ext cx="8345156" cy="4646612"/>
          </a:xfrm>
        </p:spPr>
        <p:txBody>
          <a:bodyPr>
            <a:normAutofit fontScale="70000" lnSpcReduction="20000"/>
          </a:bodyPr>
          <a:lstStyle/>
          <a:p>
            <a:r>
              <a:rPr lang="en-US" dirty="0"/>
              <a:t>Motion - The following shall be the process to be used for amending the Alliance’s Bylaws:</a:t>
            </a:r>
          </a:p>
          <a:p>
            <a:pPr lvl="1"/>
            <a:r>
              <a:rPr lang="en-US" dirty="0"/>
              <a:t>Proposed amendments shall be first discussed by the XWG </a:t>
            </a:r>
          </a:p>
          <a:p>
            <a:pPr lvl="1"/>
            <a:r>
              <a:rPr lang="en-US" dirty="0"/>
              <a:t>Each proposed amendment is ratified by a majority vote of the </a:t>
            </a:r>
            <a:r>
              <a:rPr lang="en-US" dirty="0" err="1"/>
              <a:t>BoD</a:t>
            </a:r>
            <a:endParaRPr lang="en-US" dirty="0"/>
          </a:p>
          <a:p>
            <a:pPr lvl="2"/>
            <a:r>
              <a:rPr lang="en-US" dirty="0"/>
              <a:t>Before any action can be taken on a proposal, it must have been posted to the </a:t>
            </a:r>
            <a:r>
              <a:rPr lang="en-US" dirty="0" err="1"/>
              <a:t>ofa_board</a:t>
            </a:r>
            <a:r>
              <a:rPr lang="en-US" dirty="0"/>
              <a:t> mailing list no later than 72 hours prior to the meeting where action is requested</a:t>
            </a:r>
          </a:p>
          <a:p>
            <a:pPr lvl="2"/>
            <a:r>
              <a:rPr lang="en-US" dirty="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a:t>Once closed, a 2/3 vote of the full Board is required to re-open a previously voted topic</a:t>
            </a:r>
          </a:p>
          <a:p>
            <a:pPr lvl="1"/>
            <a:r>
              <a:rPr lang="en-US" dirty="0"/>
              <a:t>When all proposed amendments have been acted on by the </a:t>
            </a:r>
            <a:r>
              <a:rPr lang="en-US" dirty="0" err="1"/>
              <a:t>BoD</a:t>
            </a:r>
            <a:r>
              <a:rPr lang="en-US" dirty="0"/>
              <a:t>, the resulting Draft Amended Bylaws shall be circulated to Promoters for a thirty day review</a:t>
            </a:r>
          </a:p>
          <a:p>
            <a:pPr lvl="1"/>
            <a:r>
              <a:rPr lang="en-US" dirty="0"/>
              <a:t>Comments, if any, are incorporated by the </a:t>
            </a:r>
            <a:r>
              <a:rPr lang="en-US" dirty="0" err="1"/>
              <a:t>BoD</a:t>
            </a:r>
            <a:r>
              <a:rPr lang="en-US" dirty="0"/>
              <a:t> to create a Final Draft</a:t>
            </a:r>
          </a:p>
          <a:p>
            <a:pPr lvl="1"/>
            <a:r>
              <a:rPr lang="en-US" dirty="0"/>
              <a:t>The Final Draft is reviewed by OFA Counsel.  Comments, if any, from counsel are considered by the </a:t>
            </a:r>
            <a:r>
              <a:rPr lang="en-US" dirty="0" err="1"/>
              <a:t>BoD</a:t>
            </a:r>
            <a:r>
              <a:rPr lang="en-US" dirty="0"/>
              <a:t>.  This may result in a new thirty day Promoter review.</a:t>
            </a:r>
          </a:p>
          <a:p>
            <a:pPr lvl="1"/>
            <a:r>
              <a:rPr lang="en-US" dirty="0" err="1"/>
              <a:t>BoD</a:t>
            </a:r>
            <a:r>
              <a:rPr lang="en-US" dirty="0"/>
              <a:t> vote is taken to adopt the Final Draft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366527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2 of 2</a:t>
            </a:r>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a:t>At the meeting of the Board, for any motion that has met the 72 hour rule, the process for debating the motion shall be:</a:t>
            </a:r>
          </a:p>
          <a:p>
            <a:pPr lvl="2"/>
            <a:r>
              <a:rPr lang="en-US" dirty="0"/>
              <a:t>The chair calls for a reading of the motion</a:t>
            </a:r>
          </a:p>
          <a:p>
            <a:pPr lvl="2"/>
            <a:r>
              <a:rPr lang="en-US" dirty="0"/>
              <a:t>The chair asks for a second. Lacking a second, the motion is defeated</a:t>
            </a:r>
          </a:p>
          <a:p>
            <a:pPr lvl="2"/>
            <a:r>
              <a:rPr lang="en-US" dirty="0"/>
              <a:t>The chair asks for discussion</a:t>
            </a:r>
          </a:p>
          <a:p>
            <a:pPr lvl="2"/>
            <a:r>
              <a:rPr lang="en-US" dirty="0"/>
              <a:t>Discussion may result in one or more amendments.  Any offered amendments must be accepted by both the motioner and the second</a:t>
            </a:r>
          </a:p>
          <a:p>
            <a:pPr lvl="2"/>
            <a:r>
              <a:rPr lang="en-US" dirty="0"/>
              <a:t>The chair calls the question, asks for a reading of the final motion, and a vote is taken</a:t>
            </a:r>
          </a:p>
          <a:p>
            <a:pPr lvl="2"/>
            <a:r>
              <a:rPr lang="en-US" dirty="0"/>
              <a:t>At its discretion, the chair may call for a role call, or may ask if there exist any no votes or abstentions.  Lacking any, the motion passes by unanimous acclamation.  In the presence of any no votes or abstentions, a role call vote is taken.</a:t>
            </a:r>
          </a:p>
          <a:p>
            <a:r>
              <a:rPr lang="en-US" dirty="0"/>
              <a:t>This motion requires a simple majority of the </a:t>
            </a:r>
            <a:r>
              <a:rPr lang="en-US" dirty="0" err="1"/>
              <a:t>BoD</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42240042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32365</TotalTime>
  <Words>2813</Words>
  <Application>Microsoft Office PowerPoint</Application>
  <PresentationFormat>On-screen Show (4:3)</PresentationFormat>
  <Paragraphs>268</Paragraphs>
  <Slides>28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MS PGothic</vt:lpstr>
      <vt:lpstr>MS PGothic</vt:lpstr>
      <vt:lpstr>Arial</vt:lpstr>
      <vt:lpstr>Calibri</vt:lpstr>
      <vt:lpstr>Office Theme</vt:lpstr>
      <vt:lpstr>Bylaws Update Process Amended Groundrules includes voteables</vt:lpstr>
      <vt:lpstr>The issue at hand</vt:lpstr>
      <vt:lpstr>Background</vt:lpstr>
      <vt:lpstr>Motion – re-open Groundrules discussion</vt:lpstr>
      <vt:lpstr>Motion – Adopt the At Large Member Provisions</vt:lpstr>
      <vt:lpstr>Motion – Adopt the new Officer provisions</vt:lpstr>
      <vt:lpstr>Backup</vt:lpstr>
      <vt:lpstr>Voteable - Process for Amending the OFA’s Bylaws 1 of 2</vt:lpstr>
      <vt:lpstr>Voteable - Process for Amending the OFA’s Bylaws 2 of 2</vt:lpstr>
      <vt:lpstr>Overview - Proposed Process to Amend the Bylaws</vt:lpstr>
      <vt:lpstr>Expected Process Flow</vt:lpstr>
      <vt:lpstr>Review - Current Voting Rules</vt:lpstr>
      <vt:lpstr>Handy reference guide</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233</cp:revision>
  <cp:lastPrinted>2015-06-14T19:25:18Z</cp:lastPrinted>
  <dcterms:created xsi:type="dcterms:W3CDTF">2013-03-28T19:36:05Z</dcterms:created>
  <dcterms:modified xsi:type="dcterms:W3CDTF">2017-03-20T09:26:26Z</dcterms:modified>
</cp:coreProperties>
</file>