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94" r:id="rId2"/>
    <p:sldId id="295" r:id="rId3"/>
    <p:sldId id="297" r:id="rId4"/>
    <p:sldId id="298" r:id="rId5"/>
    <p:sldId id="280" r:id="rId6"/>
    <p:sldId id="296" r:id="rId7"/>
    <p:sldId id="281" r:id="rId8"/>
    <p:sldId id="284" r:id="rId9"/>
    <p:sldId id="283" r:id="rId10"/>
    <p:sldId id="287" r:id="rId11"/>
    <p:sldId id="289" r:id="rId12"/>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varScale="1">
        <p:scale>
          <a:sx n="78" d="100"/>
          <a:sy n="78" d="100"/>
        </p:scale>
        <p:origin x="902" y="62"/>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4/26/2017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4/26/2017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4/26/2017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4/26/2017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4/26/2017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4/26/2017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4/26/2017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4/26/2017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Executive Working Group</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April 27, 2017</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1471934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24718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 so Far…</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pic>
        <p:nvPicPr>
          <p:cNvPr id="6" name="Picture 5"/>
          <p:cNvPicPr>
            <a:picLocks noChangeAspect="1"/>
          </p:cNvPicPr>
          <p:nvPr/>
        </p:nvPicPr>
        <p:blipFill>
          <a:blip r:embed="rId2"/>
          <a:stretch>
            <a:fillRect/>
          </a:stretch>
        </p:blipFill>
        <p:spPr>
          <a:xfrm>
            <a:off x="368511" y="1655357"/>
            <a:ext cx="6183051" cy="4637288"/>
          </a:xfrm>
          <a:prstGeom prst="rect">
            <a:avLst/>
          </a:prstGeom>
          <a:ln>
            <a:solidFill>
              <a:schemeClr val="tx1"/>
            </a:solidFill>
          </a:ln>
        </p:spPr>
      </p:pic>
      <p:sp>
        <p:nvSpPr>
          <p:cNvPr id="7" name="TextBox 6"/>
          <p:cNvSpPr txBox="1"/>
          <p:nvPr/>
        </p:nvSpPr>
        <p:spPr>
          <a:xfrm>
            <a:off x="5928852" y="2054315"/>
            <a:ext cx="2861187" cy="1200329"/>
          </a:xfrm>
          <a:prstGeom prst="rect">
            <a:avLst/>
          </a:prstGeom>
          <a:solidFill>
            <a:schemeClr val="bg1"/>
          </a:solidFill>
          <a:ln>
            <a:solidFill>
              <a:schemeClr val="tx1"/>
            </a:solidFill>
          </a:ln>
        </p:spPr>
        <p:txBody>
          <a:bodyPr wrap="square" rtlCol="0">
            <a:spAutoFit/>
          </a:bodyPr>
          <a:lstStyle/>
          <a:p>
            <a:r>
              <a:rPr lang="en-US" dirty="0">
                <a:solidFill>
                  <a:srgbClr val="6D6E71"/>
                </a:solidFill>
              </a:rPr>
              <a:t>Pretty good shape, even though some cleanup is required…(e.g. define “Good standing”</a:t>
            </a:r>
          </a:p>
        </p:txBody>
      </p:sp>
      <p:cxnSp>
        <p:nvCxnSpPr>
          <p:cNvPr id="9" name="Straight Arrow Connector 8"/>
          <p:cNvCxnSpPr>
            <a:stCxn id="7" idx="1"/>
          </p:cNvCxnSpPr>
          <p:nvPr/>
        </p:nvCxnSpPr>
        <p:spPr>
          <a:xfrm flipH="1">
            <a:off x="2969342" y="2654480"/>
            <a:ext cx="2959510" cy="290167"/>
          </a:xfrm>
          <a:prstGeom prst="straightConnector1">
            <a:avLst/>
          </a:prstGeom>
          <a:ln w="9525">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7" idx="1"/>
          </p:cNvCxnSpPr>
          <p:nvPr/>
        </p:nvCxnSpPr>
        <p:spPr>
          <a:xfrm flipH="1">
            <a:off x="1986116" y="2654480"/>
            <a:ext cx="3942736" cy="600164"/>
          </a:xfrm>
          <a:prstGeom prst="straightConnector1">
            <a:avLst/>
          </a:prstGeom>
          <a:ln w="9525">
            <a:tailEnd type="triangle"/>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896465" y="4139381"/>
            <a:ext cx="941283" cy="369332"/>
          </a:xfrm>
          <a:prstGeom prst="rect">
            <a:avLst/>
          </a:prstGeom>
          <a:noFill/>
          <a:ln>
            <a:solidFill>
              <a:schemeClr val="tx1"/>
            </a:solidFill>
          </a:ln>
        </p:spPr>
        <p:txBody>
          <a:bodyPr wrap="none" rtlCol="0">
            <a:spAutoFit/>
          </a:bodyPr>
          <a:lstStyle/>
          <a:p>
            <a:r>
              <a:rPr lang="en-US" dirty="0">
                <a:solidFill>
                  <a:srgbClr val="6D6E71"/>
                </a:solidFill>
              </a:rPr>
              <a:t>next up</a:t>
            </a:r>
          </a:p>
        </p:txBody>
      </p:sp>
      <p:cxnSp>
        <p:nvCxnSpPr>
          <p:cNvPr id="16" name="Straight Arrow Connector 15"/>
          <p:cNvCxnSpPr>
            <a:stCxn id="12" idx="1"/>
          </p:cNvCxnSpPr>
          <p:nvPr/>
        </p:nvCxnSpPr>
        <p:spPr>
          <a:xfrm flipH="1" flipV="1">
            <a:off x="3765755" y="3726426"/>
            <a:ext cx="1130710" cy="59762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8967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Text</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
        <p:nvSpPr>
          <p:cNvPr id="7" name="Rectangle 6"/>
          <p:cNvSpPr/>
          <p:nvPr/>
        </p:nvSpPr>
        <p:spPr>
          <a:xfrm>
            <a:off x="560439" y="1799303"/>
            <a:ext cx="8126361" cy="3416320"/>
          </a:xfrm>
          <a:prstGeom prst="rect">
            <a:avLst/>
          </a:prstGeom>
        </p:spPr>
        <p:txBody>
          <a:bodyPr wrap="square">
            <a:spAutoFit/>
          </a:bodyPr>
          <a:lstStyle/>
          <a:p>
            <a:r>
              <a:rPr lang="en-US" sz="2400" b="1" dirty="0">
                <a:solidFill>
                  <a:srgbClr val="000000"/>
                </a:solidFill>
                <a:latin typeface="Times New Roman" panose="02020603050405020304" pitchFamily="18" charset="0"/>
              </a:rPr>
              <a:t>ARTICLE 9. EXECUTIVE COMMITTEE </a:t>
            </a:r>
            <a:endParaRPr lang="en-US" sz="2400" dirty="0">
              <a:solidFill>
                <a:srgbClr val="000000"/>
              </a:solidFill>
              <a:latin typeface="Times New Roman" panose="02020603050405020304" pitchFamily="18" charset="0"/>
            </a:endParaRPr>
          </a:p>
          <a:p>
            <a:r>
              <a:rPr lang="en-US" sz="2400" dirty="0">
                <a:solidFill>
                  <a:srgbClr val="000000"/>
                </a:solidFill>
                <a:latin typeface="Times New Roman" panose="02020603050405020304" pitchFamily="18" charset="0"/>
              </a:rPr>
              <a:t>The Executive Committee shall include the officers of the Corporation, if any, and other Directors appointed by the Board. Members of the Executive Committee serve at the pleasure of the Board. It is expected that the Executive Committee may carry out the duties of the Board,</a:t>
            </a:r>
          </a:p>
          <a:p>
            <a:r>
              <a:rPr lang="en-US" sz="2400" dirty="0">
                <a:solidFill>
                  <a:srgbClr val="000000"/>
                </a:solidFill>
                <a:latin typeface="Times New Roman" panose="02020603050405020304" pitchFamily="18" charset="0"/>
              </a:rPr>
              <a:t>subject to limitations provided by law, but the final determination as to the composition, duties, policies, procedures, and size of the Executive Committee will be made by the Board. </a:t>
            </a:r>
            <a:endParaRPr lang="en-US" sz="2400" dirty="0"/>
          </a:p>
        </p:txBody>
      </p:sp>
    </p:spTree>
    <p:extLst>
      <p:ext uri="{BB962C8B-B14F-4D97-AF65-F5344CB8AC3E}">
        <p14:creationId xmlns:p14="http://schemas.microsoft.com/office/powerpoint/2010/main" val="122510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What’s the Problem?</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Current Bylaws say that the XWG has all the authority of the Board.  But that effectively obviates any quorum or voting requirements on the Board, since the XWG has no such requirements. </a:t>
            </a:r>
          </a:p>
          <a:p>
            <a:pPr marL="0" indent="0">
              <a:buNone/>
            </a:pPr>
            <a:r>
              <a:rPr lang="en-US" b="1" dirty="0"/>
              <a:t>Recommendation:</a:t>
            </a:r>
            <a:r>
              <a:rPr lang="en-US" dirty="0"/>
              <a:t>  </a:t>
            </a:r>
          </a:p>
          <a:p>
            <a:pPr marL="514350" indent="-514350">
              <a:buAutoNum type="arabicPeriod"/>
            </a:pPr>
            <a:r>
              <a:rPr lang="en-US" dirty="0"/>
              <a:t>Use the XWG as a ‘working body’, as we are doing today</a:t>
            </a:r>
          </a:p>
          <a:p>
            <a:pPr marL="514350" indent="-514350">
              <a:buAutoNum type="arabicPeriod"/>
            </a:pPr>
            <a:r>
              <a:rPr lang="en-US" dirty="0"/>
              <a:t>Make attendance in the XWG optional and open to all</a:t>
            </a:r>
          </a:p>
          <a:p>
            <a:pPr marL="514350" indent="-514350">
              <a:buAutoNum type="arabicPeriod"/>
            </a:pPr>
            <a:r>
              <a:rPr lang="en-US" dirty="0"/>
              <a:t>Reserve active involvement to Board members?</a:t>
            </a:r>
          </a:p>
          <a:p>
            <a:pPr marL="514350" indent="-514350">
              <a:buAutoNum type="arabicPeriod"/>
            </a:pPr>
            <a:r>
              <a:rPr lang="en-US" dirty="0"/>
              <a:t>Final decision making (voting) happens during Board meetings, as we are doing today</a:t>
            </a:r>
          </a:p>
          <a:p>
            <a:pPr marL="514350" indent="-514350">
              <a:buAutoNum type="arabicPeriod"/>
            </a:pPr>
            <a:r>
              <a:rPr lang="en-US" dirty="0"/>
              <a:t>But by convention, if you don’t participate in the XWG, don’t expect a lot of accommodation to re-argue issues during Board meetings.</a:t>
            </a:r>
          </a:p>
          <a:p>
            <a:endParaRPr lang="en-US" dirty="0"/>
          </a:p>
        </p:txBody>
      </p:sp>
      <p:sp>
        <p:nvSpPr>
          <p:cNvPr id="4" name="Footer Placeholder 3"/>
          <p:cNvSpPr>
            <a:spLocks noGrp="1"/>
          </p:cNvSpPr>
          <p:nvPr>
            <p:ph type="ftr" sz="quarter" idx="11"/>
          </p:nvPr>
        </p:nvSpPr>
        <p:spPr/>
        <p:txBody>
          <a:bodyPr/>
          <a:lstStyle/>
          <a:p>
            <a:pPr>
              <a:defRPr/>
            </a:pPr>
            <a:r>
              <a:rPr lang="en-US" dirty="0"/>
              <a:t>#</a:t>
            </a:r>
            <a:r>
              <a:rPr lang="en-US" dirty="0" err="1"/>
              <a:t>OFADevWorkshop</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2387014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Working Group</a:t>
            </a:r>
          </a:p>
        </p:txBody>
      </p:sp>
      <p:sp>
        <p:nvSpPr>
          <p:cNvPr id="3" name="Content Placeholder 2"/>
          <p:cNvSpPr>
            <a:spLocks noGrp="1"/>
          </p:cNvSpPr>
          <p:nvPr>
            <p:ph idx="1"/>
          </p:nvPr>
        </p:nvSpPr>
        <p:spPr/>
        <p:txBody>
          <a:bodyPr>
            <a:normAutofit fontScale="85000" lnSpcReduction="10000"/>
          </a:bodyPr>
          <a:lstStyle/>
          <a:p>
            <a:pPr lvl="1"/>
            <a:r>
              <a:rPr lang="en-US" dirty="0"/>
              <a:t>Allowed by the Bylaws, but do we still need it? </a:t>
            </a:r>
          </a:p>
          <a:p>
            <a:pPr lvl="2"/>
            <a:r>
              <a:rPr lang="en-US" dirty="0"/>
              <a:t>Historically (and consistent with the Bylaws)</a:t>
            </a:r>
          </a:p>
          <a:p>
            <a:pPr lvl="3"/>
            <a:r>
              <a:rPr lang="en-US" dirty="0"/>
              <a:t>A small group of self-selected individuals managed the day-to-day affairs of the OFA, with important issues going to the Board for voting/approval</a:t>
            </a:r>
          </a:p>
          <a:p>
            <a:pPr lvl="3"/>
            <a:r>
              <a:rPr lang="en-US" dirty="0"/>
              <a:t>Acted as a kind of filter for the Board, defining and focusing issues</a:t>
            </a:r>
          </a:p>
          <a:p>
            <a:pPr lvl="3"/>
            <a:r>
              <a:rPr lang="en-US" dirty="0"/>
              <a:t>But rarely (never?) exercised its power to operate on behalf of the Board</a:t>
            </a:r>
          </a:p>
          <a:p>
            <a:pPr lvl="2"/>
            <a:r>
              <a:rPr lang="en-US" dirty="0"/>
              <a:t>Should we re-think it in light of the role it is currently filling?</a:t>
            </a:r>
          </a:p>
          <a:p>
            <a:pPr lvl="1"/>
            <a:r>
              <a:rPr lang="en-US" dirty="0"/>
              <a:t>Roles and Responsibilities</a:t>
            </a:r>
          </a:p>
          <a:p>
            <a:pPr lvl="2"/>
            <a:r>
              <a:rPr lang="en-US" dirty="0"/>
              <a:t>Does it operate in lieu of, or as an adjunct to, the </a:t>
            </a:r>
            <a:r>
              <a:rPr lang="en-US" dirty="0" err="1"/>
              <a:t>BoD</a:t>
            </a:r>
            <a:r>
              <a:rPr lang="en-US" dirty="0"/>
              <a:t>?</a:t>
            </a:r>
          </a:p>
          <a:p>
            <a:pPr lvl="1"/>
            <a:r>
              <a:rPr lang="en-US" dirty="0"/>
              <a:t>How many members, and who is qualified?</a:t>
            </a:r>
          </a:p>
          <a:p>
            <a:pPr lvl="1"/>
            <a:r>
              <a:rPr lang="en-US" dirty="0"/>
              <a:t>How are members selected?</a:t>
            </a:r>
          </a:p>
          <a:p>
            <a:pPr lvl="1"/>
            <a:r>
              <a:rPr lang="en-US" dirty="0"/>
              <a:t>Participation, quorum and voting rules not defined</a:t>
            </a:r>
          </a:p>
          <a:p>
            <a:pPr lvl="1"/>
            <a:r>
              <a:rPr lang="en-US" dirty="0"/>
              <a:t>Classes of “membership” (active, inactive, voting, non-voting…)</a:t>
            </a:r>
          </a:p>
          <a:p>
            <a:pPr lvl="1"/>
            <a:r>
              <a:rPr lang="en-US" dirty="0"/>
              <a:t>Continuity of members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236614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remaining topics to be worked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328082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207261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143834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81261442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24829</TotalTime>
  <Words>849</Words>
  <Application>Microsoft Office PowerPoint</Application>
  <PresentationFormat>On-screen Show (4:3)</PresentationFormat>
  <Paragraphs>90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ＭＳ Ｐゴシック</vt:lpstr>
      <vt:lpstr>Arial</vt:lpstr>
      <vt:lpstr>Calibri</vt:lpstr>
      <vt:lpstr>Times New Roman</vt:lpstr>
      <vt:lpstr>Office Theme</vt:lpstr>
      <vt:lpstr>Executive Working Group</vt:lpstr>
      <vt:lpstr>Story so Far…</vt:lpstr>
      <vt:lpstr>Existing Text</vt:lpstr>
      <vt:lpstr>So What’s the Problem?</vt:lpstr>
      <vt:lpstr>Executive Working Group</vt:lpstr>
      <vt:lpstr>remaining topics to be worked</vt:lpstr>
      <vt:lpstr>General Membership</vt:lpstr>
      <vt:lpstr>Working Groups</vt:lpstr>
      <vt:lpstr>OpenFabrics Software</vt:lpstr>
      <vt:lpstr>Miscellaneous Topics</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227</cp:revision>
  <cp:lastPrinted>2015-06-14T19:25:18Z</cp:lastPrinted>
  <dcterms:created xsi:type="dcterms:W3CDTF">2013-03-28T19:36:05Z</dcterms:created>
  <dcterms:modified xsi:type="dcterms:W3CDTF">2017-04-26T22:59:07Z</dcterms:modified>
</cp:coreProperties>
</file>