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94" r:id="rId2"/>
    <p:sldId id="305" r:id="rId3"/>
    <p:sldId id="303" r:id="rId4"/>
    <p:sldId id="304" r:id="rId5"/>
    <p:sldId id="298" r:id="rId6"/>
    <p:sldId id="295" r:id="rId7"/>
    <p:sldId id="299" r:id="rId8"/>
    <p:sldId id="300" r:id="rId9"/>
    <p:sldId id="302" r:id="rId10"/>
    <p:sldId id="301" r:id="rId11"/>
    <p:sldId id="296" r:id="rId12"/>
    <p:sldId id="281" r:id="rId13"/>
    <p:sldId id="284" r:id="rId14"/>
    <p:sldId id="283" r:id="rId15"/>
    <p:sldId id="287" r:id="rId16"/>
    <p:sldId id="289" r:id="rId1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78" d="100"/>
          <a:sy n="78" d="100"/>
        </p:scale>
        <p:origin x="571"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7/20/2017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7/20/2017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7/20/2017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7/20/2017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7/20/2017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7/20/2017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7/20/2017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7/20/2017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Filling Officer Vacancies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July 20, 2017</a:t>
            </a:r>
          </a:p>
          <a:p>
            <a:pPr algn="ctr"/>
            <a:r>
              <a:rPr lang="en-US" sz="1800" dirty="0">
                <a:latin typeface="Arial" pitchFamily="34" charset="0"/>
                <a:cs typeface="Arial" pitchFamily="34" charset="0"/>
              </a:rPr>
              <a:t>Susan Coulter – OFA Chair</a:t>
            </a:r>
          </a:p>
          <a:p>
            <a:pPr algn="ctr"/>
            <a:r>
              <a:rPr lang="en-US" sz="1800" dirty="0">
                <a:latin typeface="Arial" pitchFamily="34" charset="0"/>
                <a:cs typeface="Arial" pitchFamily="34" charset="0"/>
              </a:rPr>
              <a:t>Paul Grun – 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7434" cy="1143000"/>
          </a:xfrm>
        </p:spPr>
        <p:txBody>
          <a:bodyPr/>
          <a:lstStyle/>
          <a:p>
            <a:r>
              <a:rPr lang="en-US" sz="2800" dirty="0"/>
              <a:t>From the 4/20/17 slide set titled </a:t>
            </a:r>
            <a:br>
              <a:rPr lang="en-US" sz="2800" dirty="0"/>
            </a:br>
            <a:r>
              <a:rPr lang="en-US" sz="2400" dirty="0"/>
              <a:t>“Voteable – Article 8: Eligibility and Succession”</a:t>
            </a:r>
            <a:endParaRPr lang="en-US" sz="2800" dirty="0"/>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 </a:t>
            </a:r>
            <a:r>
              <a:rPr lang="en-US" sz="1800" dirty="0">
                <a:highlight>
                  <a:srgbClr val="FFFF00"/>
                </a:highlight>
              </a:rPr>
              <a:t>the 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a:t>
            </a:r>
            <a:r>
              <a:rPr lang="en-US" sz="1800" dirty="0">
                <a:highlight>
                  <a:srgbClr val="FFFF00"/>
                </a:highlight>
              </a:rPr>
              <a:t>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19141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remaining topics to be worked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28082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207261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143834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812614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471934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24718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options</a:t>
            </a:r>
          </a:p>
        </p:txBody>
      </p:sp>
      <p:sp>
        <p:nvSpPr>
          <p:cNvPr id="3" name="Content Placeholder 2"/>
          <p:cNvSpPr>
            <a:spLocks noGrp="1"/>
          </p:cNvSpPr>
          <p:nvPr>
            <p:ph idx="1"/>
          </p:nvPr>
        </p:nvSpPr>
        <p:spPr/>
        <p:txBody>
          <a:bodyPr>
            <a:normAutofit/>
          </a:bodyPr>
          <a:lstStyle/>
          <a:p>
            <a:r>
              <a:rPr lang="en-US" sz="2400" dirty="0"/>
              <a:t>Original proposal from LANL.  Subsequent updates by Cray.</a:t>
            </a:r>
          </a:p>
          <a:p>
            <a:r>
              <a:rPr lang="en-US" sz="2400" dirty="0"/>
              <a:t>This was discussed at the June 22 XWG meeting.</a:t>
            </a:r>
          </a:p>
          <a:p>
            <a:r>
              <a:rPr lang="en-US" sz="2400" dirty="0"/>
              <a:t>The original proposal allowed a brief window for nominations.</a:t>
            </a:r>
          </a:p>
          <a:p>
            <a:r>
              <a:rPr lang="en-US" sz="2400" dirty="0"/>
              <a:t>There was rough consensus about an appropriate timeframe.</a:t>
            </a:r>
          </a:p>
          <a:p>
            <a:pPr lvl="1"/>
            <a:r>
              <a:rPr lang="en-US" sz="2000" dirty="0"/>
              <a:t>Option 1 (next slide) reflects that rough consensus</a:t>
            </a:r>
          </a:p>
          <a:p>
            <a:pPr lvl="1"/>
            <a:r>
              <a:rPr lang="en-US" sz="2000" dirty="0"/>
              <a:t>Options 2 &amp; 3 are available if a vote on Option 1 fails.  If Option 1 passes, Options 2 &amp; 3 will be withdrawn.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9195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1</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6" name="TextBox 5"/>
          <p:cNvSpPr txBox="1"/>
          <p:nvPr/>
        </p:nvSpPr>
        <p:spPr>
          <a:xfrm>
            <a:off x="3666028" y="971848"/>
            <a:ext cx="3888658" cy="923330"/>
          </a:xfrm>
          <a:prstGeom prst="rect">
            <a:avLst/>
          </a:prstGeom>
          <a:solidFill>
            <a:schemeClr val="bg1"/>
          </a:solidFill>
          <a:ln>
            <a:solidFill>
              <a:schemeClr val="tx1"/>
            </a:solidFill>
          </a:ln>
        </p:spPr>
        <p:txBody>
          <a:bodyPr wrap="square" rtlCol="0">
            <a:spAutoFit/>
          </a:bodyPr>
          <a:lstStyle/>
          <a:p>
            <a:r>
              <a:rPr lang="en-US" dirty="0"/>
              <a:t>Result:  approved by unanimous acclimation during 7/20 Board meeting</a:t>
            </a:r>
          </a:p>
        </p:txBody>
      </p:sp>
    </p:spTree>
    <p:extLst>
      <p:ext uri="{BB962C8B-B14F-4D97-AF65-F5344CB8AC3E}">
        <p14:creationId xmlns:p14="http://schemas.microsoft.com/office/powerpoint/2010/main" val="104170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2</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168 hours (7 days)</a:t>
            </a:r>
            <a:r>
              <a:rPr lang="en-US" sz="2400" dirty="0"/>
              <a:t>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3666028" y="971848"/>
            <a:ext cx="3888658" cy="646331"/>
          </a:xfrm>
          <a:prstGeom prst="rect">
            <a:avLst/>
          </a:prstGeom>
          <a:solidFill>
            <a:schemeClr val="bg1"/>
          </a:solidFill>
          <a:ln>
            <a:solidFill>
              <a:schemeClr val="tx1"/>
            </a:solidFill>
          </a:ln>
        </p:spPr>
        <p:txBody>
          <a:bodyPr wrap="square" rtlCol="0">
            <a:spAutoFit/>
          </a:bodyPr>
          <a:lstStyle/>
          <a:p>
            <a:r>
              <a:rPr lang="en-US" dirty="0"/>
              <a:t>Result:  withdrawn since Option 1 was accepted</a:t>
            </a:r>
          </a:p>
        </p:txBody>
      </p:sp>
    </p:spTree>
    <p:extLst>
      <p:ext uri="{BB962C8B-B14F-4D97-AF65-F5344CB8AC3E}">
        <p14:creationId xmlns:p14="http://schemas.microsoft.com/office/powerpoint/2010/main" val="124695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3</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seven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3666028" y="971848"/>
            <a:ext cx="3888658" cy="646331"/>
          </a:xfrm>
          <a:prstGeom prst="rect">
            <a:avLst/>
          </a:prstGeom>
          <a:solidFill>
            <a:schemeClr val="bg1"/>
          </a:solidFill>
          <a:ln>
            <a:solidFill>
              <a:schemeClr val="tx1"/>
            </a:solidFill>
          </a:ln>
        </p:spPr>
        <p:txBody>
          <a:bodyPr wrap="square" rtlCol="0">
            <a:spAutoFit/>
          </a:bodyPr>
          <a:lstStyle/>
          <a:p>
            <a:r>
              <a:rPr lang="en-US" dirty="0"/>
              <a:t>Result:  withdrawn since Option 1 was accepted</a:t>
            </a:r>
          </a:p>
        </p:txBody>
      </p:sp>
    </p:spTree>
    <p:extLst>
      <p:ext uri="{BB962C8B-B14F-4D97-AF65-F5344CB8AC3E}">
        <p14:creationId xmlns:p14="http://schemas.microsoft.com/office/powerpoint/2010/main" val="215242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3" name="TextBox 2"/>
          <p:cNvSpPr txBox="1"/>
          <p:nvPr/>
        </p:nvSpPr>
        <p:spPr>
          <a:xfrm>
            <a:off x="457201" y="1761892"/>
            <a:ext cx="8229599" cy="3970318"/>
          </a:xfrm>
          <a:prstGeom prst="rect">
            <a:avLst/>
          </a:prstGeom>
          <a:noFill/>
        </p:spPr>
        <p:txBody>
          <a:bodyPr wrap="square" rtlCol="0">
            <a:spAutoFit/>
          </a:bodyPr>
          <a:lstStyle/>
          <a:p>
            <a:r>
              <a:rPr lang="en-US" dirty="0">
                <a:solidFill>
                  <a:srgbClr val="6D6E71"/>
                </a:solidFill>
              </a:rPr>
              <a:t>Adopted a series of motions on 4/20/17 and 5/4/17 on Bylaws provisions covering Officers</a:t>
            </a:r>
          </a:p>
          <a:p>
            <a:endParaRPr lang="en-US" dirty="0">
              <a:solidFill>
                <a:srgbClr val="6D6E71"/>
              </a:solidFill>
            </a:endParaRPr>
          </a:p>
          <a:p>
            <a:pPr marL="285750" indent="-285750">
              <a:buFontTx/>
              <a:buChar char="-"/>
            </a:pPr>
            <a:r>
              <a:rPr lang="en-US" dirty="0">
                <a:solidFill>
                  <a:srgbClr val="6D6E71"/>
                </a:solidFill>
              </a:rPr>
              <a:t>Defined four Officers (Chair, Vice Chair, Secretary, Treasurer)</a:t>
            </a:r>
          </a:p>
          <a:p>
            <a:pPr marL="285750" indent="-285750">
              <a:buFontTx/>
              <a:buChar char="-"/>
            </a:pPr>
            <a:r>
              <a:rPr lang="en-US" dirty="0">
                <a:solidFill>
                  <a:srgbClr val="6D6E71"/>
                </a:solidFill>
              </a:rPr>
              <a:t>Defined the term in office, using a yearly staggered schedule</a:t>
            </a:r>
          </a:p>
          <a:p>
            <a:pPr marL="285750" indent="-285750">
              <a:buFontTx/>
              <a:buChar char="-"/>
            </a:pPr>
            <a:r>
              <a:rPr lang="en-US" dirty="0">
                <a:solidFill>
                  <a:srgbClr val="6D6E71"/>
                </a:solidFill>
              </a:rPr>
              <a:t>Defined the process for nominating officer candidates and for voting</a:t>
            </a:r>
          </a:p>
          <a:p>
            <a:pPr marL="285750" indent="-285750">
              <a:buFontTx/>
              <a:buChar char="-"/>
            </a:pPr>
            <a:r>
              <a:rPr lang="en-US" dirty="0">
                <a:solidFill>
                  <a:srgbClr val="6D6E71"/>
                </a:solidFill>
              </a:rPr>
              <a:t>Defined eligibility criteria and succession rules</a:t>
            </a:r>
          </a:p>
          <a:p>
            <a:pPr marL="285750" indent="-285750">
              <a:buFontTx/>
              <a:buChar char="-"/>
            </a:pPr>
            <a:r>
              <a:rPr lang="en-US" dirty="0">
                <a:solidFill>
                  <a:srgbClr val="6D6E71"/>
                </a:solidFill>
              </a:rPr>
              <a:t>Defined the roles of the Officers in conducing Member and Board meetings</a:t>
            </a:r>
          </a:p>
          <a:p>
            <a:pPr marL="285750" indent="-285750">
              <a:buFontTx/>
              <a:buChar char="-"/>
            </a:pPr>
            <a:r>
              <a:rPr lang="en-US" dirty="0">
                <a:solidFill>
                  <a:srgbClr val="6D6E71"/>
                </a:solidFill>
              </a:rPr>
              <a:t>Improved liability and indemnification provisions</a:t>
            </a:r>
          </a:p>
          <a:p>
            <a:pPr marL="285750" indent="-285750">
              <a:buFontTx/>
              <a:buChar char="-"/>
            </a:pPr>
            <a:endParaRPr lang="en-US" dirty="0">
              <a:solidFill>
                <a:srgbClr val="6D6E71"/>
              </a:solidFill>
            </a:endParaRPr>
          </a:p>
          <a:p>
            <a:r>
              <a:rPr lang="en-US" dirty="0">
                <a:solidFill>
                  <a:srgbClr val="6D6E71"/>
                </a:solidFill>
              </a:rPr>
              <a:t>But we didn’t explicitly cover how to handle vacancies that may arise, although we did say that in some cases the Board “</a:t>
            </a:r>
            <a:r>
              <a:rPr lang="en-US" dirty="0"/>
              <a:t>shall at its earliest convenience accept nominations and hold an election to fill the remainder of that individual’s term”</a:t>
            </a:r>
            <a:endParaRPr lang="en-US" dirty="0">
              <a:solidFill>
                <a:srgbClr val="6D6E71"/>
              </a:solidFill>
            </a:endParaRPr>
          </a:p>
        </p:txBody>
      </p:sp>
    </p:spTree>
    <p:extLst>
      <p:ext uri="{BB962C8B-B14F-4D97-AF65-F5344CB8AC3E}">
        <p14:creationId xmlns:p14="http://schemas.microsoft.com/office/powerpoint/2010/main" val="259896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Objectives</a:t>
            </a:r>
          </a:p>
        </p:txBody>
      </p:sp>
      <p:sp>
        <p:nvSpPr>
          <p:cNvPr id="3" name="Content Placeholder 2"/>
          <p:cNvSpPr>
            <a:spLocks noGrp="1"/>
          </p:cNvSpPr>
          <p:nvPr>
            <p:ph idx="1"/>
          </p:nvPr>
        </p:nvSpPr>
        <p:spPr/>
        <p:txBody>
          <a:bodyPr>
            <a:normAutofit/>
          </a:bodyPr>
          <a:lstStyle/>
          <a:p>
            <a:pPr>
              <a:buFontTx/>
              <a:buChar char="-"/>
            </a:pPr>
            <a:r>
              <a:rPr lang="en-US" sz="2400" dirty="0"/>
              <a:t>a ‘nimble, lightweight process’ that doesn’t require months to fill a vacancy</a:t>
            </a:r>
          </a:p>
          <a:p>
            <a:pPr>
              <a:buFontTx/>
              <a:buChar char="-"/>
            </a:pPr>
            <a:r>
              <a:rPr lang="en-US" sz="2400" dirty="0"/>
              <a:t>once a nomination has been received, affords others the opportunity to respond with competing nominations</a:t>
            </a:r>
          </a:p>
          <a:p>
            <a:pPr>
              <a:buFontTx/>
              <a:buChar char="-"/>
            </a:pPr>
            <a:r>
              <a:rPr lang="en-US" sz="2400" dirty="0"/>
              <a:t>provide enough time for promoters to discuss the nominations internally</a:t>
            </a:r>
          </a:p>
          <a:p>
            <a:pPr>
              <a:buFontTx/>
              <a:buChar char="-"/>
            </a:pPr>
            <a:r>
              <a:rPr lang="en-US" sz="2400" dirty="0"/>
              <a:t>sufficient notice before the Board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78112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X, Y</a:t>
            </a:r>
          </a:p>
        </p:txBody>
      </p:sp>
      <p:sp>
        <p:nvSpPr>
          <p:cNvPr id="3" name="Content Placeholder 2"/>
          <p:cNvSpPr>
            <a:spLocks noGrp="1"/>
          </p:cNvSpPr>
          <p:nvPr>
            <p:ph idx="1"/>
          </p:nvPr>
        </p:nvSpPr>
        <p:spPr/>
        <p:txBody>
          <a:bodyPr>
            <a:normAutofit lnSpcReduction="10000"/>
          </a:bodyPr>
          <a:lstStyle/>
          <a:p>
            <a:pPr marL="0" indent="0">
              <a:buNone/>
            </a:pPr>
            <a:r>
              <a:rPr lang="en-US" sz="2000" dirty="0"/>
              <a:t>‘X’ defines the beginning of the nomination window,</a:t>
            </a:r>
          </a:p>
          <a:p>
            <a:pPr marL="0" indent="0">
              <a:buNone/>
            </a:pPr>
            <a:r>
              <a:rPr lang="en-US" sz="2000" dirty="0"/>
              <a:t>‘Y’ defines the close of the nomination window</a:t>
            </a:r>
          </a:p>
          <a:p>
            <a:pPr marL="0" indent="0">
              <a:buNone/>
            </a:pPr>
            <a:endParaRPr lang="en-US" sz="2000" dirty="0"/>
          </a:p>
          <a:p>
            <a:pPr marL="457200" indent="-457200">
              <a:buAutoNum type="arabicPeriod"/>
            </a:pPr>
            <a:r>
              <a:rPr lang="en-US" sz="2000" dirty="0"/>
              <a:t>Original proposal: X = seven calendar days, Y = 72 hours  </a:t>
            </a:r>
          </a:p>
          <a:p>
            <a:pPr marL="857250" lvl="1" indent="-457200"/>
            <a:r>
              <a:rPr lang="en-US" sz="1400" dirty="0"/>
              <a:t>meets the notice requirement (72 hours), but doesn’t provide much time (roughly 1.5 days) for other promoters to identify internal candidates</a:t>
            </a:r>
          </a:p>
          <a:p>
            <a:pPr marL="857250" lvl="1" indent="-457200"/>
            <a:r>
              <a:rPr lang="en-US" sz="1400" dirty="0"/>
              <a:t>Final nominations are only official for 72 hours. Enough time for internal discussion?</a:t>
            </a:r>
          </a:p>
          <a:p>
            <a:pPr marL="457200" indent="-457200">
              <a:buFont typeface="+mj-lt"/>
              <a:buAutoNum type="arabicPeriod"/>
            </a:pPr>
            <a:r>
              <a:rPr lang="en-US" sz="2000" dirty="0"/>
              <a:t>Increase the window: X = 14 calendar days, Y = 72 hours</a:t>
            </a:r>
          </a:p>
          <a:p>
            <a:pPr marL="857250" lvl="1" indent="-457200"/>
            <a:r>
              <a:rPr lang="en-US" sz="1400" dirty="0"/>
              <a:t>Nomination period begins two weeks before the targeted Board meeting and lasts for ~11 calendar days, window closes 72 hours prior to the Board meeting</a:t>
            </a:r>
          </a:p>
          <a:p>
            <a:pPr marL="857250" lvl="1" indent="-457200"/>
            <a:r>
              <a:rPr lang="en-US" sz="1400" dirty="0"/>
              <a:t>Plenty of time for promoters to identify a competing internal candidate</a:t>
            </a:r>
          </a:p>
          <a:p>
            <a:pPr marL="857250" lvl="1" indent="-457200"/>
            <a:r>
              <a:rPr lang="en-US" sz="1400" dirty="0"/>
              <a:t>Final nominations are only official for 72 hours.  Enough time for internal discussion?</a:t>
            </a:r>
          </a:p>
          <a:p>
            <a:pPr marL="457200" indent="-457200">
              <a:buFont typeface="+mj-lt"/>
              <a:buAutoNum type="arabicPeriod"/>
            </a:pPr>
            <a:r>
              <a:rPr lang="en-US" sz="1800" dirty="0"/>
              <a:t>Split the window: X = 14 calendar days, Y = 7 calendar days</a:t>
            </a:r>
          </a:p>
          <a:p>
            <a:pPr lvl="1"/>
            <a:r>
              <a:rPr lang="en-US" sz="1400" dirty="0"/>
              <a:t>Nomination period begins two weeks before the targeted Board meeting</a:t>
            </a:r>
          </a:p>
          <a:p>
            <a:pPr lvl="1"/>
            <a:r>
              <a:rPr lang="en-US" sz="1400" dirty="0"/>
              <a:t>Nomination period closes one week before the targeted Board meeting</a:t>
            </a:r>
          </a:p>
          <a:p>
            <a:pPr lvl="1"/>
            <a:r>
              <a:rPr lang="en-US" sz="1400" dirty="0"/>
              <a:t>Promoters have one week to identify an competing candidate internally</a:t>
            </a:r>
          </a:p>
          <a:p>
            <a:pPr lvl="1"/>
            <a:r>
              <a:rPr lang="en-US" sz="1400" dirty="0"/>
              <a:t>Board members have one week to consider the nominees before voting</a:t>
            </a:r>
          </a:p>
          <a:p>
            <a:pPr marL="857250" lvl="1" indent="-457200"/>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48035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06645101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24921</TotalTime>
  <Words>1344</Words>
  <Application>Microsoft Office PowerPoint</Application>
  <PresentationFormat>On-screen Show (4:3)</PresentationFormat>
  <Paragraphs>128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ＭＳ Ｐゴシック</vt:lpstr>
      <vt:lpstr>Arial</vt:lpstr>
      <vt:lpstr>Calibri</vt:lpstr>
      <vt:lpstr>Office Theme</vt:lpstr>
      <vt:lpstr>Filling Officer Vacancies</vt:lpstr>
      <vt:lpstr>3 options</vt:lpstr>
      <vt:lpstr>Voteable – Filling Officer Vacancies Option 1</vt:lpstr>
      <vt:lpstr>Voteable – Filling Officer Vacancies Option 2</vt:lpstr>
      <vt:lpstr>Voteable – Filling Officer Vacancies Option 3</vt:lpstr>
      <vt:lpstr>Background</vt:lpstr>
      <vt:lpstr>Objectives</vt:lpstr>
      <vt:lpstr>X, Y</vt:lpstr>
      <vt:lpstr>backup</vt:lpstr>
      <vt:lpstr>From the 4/20/17 slide set titled  “Voteable – Article 8: Eligibility and Succession”</vt:lpstr>
      <vt:lpstr>remaining topics to be worked</vt:lpstr>
      <vt:lpstr>General Membership</vt:lpstr>
      <vt:lpstr>Working Groups</vt:lpstr>
      <vt:lpstr>OpenFabrics Software</vt:lpstr>
      <vt:lpstr>Miscellaneous Topics</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237</cp:revision>
  <cp:lastPrinted>2015-06-14T19:25:18Z</cp:lastPrinted>
  <dcterms:created xsi:type="dcterms:W3CDTF">2013-03-28T19:36:05Z</dcterms:created>
  <dcterms:modified xsi:type="dcterms:W3CDTF">2017-07-20T17:59:06Z</dcterms:modified>
</cp:coreProperties>
</file>