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8" r:id="rId3"/>
    <p:sldId id="283" r:id="rId4"/>
    <p:sldId id="282" r:id="rId5"/>
    <p:sldId id="285" r:id="rId6"/>
    <p:sldId id="262" r:id="rId7"/>
    <p:sldId id="274" r:id="rId8"/>
    <p:sldId id="275" r:id="rId9"/>
    <p:sldId id="276" r:id="rId10"/>
    <p:sldId id="277" r:id="rId11"/>
    <p:sldId id="286" r:id="rId12"/>
    <p:sldId id="287" r:id="rId13"/>
    <p:sldId id="296" r:id="rId14"/>
    <p:sldId id="288" r:id="rId15"/>
    <p:sldId id="289" r:id="rId16"/>
    <p:sldId id="290" r:id="rId17"/>
    <p:sldId id="291" r:id="rId18"/>
    <p:sldId id="292" r:id="rId19"/>
    <p:sldId id="293" r:id="rId20"/>
    <p:sldId id="294" r:id="rId21"/>
    <p:sldId id="295" r:id="rId22"/>
    <p:sldId id="25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userDrawn="1">
          <p15:clr>
            <a:srgbClr val="A4A3A4"/>
          </p15:clr>
        </p15:guide>
        <p15:guide id="2" pos="38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run" initials="PG" lastIdx="3" clrIdx="0">
    <p:extLst/>
  </p:cmAuthor>
  <p:cmAuthor id="2" name="Noseworthy, Robert" initials="NR"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3"/>
    <p:restoredTop sz="68096" autoAdjust="0"/>
  </p:normalViewPr>
  <p:slideViewPr>
    <p:cSldViewPr snapToGrid="0" showGuides="1">
      <p:cViewPr varScale="1">
        <p:scale>
          <a:sx n="135" d="100"/>
          <a:sy n="135" d="100"/>
        </p:scale>
        <p:origin x="-2616" y="-96"/>
      </p:cViewPr>
      <p:guideLst>
        <p:guide orient="horz"/>
        <p:guide pos="384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EC065-F17F-46B4-9F7D-8CC535003A76}" type="datetimeFigureOut">
              <a:rPr lang="en-US" smtClean="0"/>
              <a:t>9/13/17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315DB-2F61-4C61-8EA9-8982D4AFD8DD}" type="slidenum">
              <a:rPr lang="en-US" smtClean="0"/>
              <a:t>‹#›</a:t>
            </a:fld>
            <a:endParaRPr lang="en-US"/>
          </a:p>
        </p:txBody>
      </p:sp>
    </p:spTree>
    <p:extLst>
      <p:ext uri="{BB962C8B-B14F-4D97-AF65-F5344CB8AC3E}">
        <p14:creationId xmlns:p14="http://schemas.microsoft.com/office/powerpoint/2010/main" val="266359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315DB-2F61-4C61-8EA9-8982D4AFD8DD}" type="slidenum">
              <a:rPr lang="en-US" smtClean="0"/>
              <a:t>2</a:t>
            </a:fld>
            <a:endParaRPr lang="en-US"/>
          </a:p>
        </p:txBody>
      </p:sp>
    </p:spTree>
    <p:extLst>
      <p:ext uri="{BB962C8B-B14F-4D97-AF65-F5344CB8AC3E}">
        <p14:creationId xmlns:p14="http://schemas.microsoft.com/office/powerpoint/2010/main" val="76383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define, develop &amp; execute a comprehensive suite of tests for establishing the interoperability of ULPs through OFA Software.</a:t>
            </a:r>
          </a:p>
          <a:p>
            <a:r>
              <a:rPr lang="en-US" dirty="0"/>
              <a:t>To coordinate resources to enable thorough testing in a multi-vendor RDMA environment, executing OFA Software and ULPs</a:t>
            </a:r>
          </a:p>
          <a:p>
            <a:r>
              <a:rPr lang="en-US" dirty="0"/>
              <a:t>To confidentially perform interoperability tests and grant logos for the OFA Interoperability Logo Program (OFILP)</a:t>
            </a:r>
          </a:p>
          <a:p>
            <a:r>
              <a:rPr lang="en-US" dirty="0"/>
              <a:t>To investigate interoperability issues related to the OFA software over RDMA transports.</a:t>
            </a:r>
          </a:p>
          <a:p>
            <a:endParaRPr lang="en-US" dirty="0"/>
          </a:p>
        </p:txBody>
      </p:sp>
      <p:sp>
        <p:nvSpPr>
          <p:cNvPr id="4" name="Slide Number Placeholder 3"/>
          <p:cNvSpPr>
            <a:spLocks noGrp="1"/>
          </p:cNvSpPr>
          <p:nvPr>
            <p:ph type="sldNum" sz="quarter" idx="10"/>
          </p:nvPr>
        </p:nvSpPr>
        <p:spPr/>
        <p:txBody>
          <a:bodyPr/>
          <a:lstStyle/>
          <a:p>
            <a:fld id="{4CC315DB-2F61-4C61-8EA9-8982D4AFD8DD}" type="slidenum">
              <a:rPr lang="en-US" smtClean="0"/>
              <a:t>3</a:t>
            </a:fld>
            <a:endParaRPr lang="en-US"/>
          </a:p>
        </p:txBody>
      </p:sp>
    </p:spTree>
    <p:extLst>
      <p:ext uri="{BB962C8B-B14F-4D97-AF65-F5344CB8AC3E}">
        <p14:creationId xmlns:p14="http://schemas.microsoft.com/office/powerpoint/2010/main" val="398224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CC315DB-2F61-4C61-8EA9-8982D4AFD8DD}" type="slidenum">
              <a:rPr lang="en-US" smtClean="0"/>
              <a:t>6</a:t>
            </a:fld>
            <a:endParaRPr lang="en-US"/>
          </a:p>
        </p:txBody>
      </p:sp>
    </p:spTree>
    <p:extLst>
      <p:ext uri="{BB962C8B-B14F-4D97-AF65-F5344CB8AC3E}">
        <p14:creationId xmlns:p14="http://schemas.microsoft.com/office/powerpoint/2010/main" val="366247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315DB-2F61-4C61-8EA9-8982D4AFD8DD}" type="slidenum">
              <a:rPr lang="en-US" smtClean="0"/>
              <a:t>8</a:t>
            </a:fld>
            <a:endParaRPr lang="en-US"/>
          </a:p>
        </p:txBody>
      </p:sp>
    </p:spTree>
    <p:extLst>
      <p:ext uri="{BB962C8B-B14F-4D97-AF65-F5344CB8AC3E}">
        <p14:creationId xmlns:p14="http://schemas.microsoft.com/office/powerpoint/2010/main" val="127666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315DB-2F61-4C61-8EA9-8982D4AFD8DD}" type="slidenum">
              <a:rPr lang="en-US" smtClean="0"/>
              <a:t>9</a:t>
            </a:fld>
            <a:endParaRPr lang="en-US"/>
          </a:p>
        </p:txBody>
      </p:sp>
    </p:spTree>
    <p:extLst>
      <p:ext uri="{BB962C8B-B14F-4D97-AF65-F5344CB8AC3E}">
        <p14:creationId xmlns:p14="http://schemas.microsoft.com/office/powerpoint/2010/main" val="423920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315DB-2F61-4C61-8EA9-8982D4AFD8DD}" type="slidenum">
              <a:rPr lang="en-US" smtClean="0"/>
              <a:t>11</a:t>
            </a:fld>
            <a:endParaRPr lang="en-US"/>
          </a:p>
        </p:txBody>
      </p:sp>
    </p:spTree>
    <p:extLst>
      <p:ext uri="{BB962C8B-B14F-4D97-AF65-F5344CB8AC3E}">
        <p14:creationId xmlns:p14="http://schemas.microsoft.com/office/powerpoint/2010/main" val="387297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3B0F8-6507-4F72-9D66-E98A029F9FB8}" type="slidenum">
              <a:rPr lang="en-US" smtClean="0"/>
              <a:t>18</a:t>
            </a:fld>
            <a:endParaRPr lang="en-US"/>
          </a:p>
        </p:txBody>
      </p:sp>
    </p:spTree>
    <p:extLst>
      <p:ext uri="{BB962C8B-B14F-4D97-AF65-F5344CB8AC3E}">
        <p14:creationId xmlns:p14="http://schemas.microsoft.com/office/powerpoint/2010/main" val="119994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315DB-2F61-4C61-8EA9-8982D4AFD8DD}" type="slidenum">
              <a:rPr lang="en-US" smtClean="0"/>
              <a:t>22</a:t>
            </a:fld>
            <a:endParaRPr lang="en-US"/>
          </a:p>
        </p:txBody>
      </p:sp>
    </p:spTree>
    <p:extLst>
      <p:ext uri="{BB962C8B-B14F-4D97-AF65-F5344CB8AC3E}">
        <p14:creationId xmlns:p14="http://schemas.microsoft.com/office/powerpoint/2010/main" val="1272618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3690534" y="2820733"/>
            <a:ext cx="4854207" cy="369332"/>
          </a:xfrm>
          <a:prstGeom prst="rect">
            <a:avLst/>
          </a:prstGeom>
          <a:noFill/>
        </p:spPr>
        <p:txBody>
          <a:bodyPr wrap="square" rtlCol="0">
            <a:spAutoFit/>
          </a:bodyPr>
          <a:lstStyle/>
          <a:p>
            <a:pPr algn="ctr"/>
            <a:r>
              <a:rPr lang="en-US" sz="1800" dirty="0">
                <a:solidFill>
                  <a:srgbClr val="FFFFFF"/>
                </a:solidFill>
                <a:latin typeface="Arial Narrow"/>
                <a:cs typeface="Arial Narrow"/>
              </a:rPr>
              <a:t>13</a:t>
            </a:r>
            <a:r>
              <a:rPr lang="en-US" sz="1800" baseline="30000" dirty="0">
                <a:solidFill>
                  <a:srgbClr val="FFFFFF"/>
                </a:solidFill>
                <a:latin typeface="Arial Narrow"/>
                <a:cs typeface="Arial Narrow"/>
              </a:rPr>
              <a:t>th</a:t>
            </a:r>
            <a:r>
              <a:rPr lang="en-US" sz="1800" dirty="0">
                <a:solidFill>
                  <a:srgbClr val="FFFFFF"/>
                </a:solidFill>
                <a:latin typeface="Arial Narrow"/>
                <a:cs typeface="Arial Narrow"/>
              </a:rPr>
              <a:t> ANNUAL WORKSHOP 2017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51387" y="422572"/>
            <a:ext cx="2289226" cy="2112733"/>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3"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2" name="TextBox 11"/>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3"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TextBox 11"/>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Decoration">
    <p:spTree>
      <p:nvGrpSpPr>
        <p:cNvPr id="1" name=""/>
        <p:cNvGrpSpPr/>
        <p:nvPr/>
      </p:nvGrpSpPr>
      <p:grpSpPr>
        <a:xfrm>
          <a:off x="0" y="0"/>
          <a:ext cx="0" cy="0"/>
          <a:chOff x="0" y="0"/>
          <a:chExt cx="0" cy="0"/>
        </a:xfrm>
      </p:grpSpPr>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9" name="TextBox 8"/>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310600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3"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Box 5"/>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4" name="TextBox 13"/>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0"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3345394"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6" name="TextBox 15"/>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5" name="TextBox 14"/>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1443" y="396886"/>
            <a:ext cx="1589113" cy="1466597"/>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2"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TextBox 10"/>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8"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5" name="TextBox 14"/>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9" name="TextBox 8"/>
          <p:cNvSpPr txBox="1"/>
          <p:nvPr userDrawn="1"/>
        </p:nvSpPr>
        <p:spPr>
          <a:xfrm>
            <a:off x="7698139" y="6448087"/>
            <a:ext cx="4493861" cy="276999"/>
          </a:xfrm>
          <a:prstGeom prst="rect">
            <a:avLst/>
          </a:prstGeom>
          <a:noFill/>
        </p:spPr>
        <p:txBody>
          <a:bodyPr wrap="square" rtlCol="0">
            <a:spAutoFit/>
          </a:bodyPr>
          <a:lstStyle/>
          <a:p>
            <a:pPr algn="r"/>
            <a:r>
              <a:rPr lang="en-US" sz="1200" kern="1200" dirty="0" err="1">
                <a:solidFill>
                  <a:schemeClr val="tx1">
                    <a:lumMod val="75000"/>
                    <a:lumOff val="25000"/>
                  </a:schemeClr>
                </a:solidFill>
                <a:latin typeface="Arial Narrow"/>
                <a:ea typeface="+mn-ea"/>
                <a:cs typeface="Arial Narrow"/>
              </a:rPr>
              <a:t>OpenFabrics</a:t>
            </a:r>
            <a:r>
              <a:rPr lang="en-US" sz="1200" kern="1200" dirty="0">
                <a:solidFill>
                  <a:schemeClr val="tx1">
                    <a:lumMod val="75000"/>
                    <a:lumOff val="25000"/>
                  </a:schemeClr>
                </a:solidFill>
                <a:latin typeface="Arial Narrow"/>
                <a:ea typeface="+mn-ea"/>
                <a:cs typeface="Arial Narrow"/>
              </a:rPr>
              <a:t> Alliance Workshop 2017</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64" r:id="rId12"/>
  </p:sldLayoutIdLst>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indent="-169863" algn="l" defTabSz="457200" rtl="0" eaLnBrk="1" latinLnBrk="0" hangingPunct="1">
        <a:spcBef>
          <a:spcPct val="20000"/>
        </a:spcBef>
        <a:buClr>
          <a:srgbClr val="00588D"/>
        </a:buClr>
        <a:buFont typeface="Arial"/>
        <a:buChar char="•"/>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mailto:kerry.munson@iol.unh.edu" TargetMode="External"/><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Interoperability Working group </a:t>
            </a:r>
            <a:br>
              <a:rPr lang="en-US" dirty="0"/>
            </a:br>
            <a:r>
              <a:rPr lang="en-US" dirty="0"/>
              <a:t>IWG and CANDI update</a:t>
            </a:r>
          </a:p>
        </p:txBody>
      </p:sp>
      <p:sp>
        <p:nvSpPr>
          <p:cNvPr id="7" name="Subtitle 6"/>
          <p:cNvSpPr>
            <a:spLocks noGrp="1"/>
          </p:cNvSpPr>
          <p:nvPr>
            <p:ph type="subTitle" idx="4294967295"/>
          </p:nvPr>
        </p:nvSpPr>
        <p:spPr>
          <a:xfrm>
            <a:off x="0" y="4084638"/>
            <a:ext cx="12192000" cy="554037"/>
          </a:xfrm>
          <a:solidFill>
            <a:schemeClr val="tx2">
              <a:alpha val="85000"/>
            </a:schemeClr>
          </a:solidFill>
        </p:spPr>
        <p:txBody>
          <a:bodyPr>
            <a:normAutofit fontScale="77500" lnSpcReduction="20000"/>
          </a:bodyPr>
          <a:lstStyle/>
          <a:p>
            <a:r>
              <a:rPr lang="en-US" dirty="0">
                <a:solidFill>
                  <a:schemeClr val="bg1"/>
                </a:solidFill>
              </a:rPr>
              <a:t>Bob Noseworthy, UNH-IOL Chief Engineer </a:t>
            </a:r>
            <a:r>
              <a:rPr lang="en-US" sz="1500" dirty="0">
                <a:solidFill>
                  <a:schemeClr val="bg1"/>
                </a:solidFill>
              </a:rPr>
              <a:t>Presenting on behalf of IWG co-chairs Paul Bowden, Intel and Gilad </a:t>
            </a:r>
            <a:r>
              <a:rPr lang="en-US" sz="1500" dirty="0" err="1">
                <a:solidFill>
                  <a:schemeClr val="bg1"/>
                </a:solidFill>
              </a:rPr>
              <a:t>Margalit</a:t>
            </a:r>
            <a:r>
              <a:rPr lang="en-US" sz="1500" dirty="0">
                <a:solidFill>
                  <a:schemeClr val="bg1"/>
                </a:solidFill>
              </a:rPr>
              <a:t>, </a:t>
            </a:r>
            <a:r>
              <a:rPr lang="en-US" sz="1500" dirty="0" err="1">
                <a:solidFill>
                  <a:schemeClr val="bg1"/>
                </a:solidFill>
              </a:rPr>
              <a:t>Mellanox</a:t>
            </a:r>
            <a:endParaRPr lang="en-US" sz="1500" dirty="0">
              <a:solidFill>
                <a:schemeClr val="bg1"/>
              </a:solidFill>
            </a:endParaRPr>
          </a:p>
          <a:p>
            <a:r>
              <a:rPr lang="en-US" dirty="0">
                <a:solidFill>
                  <a:schemeClr val="bg1"/>
                </a:solidFill>
              </a:rPr>
              <a:t>Paul </a:t>
            </a:r>
            <a:r>
              <a:rPr lang="en-US" dirty="0" err="1">
                <a:solidFill>
                  <a:schemeClr val="bg1"/>
                </a:solidFill>
              </a:rPr>
              <a:t>Grun</a:t>
            </a:r>
            <a:r>
              <a:rPr lang="en-US" dirty="0">
                <a:solidFill>
                  <a:schemeClr val="bg1"/>
                </a:solidFill>
              </a:rPr>
              <a:t>, OFA Vice Chair &amp; Cray</a:t>
            </a:r>
          </a:p>
        </p:txBody>
      </p:sp>
      <p:sp>
        <p:nvSpPr>
          <p:cNvPr id="4" name="Date Placeholder 3"/>
          <p:cNvSpPr txBox="1">
            <a:spLocks/>
          </p:cNvSpPr>
          <p:nvPr/>
        </p:nvSpPr>
        <p:spPr>
          <a:xfrm>
            <a:off x="1524002" y="5085767"/>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Date, 2017  ]</a:t>
            </a:r>
          </a:p>
        </p:txBody>
      </p:sp>
      <p:sp>
        <p:nvSpPr>
          <p:cNvPr id="9" name="Date Placeholder 3"/>
          <p:cNvSpPr txBox="1">
            <a:spLocks/>
          </p:cNvSpPr>
          <p:nvPr/>
        </p:nvSpPr>
        <p:spPr>
          <a:xfrm>
            <a:off x="1524001" y="6111146"/>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dirty="0">
                <a:solidFill>
                  <a:srgbClr val="FFFFFF"/>
                </a:solidFill>
              </a:rPr>
              <a:t>[  LOGO HERE  ]</a:t>
            </a:r>
          </a:p>
        </p:txBody>
      </p:sp>
    </p:spTree>
    <p:extLst>
      <p:ext uri="{BB962C8B-B14F-4D97-AF65-F5344CB8AC3E}">
        <p14:creationId xmlns:p14="http://schemas.microsoft.com/office/powerpoint/2010/main" val="55476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CANDI update</a:t>
            </a:r>
            <a:br>
              <a:rPr lang="en-US" dirty="0"/>
            </a:br>
            <a:r>
              <a:rPr lang="en-US" dirty="0"/>
              <a:t>(Compliance and interoperability)</a:t>
            </a:r>
          </a:p>
        </p:txBody>
      </p:sp>
      <p:sp>
        <p:nvSpPr>
          <p:cNvPr id="4" name="Date Placeholder 3"/>
          <p:cNvSpPr txBox="1">
            <a:spLocks/>
          </p:cNvSpPr>
          <p:nvPr/>
        </p:nvSpPr>
        <p:spPr>
          <a:xfrm>
            <a:off x="1524002" y="5085767"/>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Date, 2017  ]</a:t>
            </a:r>
          </a:p>
        </p:txBody>
      </p:sp>
      <p:sp>
        <p:nvSpPr>
          <p:cNvPr id="9" name="Date Placeholder 3"/>
          <p:cNvSpPr txBox="1">
            <a:spLocks/>
          </p:cNvSpPr>
          <p:nvPr/>
        </p:nvSpPr>
        <p:spPr>
          <a:xfrm>
            <a:off x="1524001" y="6111146"/>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dirty="0">
                <a:solidFill>
                  <a:srgbClr val="FFFFFF"/>
                </a:solidFill>
              </a:rPr>
              <a:t>[  LOGO HERE  ]</a:t>
            </a:r>
          </a:p>
        </p:txBody>
      </p:sp>
      <p:sp>
        <p:nvSpPr>
          <p:cNvPr id="8"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10</a:t>
            </a:fld>
            <a:endParaRPr lang="en-US" dirty="0"/>
          </a:p>
        </p:txBody>
      </p:sp>
      <p:sp>
        <p:nvSpPr>
          <p:cNvPr id="3" name="TextBox 2"/>
          <p:cNvSpPr txBox="1"/>
          <p:nvPr/>
        </p:nvSpPr>
        <p:spPr>
          <a:xfrm>
            <a:off x="1839108" y="4230254"/>
            <a:ext cx="8828892" cy="369332"/>
          </a:xfrm>
          <a:prstGeom prst="rect">
            <a:avLst/>
          </a:prstGeom>
          <a:noFill/>
        </p:spPr>
        <p:txBody>
          <a:bodyPr wrap="none" rtlCol="0">
            <a:spAutoFit/>
          </a:bodyPr>
          <a:lstStyle/>
          <a:p>
            <a:r>
              <a:rPr lang="en-US" dirty="0">
                <a:solidFill>
                  <a:schemeClr val="bg1"/>
                </a:solidFill>
              </a:rPr>
              <a:t>Paul Bowden, Paul Grun, Sean Hefty, Bob Russell, Jim Ryan, Jerome Berryhill, Alexia Ingerson</a:t>
            </a:r>
          </a:p>
        </p:txBody>
      </p:sp>
    </p:spTree>
    <p:extLst>
      <p:ext uri="{BB962C8B-B14F-4D97-AF65-F5344CB8AC3E}">
        <p14:creationId xmlns:p14="http://schemas.microsoft.com/office/powerpoint/2010/main" val="246232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14971" y="4353224"/>
            <a:ext cx="3597605" cy="1569660"/>
          </a:xfrm>
          <a:prstGeom prst="rect">
            <a:avLst/>
          </a:prstGeom>
          <a:noFill/>
        </p:spPr>
        <p:txBody>
          <a:bodyPr wrap="square" rtlCol="0">
            <a:spAutoFit/>
          </a:bodyPr>
          <a:lstStyle/>
          <a:p>
            <a:r>
              <a:rPr lang="en-US" sz="2400" dirty="0"/>
              <a:t>Intended to meet a wide variety of needs, ranging from provider vendors to consumers and </a:t>
            </a:r>
            <a:r>
              <a:rPr lang="en-US" sz="2400" dirty="0" err="1"/>
              <a:t>deployers</a:t>
            </a:r>
            <a:endParaRPr lang="en-US" sz="2400" dirty="0"/>
          </a:p>
        </p:txBody>
      </p:sp>
      <p:sp>
        <p:nvSpPr>
          <p:cNvPr id="11" name="Title 2"/>
          <p:cNvSpPr>
            <a:spLocks noGrp="1"/>
          </p:cNvSpPr>
          <p:nvPr>
            <p:ph type="title"/>
          </p:nvPr>
        </p:nvSpPr>
        <p:spPr>
          <a:xfrm>
            <a:off x="609600" y="441466"/>
            <a:ext cx="10972800" cy="419032"/>
          </a:xfrm>
        </p:spPr>
        <p:txBody>
          <a:bodyPr/>
          <a:lstStyle/>
          <a:p>
            <a:r>
              <a:rPr lang="en-US" b="0" dirty="0">
                <a:solidFill>
                  <a:schemeClr val="tx1"/>
                </a:solidFill>
              </a:rPr>
              <a:t>RE-cap from last year – a five part proposal</a:t>
            </a:r>
          </a:p>
        </p:txBody>
      </p:sp>
      <p:pic>
        <p:nvPicPr>
          <p:cNvPr id="3" name="Picture 2"/>
          <p:cNvPicPr>
            <a:picLocks noChangeAspect="1"/>
          </p:cNvPicPr>
          <p:nvPr/>
        </p:nvPicPr>
        <p:blipFill>
          <a:blip r:embed="rId3"/>
          <a:stretch>
            <a:fillRect/>
          </a:stretch>
        </p:blipFill>
        <p:spPr>
          <a:xfrm>
            <a:off x="271721" y="1011545"/>
            <a:ext cx="7793348" cy="5648910"/>
          </a:xfrm>
          <a:prstGeom prst="rect">
            <a:avLst/>
          </a:prstGeom>
          <a:ln>
            <a:solidFill>
              <a:schemeClr val="tx1"/>
            </a:solidFill>
          </a:ln>
        </p:spPr>
      </p:pic>
      <p:sp>
        <p:nvSpPr>
          <p:cNvPr id="4" name="Slide Number Placeholder 3"/>
          <p:cNvSpPr>
            <a:spLocks noGrp="1"/>
          </p:cNvSpPr>
          <p:nvPr>
            <p:ph type="sldNum" sz="quarter" idx="4"/>
          </p:nvPr>
        </p:nvSpPr>
        <p:spPr/>
        <p:txBody>
          <a:bodyPr/>
          <a:lstStyle/>
          <a:p>
            <a:fld id="{BF849D2C-A9CD-B04A-B70A-527FFE2F698D}" type="slidenum">
              <a:rPr lang="en-US" smtClean="0"/>
              <a:pPr/>
              <a:t>11</a:t>
            </a:fld>
            <a:endParaRPr lang="en-US" dirty="0"/>
          </a:p>
        </p:txBody>
      </p:sp>
      <p:sp>
        <p:nvSpPr>
          <p:cNvPr id="6" name="TextBox 5"/>
          <p:cNvSpPr txBox="1"/>
          <p:nvPr/>
        </p:nvSpPr>
        <p:spPr>
          <a:xfrm>
            <a:off x="8214971" y="1642149"/>
            <a:ext cx="3597605" cy="2308324"/>
          </a:xfrm>
          <a:prstGeom prst="rect">
            <a:avLst/>
          </a:prstGeom>
          <a:noFill/>
        </p:spPr>
        <p:txBody>
          <a:bodyPr wrap="square" rtlCol="0">
            <a:spAutoFit/>
          </a:bodyPr>
          <a:lstStyle/>
          <a:p>
            <a:r>
              <a:rPr lang="en-US" sz="2400" dirty="0"/>
              <a:t>A small team began meeting in 2016 to assess the potential for creating more value add on top of the existing Interop program</a:t>
            </a:r>
          </a:p>
        </p:txBody>
      </p:sp>
    </p:spTree>
    <p:extLst>
      <p:ext uri="{BB962C8B-B14F-4D97-AF65-F5344CB8AC3E}">
        <p14:creationId xmlns:p14="http://schemas.microsoft.com/office/powerpoint/2010/main" val="134766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96101" y="2742384"/>
            <a:ext cx="3597605" cy="1200329"/>
          </a:xfrm>
          <a:prstGeom prst="rect">
            <a:avLst/>
          </a:prstGeom>
          <a:noFill/>
        </p:spPr>
        <p:txBody>
          <a:bodyPr wrap="square" rtlCol="0">
            <a:spAutoFit/>
          </a:bodyPr>
          <a:lstStyle/>
          <a:p>
            <a:r>
              <a:rPr lang="en-US" sz="2400" dirty="0"/>
              <a:t>Starting with Provider Compliance Validation is logical</a:t>
            </a:r>
          </a:p>
        </p:txBody>
      </p:sp>
      <p:sp>
        <p:nvSpPr>
          <p:cNvPr id="11" name="Title 2"/>
          <p:cNvSpPr>
            <a:spLocks noGrp="1"/>
          </p:cNvSpPr>
          <p:nvPr>
            <p:ph type="title"/>
          </p:nvPr>
        </p:nvSpPr>
        <p:spPr>
          <a:xfrm>
            <a:off x="609600" y="441466"/>
            <a:ext cx="10972800" cy="419032"/>
          </a:xfrm>
        </p:spPr>
        <p:txBody>
          <a:bodyPr/>
          <a:lstStyle/>
          <a:p>
            <a:r>
              <a:rPr lang="en-US" b="0" dirty="0">
                <a:solidFill>
                  <a:schemeClr val="tx1"/>
                </a:solidFill>
              </a:rPr>
              <a:t>RE-cap from last year – a five part proposal</a:t>
            </a:r>
          </a:p>
        </p:txBody>
      </p:sp>
      <p:grpSp>
        <p:nvGrpSpPr>
          <p:cNvPr id="2" name="Group 1"/>
          <p:cNvGrpSpPr/>
          <p:nvPr/>
        </p:nvGrpSpPr>
        <p:grpSpPr>
          <a:xfrm>
            <a:off x="221447" y="1194099"/>
            <a:ext cx="7599363" cy="5009219"/>
            <a:chOff x="350540" y="1267947"/>
            <a:chExt cx="7803948" cy="5322649"/>
          </a:xfrm>
        </p:grpSpPr>
        <p:pic>
          <p:nvPicPr>
            <p:cNvPr id="3" name="Picture 2"/>
            <p:cNvPicPr>
              <a:picLocks noChangeAspect="1"/>
            </p:cNvPicPr>
            <p:nvPr/>
          </p:nvPicPr>
          <p:blipFill>
            <a:blip r:embed="rId2"/>
            <a:stretch>
              <a:fillRect/>
            </a:stretch>
          </p:blipFill>
          <p:spPr>
            <a:xfrm>
              <a:off x="824948" y="1267948"/>
              <a:ext cx="7096863" cy="5322647"/>
            </a:xfrm>
            <a:prstGeom prst="rect">
              <a:avLst/>
            </a:prstGeom>
            <a:ln>
              <a:solidFill>
                <a:schemeClr val="tx1"/>
              </a:solidFill>
            </a:ln>
          </p:spPr>
        </p:pic>
        <p:sp>
          <p:nvSpPr>
            <p:cNvPr id="8" name="Rectangle 7"/>
            <p:cNvSpPr/>
            <p:nvPr/>
          </p:nvSpPr>
          <p:spPr>
            <a:xfrm>
              <a:off x="824948" y="1267947"/>
              <a:ext cx="7096861" cy="1795055"/>
            </a:xfrm>
            <a:prstGeom prst="rect">
              <a:avLst/>
            </a:prstGeom>
            <a:solidFill>
              <a:srgbClr val="D9D9D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24948" y="3744319"/>
              <a:ext cx="7096861" cy="2846277"/>
            </a:xfrm>
            <a:prstGeom prst="rect">
              <a:avLst/>
            </a:prstGeom>
            <a:solidFill>
              <a:srgbClr val="D9D9D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50540" y="2717861"/>
              <a:ext cx="7803948" cy="1371600"/>
            </a:xfrm>
            <a:prstGeom prst="ellipse">
              <a:avLst/>
            </a:prstGeom>
            <a:noFill/>
            <a:ln w="28575">
              <a:solidFill>
                <a:srgbClr val="0058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4"/>
          </p:nvPr>
        </p:nvSpPr>
        <p:spPr/>
        <p:txBody>
          <a:bodyPr/>
          <a:lstStyle/>
          <a:p>
            <a:fld id="{BF849D2C-A9CD-B04A-B70A-527FFE2F698D}" type="slidenum">
              <a:rPr lang="en-US" smtClean="0"/>
              <a:pPr/>
              <a:t>12</a:t>
            </a:fld>
            <a:endParaRPr lang="en-US" dirty="0"/>
          </a:p>
        </p:txBody>
      </p:sp>
    </p:spTree>
    <p:extLst>
      <p:ext uri="{BB962C8B-B14F-4D97-AF65-F5344CB8AC3E}">
        <p14:creationId xmlns:p14="http://schemas.microsoft.com/office/powerpoint/2010/main" val="65423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96101" y="2742384"/>
            <a:ext cx="3597605" cy="1569660"/>
          </a:xfrm>
          <a:prstGeom prst="rect">
            <a:avLst/>
          </a:prstGeom>
          <a:noFill/>
        </p:spPr>
        <p:txBody>
          <a:bodyPr wrap="square" rtlCol="0">
            <a:spAutoFit/>
          </a:bodyPr>
          <a:lstStyle/>
          <a:p>
            <a:r>
              <a:rPr lang="en-US" sz="2400" dirty="0"/>
              <a:t>Developing a training program for OFI is also on the TODO list, but that task belongs to the XWG/</a:t>
            </a:r>
            <a:r>
              <a:rPr lang="en-US" sz="2400" dirty="0" err="1"/>
              <a:t>BoD</a:t>
            </a:r>
            <a:endParaRPr lang="en-US" sz="2400" dirty="0"/>
          </a:p>
        </p:txBody>
      </p:sp>
      <p:sp>
        <p:nvSpPr>
          <p:cNvPr id="11" name="Title 2"/>
          <p:cNvSpPr>
            <a:spLocks noGrp="1"/>
          </p:cNvSpPr>
          <p:nvPr>
            <p:ph type="title"/>
          </p:nvPr>
        </p:nvSpPr>
        <p:spPr>
          <a:xfrm>
            <a:off x="609600" y="441466"/>
            <a:ext cx="10972800" cy="419032"/>
          </a:xfrm>
        </p:spPr>
        <p:txBody>
          <a:bodyPr/>
          <a:lstStyle/>
          <a:p>
            <a:r>
              <a:rPr lang="en-US" b="0" dirty="0">
                <a:solidFill>
                  <a:schemeClr val="tx1"/>
                </a:solidFill>
              </a:rPr>
              <a:t>RE-cap from last year – a five part proposal</a:t>
            </a:r>
          </a:p>
        </p:txBody>
      </p:sp>
      <p:pic>
        <p:nvPicPr>
          <p:cNvPr id="3" name="Picture 2"/>
          <p:cNvPicPr>
            <a:picLocks noChangeAspect="1"/>
          </p:cNvPicPr>
          <p:nvPr/>
        </p:nvPicPr>
        <p:blipFill>
          <a:blip r:embed="rId2"/>
          <a:stretch>
            <a:fillRect/>
          </a:stretch>
        </p:blipFill>
        <p:spPr>
          <a:xfrm>
            <a:off x="683418" y="1194100"/>
            <a:ext cx="6910815" cy="5009217"/>
          </a:xfrm>
          <a:prstGeom prst="rect">
            <a:avLst/>
          </a:prstGeom>
          <a:ln>
            <a:solidFill>
              <a:schemeClr val="tx1"/>
            </a:solidFill>
          </a:ln>
        </p:spPr>
      </p:pic>
      <p:sp>
        <p:nvSpPr>
          <p:cNvPr id="8" name="Rectangle 7"/>
          <p:cNvSpPr/>
          <p:nvPr/>
        </p:nvSpPr>
        <p:spPr>
          <a:xfrm>
            <a:off x="683418" y="1194099"/>
            <a:ext cx="6910813" cy="1158141"/>
          </a:xfrm>
          <a:prstGeom prst="rect">
            <a:avLst/>
          </a:prstGeom>
          <a:solidFill>
            <a:srgbClr val="D9D9D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3418" y="3013023"/>
            <a:ext cx="6910813" cy="3190295"/>
          </a:xfrm>
          <a:prstGeom prst="rect">
            <a:avLst/>
          </a:prstGeom>
          <a:solidFill>
            <a:srgbClr val="D9D9D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95804" y="2037216"/>
            <a:ext cx="7599363" cy="1290832"/>
          </a:xfrm>
          <a:prstGeom prst="ellipse">
            <a:avLst/>
          </a:prstGeom>
          <a:noFill/>
          <a:ln w="28575">
            <a:solidFill>
              <a:srgbClr val="0058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BF849D2C-A9CD-B04A-B70A-527FFE2F698D}" type="slidenum">
              <a:rPr lang="en-US" smtClean="0"/>
              <a:pPr/>
              <a:t>13</a:t>
            </a:fld>
            <a:endParaRPr lang="en-US" dirty="0"/>
          </a:p>
        </p:txBody>
      </p:sp>
    </p:spTree>
    <p:extLst>
      <p:ext uri="{BB962C8B-B14F-4D97-AF65-F5344CB8AC3E}">
        <p14:creationId xmlns:p14="http://schemas.microsoft.com/office/powerpoint/2010/main" val="172719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solidFill>
                  <a:schemeClr val="tx1"/>
                </a:solidFill>
              </a:rPr>
              <a:t>Last Year we identified a need for a compliance program</a:t>
            </a:r>
          </a:p>
        </p:txBody>
      </p:sp>
      <p:pic>
        <p:nvPicPr>
          <p:cNvPr id="4" name="Picture 3"/>
          <p:cNvPicPr>
            <a:picLocks noChangeAspect="1"/>
          </p:cNvPicPr>
          <p:nvPr/>
        </p:nvPicPr>
        <p:blipFill>
          <a:blip r:embed="rId2"/>
          <a:stretch>
            <a:fillRect/>
          </a:stretch>
        </p:blipFill>
        <p:spPr>
          <a:xfrm>
            <a:off x="415963" y="1146437"/>
            <a:ext cx="6965774" cy="5224331"/>
          </a:xfrm>
          <a:prstGeom prst="rect">
            <a:avLst/>
          </a:prstGeom>
          <a:ln>
            <a:solidFill>
              <a:schemeClr val="tx1"/>
            </a:solidFill>
          </a:ln>
        </p:spPr>
      </p:pic>
      <p:sp>
        <p:nvSpPr>
          <p:cNvPr id="5" name="TextBox 4"/>
          <p:cNvSpPr txBox="1"/>
          <p:nvPr/>
        </p:nvSpPr>
        <p:spPr>
          <a:xfrm>
            <a:off x="7895492" y="1892414"/>
            <a:ext cx="3597605" cy="2246769"/>
          </a:xfrm>
          <a:prstGeom prst="rect">
            <a:avLst/>
          </a:prstGeom>
          <a:noFill/>
        </p:spPr>
        <p:txBody>
          <a:bodyPr wrap="square" rtlCol="0">
            <a:spAutoFit/>
          </a:bodyPr>
          <a:lstStyle/>
          <a:p>
            <a:r>
              <a:rPr lang="en-US" sz="2000" dirty="0"/>
              <a:t>Augments, but does not replace, the current Interop program</a:t>
            </a:r>
          </a:p>
          <a:p>
            <a:endParaRPr lang="en-US" sz="2000" dirty="0"/>
          </a:p>
          <a:p>
            <a:endParaRPr lang="en-US" sz="2000" dirty="0"/>
          </a:p>
          <a:p>
            <a:r>
              <a:rPr lang="en-US" sz="2000" dirty="0"/>
              <a:t>We concluded that ‘compliance’ and ‘interoperability’ are different things</a:t>
            </a:r>
          </a:p>
        </p:txBody>
      </p:sp>
      <p:sp>
        <p:nvSpPr>
          <p:cNvPr id="2" name="Slide Number Placeholder 1"/>
          <p:cNvSpPr>
            <a:spLocks noGrp="1"/>
          </p:cNvSpPr>
          <p:nvPr>
            <p:ph type="sldNum" sz="quarter" idx="4"/>
          </p:nvPr>
        </p:nvSpPr>
        <p:spPr/>
        <p:txBody>
          <a:bodyPr/>
          <a:lstStyle/>
          <a:p>
            <a:fld id="{BF849D2C-A9CD-B04A-B70A-527FFE2F698D}" type="slidenum">
              <a:rPr lang="en-US" smtClean="0"/>
              <a:pPr/>
              <a:t>14</a:t>
            </a:fld>
            <a:endParaRPr lang="en-US" dirty="0"/>
          </a:p>
        </p:txBody>
      </p:sp>
      <p:sp>
        <p:nvSpPr>
          <p:cNvPr id="6" name="Oval 5"/>
          <p:cNvSpPr/>
          <p:nvPr/>
        </p:nvSpPr>
        <p:spPr>
          <a:xfrm>
            <a:off x="534294" y="3646740"/>
            <a:ext cx="4064000" cy="8714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6" idx="6"/>
          </p:cNvCxnSpPr>
          <p:nvPr/>
        </p:nvCxnSpPr>
        <p:spPr>
          <a:xfrm flipV="1">
            <a:off x="4598294" y="3646740"/>
            <a:ext cx="3211758" cy="4357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90795" y="5314278"/>
            <a:ext cx="64545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5868295" y="5169049"/>
            <a:ext cx="290457" cy="290457"/>
            <a:chOff x="8283388" y="5335792"/>
            <a:chExt cx="290457" cy="290457"/>
          </a:xfrm>
        </p:grpSpPr>
        <p:cxnSp>
          <p:nvCxnSpPr>
            <p:cNvPr id="19" name="Straight Connector 18"/>
            <p:cNvCxnSpPr/>
            <p:nvPr/>
          </p:nvCxnSpPr>
          <p:spPr>
            <a:xfrm flipV="1">
              <a:off x="8283388" y="5335792"/>
              <a:ext cx="290457" cy="2904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8283388" y="5335792"/>
              <a:ext cx="290457" cy="2904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895492" y="4707384"/>
            <a:ext cx="4006048" cy="1015663"/>
          </a:xfrm>
          <a:prstGeom prst="rect">
            <a:avLst/>
          </a:prstGeom>
          <a:noFill/>
        </p:spPr>
        <p:txBody>
          <a:bodyPr wrap="square" rtlCol="0">
            <a:spAutoFit/>
          </a:bodyPr>
          <a:lstStyle/>
          <a:p>
            <a:r>
              <a:rPr lang="en-US" sz="2000" dirty="0"/>
              <a:t>OFI architecture doesn’t require interoperability, (but also doesn’t prohibit it)</a:t>
            </a:r>
          </a:p>
        </p:txBody>
      </p:sp>
      <p:sp>
        <p:nvSpPr>
          <p:cNvPr id="23" name="TextBox 22"/>
          <p:cNvSpPr txBox="1"/>
          <p:nvPr/>
        </p:nvSpPr>
        <p:spPr>
          <a:xfrm>
            <a:off x="5041426" y="5784602"/>
            <a:ext cx="2234651" cy="307777"/>
          </a:xfrm>
          <a:prstGeom prst="rect">
            <a:avLst/>
          </a:prstGeom>
          <a:noFill/>
        </p:spPr>
        <p:txBody>
          <a:bodyPr wrap="none" rtlCol="0">
            <a:spAutoFit/>
          </a:bodyPr>
          <a:lstStyle/>
          <a:p>
            <a:r>
              <a:rPr lang="en-US" sz="1400" dirty="0"/>
              <a:t>wire protocols are different!</a:t>
            </a:r>
          </a:p>
        </p:txBody>
      </p:sp>
      <p:cxnSp>
        <p:nvCxnSpPr>
          <p:cNvPr id="26" name="Straight Connector 25"/>
          <p:cNvCxnSpPr/>
          <p:nvPr/>
        </p:nvCxnSpPr>
        <p:spPr>
          <a:xfrm flipV="1">
            <a:off x="7046259" y="5169049"/>
            <a:ext cx="763793" cy="14522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47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Interoperability?</a:t>
            </a:r>
          </a:p>
        </p:txBody>
      </p:sp>
      <p:sp>
        <p:nvSpPr>
          <p:cNvPr id="3" name="Content Placeholder 2"/>
          <p:cNvSpPr>
            <a:spLocks noGrp="1"/>
          </p:cNvSpPr>
          <p:nvPr>
            <p:ph idx="1"/>
          </p:nvPr>
        </p:nvSpPr>
        <p:spPr/>
        <p:txBody>
          <a:bodyPr>
            <a:normAutofit/>
          </a:bodyPr>
          <a:lstStyle/>
          <a:p>
            <a:pPr marL="0" indent="0">
              <a:buNone/>
            </a:pPr>
            <a:r>
              <a:rPr lang="en-US" u="sng" dirty="0"/>
              <a:t>Interoperability:</a:t>
            </a:r>
          </a:p>
          <a:p>
            <a:r>
              <a:rPr lang="en-US" dirty="0"/>
              <a:t>A device is interoperable if it works “correctly” with other devices – e.g. does this HCA work with other HCAs? Switches?</a:t>
            </a:r>
          </a:p>
          <a:p>
            <a:r>
              <a:rPr lang="en-US" dirty="0"/>
              <a:t>Interoperability is established through a series of exhaustive tests, usually focusing on a matrix of components</a:t>
            </a:r>
          </a:p>
          <a:p>
            <a:pPr marL="0" indent="0">
              <a:buNone/>
            </a:pPr>
            <a:endParaRPr lang="en-US" u="sng" dirty="0"/>
          </a:p>
          <a:p>
            <a:pPr marL="0" indent="0">
              <a:buNone/>
            </a:pPr>
            <a:r>
              <a:rPr lang="en-US" u="sng" dirty="0"/>
              <a:t>Compliance:</a:t>
            </a:r>
            <a:r>
              <a:rPr lang="en-US" dirty="0"/>
              <a:t> </a:t>
            </a:r>
          </a:p>
          <a:p>
            <a:r>
              <a:rPr lang="en-US" dirty="0"/>
              <a:t>An object is in compliance if it conforms to a set of requirements as measured by some objective criteria</a:t>
            </a:r>
          </a:p>
          <a:p>
            <a:r>
              <a:rPr lang="en-US" dirty="0"/>
              <a:t>Typically, requirements are conveyed in an industry standard</a:t>
            </a:r>
          </a:p>
          <a:p>
            <a:r>
              <a:rPr lang="en-US" dirty="0"/>
              <a:t>Compliance is determined by testing against each requirement</a:t>
            </a:r>
          </a:p>
          <a:p>
            <a:pPr lvl="1"/>
            <a:endParaRPr lang="en-US" dirty="0"/>
          </a:p>
          <a:p>
            <a:pPr lvl="1"/>
            <a:endParaRPr lang="en-US" dirty="0"/>
          </a:p>
        </p:txBody>
      </p:sp>
      <p:sp>
        <p:nvSpPr>
          <p:cNvPr id="5" name="Slide Number Placeholder 4"/>
          <p:cNvSpPr>
            <a:spLocks noGrp="1"/>
          </p:cNvSpPr>
          <p:nvPr>
            <p:ph type="sldNum" sz="quarter" idx="4"/>
          </p:nvPr>
        </p:nvSpPr>
        <p:spPr/>
        <p:txBody>
          <a:bodyPr/>
          <a:lstStyle/>
          <a:p>
            <a:pPr>
              <a:defRPr/>
            </a:pPr>
            <a:fld id="{2DC9411F-985C-4C31-9366-848682A48BDF}" type="slidenum">
              <a:rPr lang="en-US" smtClean="0"/>
              <a:pPr>
                <a:defRPr/>
              </a:pPr>
              <a:t>15</a:t>
            </a:fld>
            <a:endParaRPr lang="en-US"/>
          </a:p>
        </p:txBody>
      </p:sp>
      <p:sp>
        <p:nvSpPr>
          <p:cNvPr id="4" name="Rectangle 3"/>
          <p:cNvSpPr/>
          <p:nvPr/>
        </p:nvSpPr>
        <p:spPr>
          <a:xfrm>
            <a:off x="2676728" y="5621606"/>
            <a:ext cx="6838544" cy="646331"/>
          </a:xfrm>
          <a:prstGeom prst="rect">
            <a:avLst/>
          </a:prstGeom>
          <a:ln>
            <a:solidFill>
              <a:srgbClr val="FF0000"/>
            </a:solidFill>
          </a:ln>
        </p:spPr>
        <p:txBody>
          <a:bodyPr wrap="square">
            <a:spAutoFit/>
          </a:bodyPr>
          <a:lstStyle/>
          <a:p>
            <a:pPr algn="ctr"/>
            <a:r>
              <a:rPr lang="en-US" dirty="0"/>
              <a:t>Today, devices are not tested for compliance</a:t>
            </a:r>
          </a:p>
          <a:p>
            <a:pPr lvl="1" algn="ctr"/>
            <a:r>
              <a:rPr lang="en-US" dirty="0"/>
              <a:t>Compliance testing is left to the standards bodies e.g. IBTA, IEEE…</a:t>
            </a:r>
          </a:p>
        </p:txBody>
      </p:sp>
    </p:spTree>
    <p:extLst>
      <p:ext uri="{BB962C8B-B14F-4D97-AF65-F5344CB8AC3E}">
        <p14:creationId xmlns:p14="http://schemas.microsoft.com/office/powerpoint/2010/main" val="10530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Compliance objective</a:t>
            </a:r>
            <a:endParaRPr lang="en-US" dirty="0"/>
          </a:p>
        </p:txBody>
      </p:sp>
      <p:sp>
        <p:nvSpPr>
          <p:cNvPr id="7" name="Slide Number Placeholder 6"/>
          <p:cNvSpPr>
            <a:spLocks noGrp="1"/>
          </p:cNvSpPr>
          <p:nvPr>
            <p:ph type="sldNum" sz="quarter" idx="4"/>
          </p:nvPr>
        </p:nvSpPr>
        <p:spPr/>
        <p:txBody>
          <a:bodyPr/>
          <a:lstStyle/>
          <a:p>
            <a:fld id="{BF849D2C-A9CD-B04A-B70A-527FFE2F698D}" type="slidenum">
              <a:rPr lang="en-US" smtClean="0"/>
              <a:pPr/>
              <a:t>16</a:t>
            </a:fld>
            <a:endParaRPr lang="en-US" dirty="0"/>
          </a:p>
        </p:txBody>
      </p:sp>
      <p:sp>
        <p:nvSpPr>
          <p:cNvPr id="5" name="TextBox 4"/>
          <p:cNvSpPr txBox="1"/>
          <p:nvPr/>
        </p:nvSpPr>
        <p:spPr>
          <a:xfrm>
            <a:off x="7286713" y="2164812"/>
            <a:ext cx="4568214" cy="954107"/>
          </a:xfrm>
          <a:prstGeom prst="rect">
            <a:avLst/>
          </a:prstGeom>
          <a:noFill/>
        </p:spPr>
        <p:txBody>
          <a:bodyPr wrap="square" rtlCol="0">
            <a:spAutoFit/>
          </a:bodyPr>
          <a:lstStyle/>
          <a:p>
            <a:r>
              <a:rPr lang="en-US" dirty="0">
                <a:solidFill>
                  <a:prstClr val="black"/>
                </a:solidFill>
                <a:latin typeface="Calibri"/>
              </a:rPr>
              <a:t>The OFI architecture is designed to support</a:t>
            </a:r>
          </a:p>
          <a:p>
            <a:pPr marL="285750" indent="-285750">
              <a:buFontTx/>
              <a:buChar char="-"/>
            </a:pPr>
            <a:r>
              <a:rPr lang="en-US" dirty="0">
                <a:solidFill>
                  <a:prstClr val="black"/>
                </a:solidFill>
                <a:latin typeface="Calibri"/>
              </a:rPr>
              <a:t>Multiple providers</a:t>
            </a:r>
          </a:p>
          <a:p>
            <a:pPr marL="285750" indent="-285750">
              <a:buFontTx/>
              <a:buChar char="-"/>
            </a:pPr>
            <a:r>
              <a:rPr lang="en-US" dirty="0">
                <a:solidFill>
                  <a:prstClr val="black"/>
                </a:solidFill>
                <a:latin typeface="Calibri"/>
              </a:rPr>
              <a:t>Each </a:t>
            </a:r>
            <a:r>
              <a:rPr lang="en-US" sz="2000" dirty="0">
                <a:solidFill>
                  <a:prstClr val="black"/>
                </a:solidFill>
                <a:latin typeface="Calibri"/>
              </a:rPr>
              <a:t>delivering</a:t>
            </a:r>
            <a:r>
              <a:rPr lang="en-US" dirty="0">
                <a:solidFill>
                  <a:prstClr val="black"/>
                </a:solidFill>
                <a:latin typeface="Calibri"/>
              </a:rPr>
              <a:t> a unique feature set</a:t>
            </a:r>
          </a:p>
        </p:txBody>
      </p:sp>
      <p:sp>
        <p:nvSpPr>
          <p:cNvPr id="6" name="TextBox 5"/>
          <p:cNvSpPr txBox="1"/>
          <p:nvPr/>
        </p:nvSpPr>
        <p:spPr>
          <a:xfrm>
            <a:off x="6841864" y="3672111"/>
            <a:ext cx="5013063" cy="646331"/>
          </a:xfrm>
          <a:prstGeom prst="rect">
            <a:avLst/>
          </a:prstGeom>
          <a:noFill/>
          <a:ln>
            <a:solidFill>
              <a:srgbClr val="FF0000"/>
            </a:solidFill>
          </a:ln>
        </p:spPr>
        <p:txBody>
          <a:bodyPr wrap="square" rtlCol="0">
            <a:spAutoFit/>
          </a:bodyPr>
          <a:lstStyle/>
          <a:p>
            <a:r>
              <a:rPr lang="en-US" dirty="0">
                <a:solidFill>
                  <a:prstClr val="black"/>
                </a:solidFill>
                <a:latin typeface="Calibri"/>
              </a:rPr>
              <a:t>Compliance Objective:  if a provider supports a feature, is that feature implemented correctly?</a:t>
            </a:r>
          </a:p>
        </p:txBody>
      </p:sp>
      <p:pic>
        <p:nvPicPr>
          <p:cNvPr id="3" name="Picture 2"/>
          <p:cNvPicPr>
            <a:picLocks noChangeAspect="1"/>
          </p:cNvPicPr>
          <p:nvPr/>
        </p:nvPicPr>
        <p:blipFill>
          <a:blip r:embed="rId2"/>
          <a:stretch>
            <a:fillRect/>
          </a:stretch>
        </p:blipFill>
        <p:spPr>
          <a:xfrm>
            <a:off x="494850" y="1242924"/>
            <a:ext cx="5940245" cy="5166787"/>
          </a:xfrm>
          <a:prstGeom prst="rect">
            <a:avLst/>
          </a:prstGeom>
          <a:ln>
            <a:solidFill>
              <a:schemeClr val="tx1"/>
            </a:solidFill>
          </a:ln>
        </p:spPr>
      </p:pic>
    </p:spTree>
    <p:extLst>
      <p:ext uri="{BB962C8B-B14F-4D97-AF65-F5344CB8AC3E}">
        <p14:creationId xmlns:p14="http://schemas.microsoft.com/office/powerpoint/2010/main" val="248182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Fabtests – a good place to start</a:t>
            </a:r>
          </a:p>
        </p:txBody>
      </p:sp>
      <p:sp>
        <p:nvSpPr>
          <p:cNvPr id="4" name="Content Placeholder 3"/>
          <p:cNvSpPr>
            <a:spLocks noGrp="1"/>
          </p:cNvSpPr>
          <p:nvPr>
            <p:ph idx="1"/>
          </p:nvPr>
        </p:nvSpPr>
        <p:spPr>
          <a:xfrm>
            <a:off x="609600" y="1474003"/>
            <a:ext cx="10972800" cy="4813525"/>
          </a:xfrm>
        </p:spPr>
        <p:txBody>
          <a:bodyPr/>
          <a:lstStyle/>
          <a:p>
            <a:r>
              <a:rPr lang="en-US" dirty="0"/>
              <a:t>The OFIWG project has developed a set of FABTESTS </a:t>
            </a:r>
          </a:p>
          <a:p>
            <a:pPr lvl="1"/>
            <a:r>
              <a:rPr lang="en-US" dirty="0"/>
              <a:t>Designed to help Provider developers ensure their code works with the libfabric API</a:t>
            </a:r>
          </a:p>
          <a:p>
            <a:endParaRPr lang="en-US" dirty="0"/>
          </a:p>
          <a:p>
            <a:r>
              <a:rPr lang="en-US" dirty="0"/>
              <a:t>Our objective is to leverage FABTESTS to validate the coverage of features and options by any given provider</a:t>
            </a:r>
          </a:p>
          <a:p>
            <a:endParaRPr lang="en-US" dirty="0"/>
          </a:p>
          <a:p>
            <a:r>
              <a:rPr lang="en-US" dirty="0"/>
              <a:t>Naturally, several issues arose:</a:t>
            </a:r>
          </a:p>
          <a:p>
            <a:endParaRPr lang="en-US" dirty="0"/>
          </a:p>
          <a:p>
            <a:pPr marL="628650" lvl="1" indent="-457200">
              <a:buFont typeface="+mj-lt"/>
              <a:buAutoNum type="arabicPeriod"/>
            </a:pPr>
            <a:r>
              <a:rPr lang="en-US" dirty="0"/>
              <a:t>The existing FABTESTS may not be sufficient to test the complete set of endpoints</a:t>
            </a:r>
          </a:p>
          <a:p>
            <a:pPr marL="628650" lvl="1" indent="-457200">
              <a:buFont typeface="+mj-lt"/>
              <a:buAutoNum type="arabicPeriod"/>
            </a:pPr>
            <a:endParaRPr lang="en-US" dirty="0"/>
          </a:p>
          <a:p>
            <a:pPr marL="628650" lvl="1" indent="-457200">
              <a:buFont typeface="+mj-lt"/>
              <a:buAutoNum type="arabicPeriod"/>
            </a:pPr>
            <a:r>
              <a:rPr lang="en-US" dirty="0"/>
              <a:t>Even if tests exist, there’s no guarantee today that all options for that endpoint type are exercised</a:t>
            </a:r>
          </a:p>
          <a:p>
            <a:pPr marL="628650" lvl="1" indent="-457200">
              <a:buFont typeface="+mj-lt"/>
              <a:buAutoNum type="arabicPeriod"/>
            </a:pPr>
            <a:endParaRPr lang="en-US" dirty="0"/>
          </a:p>
          <a:p>
            <a:pPr marL="628650" lvl="1" indent="-457200">
              <a:buFont typeface="+mj-lt"/>
              <a:buAutoNum type="arabicPeriod"/>
            </a:pPr>
            <a:r>
              <a:rPr lang="en-US" dirty="0"/>
              <a:t>Once the set of FABTESTS is complete, still need to validate a given provider works properly with its defined set</a:t>
            </a:r>
          </a:p>
        </p:txBody>
      </p:sp>
      <p:sp>
        <p:nvSpPr>
          <p:cNvPr id="2" name="Slide Number Placeholder 1"/>
          <p:cNvSpPr>
            <a:spLocks noGrp="1"/>
          </p:cNvSpPr>
          <p:nvPr>
            <p:ph type="sldNum" sz="quarter" idx="4"/>
          </p:nvPr>
        </p:nvSpPr>
        <p:spPr/>
        <p:txBody>
          <a:bodyPr/>
          <a:lstStyle/>
          <a:p>
            <a:fld id="{BF849D2C-A9CD-B04A-B70A-527FFE2F698D}" type="slidenum">
              <a:rPr lang="en-US" smtClean="0"/>
              <a:pPr/>
              <a:t>17</a:t>
            </a:fld>
            <a:endParaRPr lang="en-US" dirty="0"/>
          </a:p>
        </p:txBody>
      </p:sp>
    </p:spTree>
    <p:extLst>
      <p:ext uri="{BB962C8B-B14F-4D97-AF65-F5344CB8AC3E}">
        <p14:creationId xmlns:p14="http://schemas.microsoft.com/office/powerpoint/2010/main" val="30318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Here’s what we’re doing</a:t>
            </a:r>
          </a:p>
        </p:txBody>
      </p:sp>
      <p:sp>
        <p:nvSpPr>
          <p:cNvPr id="4" name="Content Placeholder 3"/>
          <p:cNvSpPr>
            <a:spLocks noGrp="1"/>
          </p:cNvSpPr>
          <p:nvPr>
            <p:ph idx="1"/>
          </p:nvPr>
        </p:nvSpPr>
        <p:spPr>
          <a:xfrm>
            <a:off x="609600" y="1463249"/>
            <a:ext cx="10972800" cy="4813525"/>
          </a:xfrm>
        </p:spPr>
        <p:txBody>
          <a:bodyPr>
            <a:normAutofit/>
          </a:bodyPr>
          <a:lstStyle/>
          <a:p>
            <a:pPr>
              <a:buFont typeface="Wingdings" panose="05000000000000000000" pitchFamily="2" charset="2"/>
              <a:buChar char="ü"/>
            </a:pPr>
            <a:r>
              <a:rPr lang="en-US" dirty="0"/>
              <a:t>Catalog all features and options described in the existing MAN pages – (done)</a:t>
            </a:r>
          </a:p>
          <a:p>
            <a:pPr marL="457200" indent="-457200">
              <a:buFont typeface="+mj-lt"/>
              <a:buAutoNum type="arabicPeriod"/>
            </a:pPr>
            <a:endParaRPr lang="en-US" dirty="0"/>
          </a:p>
          <a:p>
            <a:pPr>
              <a:buFont typeface="Wingdings" panose="05000000000000000000" pitchFamily="2" charset="2"/>
              <a:buChar char="q"/>
            </a:pPr>
            <a:r>
              <a:rPr lang="en-US" dirty="0"/>
              <a:t> Augment the portfolio of Fabtests to cover any existing gaps</a:t>
            </a:r>
          </a:p>
          <a:p>
            <a:pPr lvl="1">
              <a:buFont typeface="Wingdings" panose="05000000000000000000" pitchFamily="2" charset="2"/>
              <a:buChar char="§"/>
            </a:pPr>
            <a:r>
              <a:rPr lang="en-US" dirty="0"/>
              <a:t>Call to action – help is needed to round out the library of </a:t>
            </a:r>
            <a:r>
              <a:rPr lang="en-US" dirty="0" err="1"/>
              <a:t>fabtests</a:t>
            </a: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 Statically analyze existing Fabtests code paths – which features of a libfabric provider could theoretically be exercised?  (in process today)</a:t>
            </a:r>
          </a:p>
          <a:p>
            <a:pPr>
              <a:buFont typeface="Wingdings" panose="05000000000000000000" pitchFamily="2" charset="2"/>
              <a:buChar char="q"/>
            </a:pPr>
            <a:endParaRPr lang="en-US" dirty="0"/>
          </a:p>
          <a:p>
            <a:pPr>
              <a:buFont typeface="Wingdings" panose="05000000000000000000" pitchFamily="2" charset="2"/>
              <a:buChar char="q"/>
            </a:pPr>
            <a:r>
              <a:rPr lang="en-US" dirty="0"/>
              <a:t> Dynamically analyze Fabtests code paths – which features are actually testable using available command line options?</a:t>
            </a:r>
          </a:p>
          <a:p>
            <a:pPr lvl="1">
              <a:buFont typeface="Wingdings" panose="05000000000000000000" pitchFamily="2" charset="2"/>
              <a:buChar char="§"/>
            </a:pPr>
            <a:r>
              <a:rPr lang="en-US" dirty="0"/>
              <a:t>Call to action – help is needed to develop tools and methods to accomplish this</a:t>
            </a:r>
          </a:p>
          <a:p>
            <a:pPr>
              <a:buFont typeface="Wingdings" panose="05000000000000000000" pitchFamily="2" charset="2"/>
              <a:buChar char="q"/>
            </a:pPr>
            <a:endParaRPr lang="en-US" dirty="0"/>
          </a:p>
          <a:p>
            <a:pPr>
              <a:buFont typeface="Wingdings" panose="05000000000000000000" pitchFamily="2" charset="2"/>
              <a:buChar char="q"/>
            </a:pPr>
            <a:r>
              <a:rPr lang="en-US" dirty="0"/>
              <a:t> Decide how to certify any given Provider against the resulting set of FABTESTS</a:t>
            </a:r>
          </a:p>
          <a:p>
            <a:pPr lvl="1">
              <a:buFont typeface="Wingdings" panose="05000000000000000000" pitchFamily="2" charset="2"/>
              <a:buChar char="§"/>
            </a:pPr>
            <a:r>
              <a:rPr lang="en-US" dirty="0"/>
              <a:t>Call to action – decide what level of certification is desired</a:t>
            </a:r>
          </a:p>
          <a:p>
            <a:pPr marL="457200" indent="-457200">
              <a:buFont typeface="+mj-lt"/>
              <a:buAutoNum type="arabicPeriod"/>
            </a:pPr>
            <a:endParaRPr lang="en-US" dirty="0"/>
          </a:p>
          <a:p>
            <a:pPr marL="0" indent="0">
              <a:buNone/>
            </a:pPr>
            <a:endParaRPr lang="en-US" dirty="0"/>
          </a:p>
        </p:txBody>
      </p:sp>
      <p:sp>
        <p:nvSpPr>
          <p:cNvPr id="2" name="Slide Number Placeholder 1"/>
          <p:cNvSpPr>
            <a:spLocks noGrp="1"/>
          </p:cNvSpPr>
          <p:nvPr>
            <p:ph type="sldNum" sz="quarter" idx="4"/>
          </p:nvPr>
        </p:nvSpPr>
        <p:spPr/>
        <p:txBody>
          <a:bodyPr/>
          <a:lstStyle/>
          <a:p>
            <a:fld id="{BF849D2C-A9CD-B04A-B70A-527FFE2F698D}" type="slidenum">
              <a:rPr lang="en-US" smtClean="0"/>
              <a:pPr/>
              <a:t>18</a:t>
            </a:fld>
            <a:endParaRPr lang="en-US" dirty="0"/>
          </a:p>
        </p:txBody>
      </p:sp>
    </p:spTree>
    <p:extLst>
      <p:ext uri="{BB962C8B-B14F-4D97-AF65-F5344CB8AC3E}">
        <p14:creationId xmlns:p14="http://schemas.microsoft.com/office/powerpoint/2010/main" val="2269460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27002" y="6314739"/>
            <a:ext cx="2334409" cy="2372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nvPr>
        </p:nvGraphicFramePr>
        <p:xfrm>
          <a:off x="420034" y="648432"/>
          <a:ext cx="8455025" cy="5679586"/>
        </p:xfrm>
        <a:graphic>
          <a:graphicData uri="http://schemas.openxmlformats.org/drawingml/2006/table">
            <a:tbl>
              <a:tblPr/>
              <a:tblGrid>
                <a:gridCol w="2126723">
                  <a:extLst>
                    <a:ext uri="{9D8B030D-6E8A-4147-A177-3AD203B41FA5}">
                      <a16:colId xmlns:a16="http://schemas.microsoft.com/office/drawing/2014/main" xmlns="" val="2709817796"/>
                    </a:ext>
                  </a:extLst>
                </a:gridCol>
                <a:gridCol w="1893303">
                  <a:extLst>
                    <a:ext uri="{9D8B030D-6E8A-4147-A177-3AD203B41FA5}">
                      <a16:colId xmlns:a16="http://schemas.microsoft.com/office/drawing/2014/main" xmlns="" val="3895915198"/>
                    </a:ext>
                  </a:extLst>
                </a:gridCol>
                <a:gridCol w="570585">
                  <a:extLst>
                    <a:ext uri="{9D8B030D-6E8A-4147-A177-3AD203B41FA5}">
                      <a16:colId xmlns:a16="http://schemas.microsoft.com/office/drawing/2014/main" xmlns="" val="3245775552"/>
                    </a:ext>
                  </a:extLst>
                </a:gridCol>
                <a:gridCol w="570585">
                  <a:extLst>
                    <a:ext uri="{9D8B030D-6E8A-4147-A177-3AD203B41FA5}">
                      <a16:colId xmlns:a16="http://schemas.microsoft.com/office/drawing/2014/main" xmlns="" val="3072621823"/>
                    </a:ext>
                  </a:extLst>
                </a:gridCol>
                <a:gridCol w="363099">
                  <a:extLst>
                    <a:ext uri="{9D8B030D-6E8A-4147-A177-3AD203B41FA5}">
                      <a16:colId xmlns:a16="http://schemas.microsoft.com/office/drawing/2014/main" xmlns="" val="3400837899"/>
                    </a:ext>
                  </a:extLst>
                </a:gridCol>
                <a:gridCol w="544649">
                  <a:extLst>
                    <a:ext uri="{9D8B030D-6E8A-4147-A177-3AD203B41FA5}">
                      <a16:colId xmlns:a16="http://schemas.microsoft.com/office/drawing/2014/main" xmlns="" val="2547204425"/>
                    </a:ext>
                  </a:extLst>
                </a:gridCol>
                <a:gridCol w="829941">
                  <a:extLst>
                    <a:ext uri="{9D8B030D-6E8A-4147-A177-3AD203B41FA5}">
                      <a16:colId xmlns:a16="http://schemas.microsoft.com/office/drawing/2014/main" xmlns="" val="4092253788"/>
                    </a:ext>
                  </a:extLst>
                </a:gridCol>
                <a:gridCol w="804006">
                  <a:extLst>
                    <a:ext uri="{9D8B030D-6E8A-4147-A177-3AD203B41FA5}">
                      <a16:colId xmlns:a16="http://schemas.microsoft.com/office/drawing/2014/main" xmlns="" val="2865431117"/>
                    </a:ext>
                  </a:extLst>
                </a:gridCol>
                <a:gridCol w="752134">
                  <a:extLst>
                    <a:ext uri="{9D8B030D-6E8A-4147-A177-3AD203B41FA5}">
                      <a16:colId xmlns:a16="http://schemas.microsoft.com/office/drawing/2014/main" xmlns="" val="3675808980"/>
                    </a:ext>
                  </a:extLst>
                </a:gridCol>
              </a:tblGrid>
              <a:tr h="436894">
                <a:tc>
                  <a:txBody>
                    <a:bodyPr/>
                    <a:lstStyle/>
                    <a:p>
                      <a:pPr algn="ctr" fontAlgn="ctr"/>
                      <a:r>
                        <a:rPr lang="en-US" sz="1100" b="1" i="0" u="none" strike="noStrike">
                          <a:solidFill>
                            <a:srgbClr val="0070C0"/>
                          </a:solidFill>
                          <a:effectLst/>
                          <a:latin typeface="Arial" panose="020B0604020202020204" pitchFamily="34" charset="0"/>
                        </a:rPr>
                        <a:t>man3             function/struct</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70C0"/>
                          </a:solidFill>
                          <a:effectLst/>
                          <a:latin typeface="Arial" panose="020B0604020202020204" pitchFamily="34" charset="0"/>
                        </a:rPr>
                        <a:t>field/param              value</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70C0"/>
                          </a:solidFill>
                          <a:effectLst/>
                          <a:latin typeface="Arial" panose="020B0604020202020204" pitchFamily="34" charset="0"/>
                        </a:rPr>
                        <a:t>Active MSG EP</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70C0"/>
                          </a:solidFill>
                          <a:effectLst/>
                          <a:latin typeface="Arial" panose="020B0604020202020204" pitchFamily="34" charset="0"/>
                        </a:rPr>
                        <a:t>Passive MSG EP</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70C0"/>
                          </a:solidFill>
                          <a:effectLst/>
                          <a:latin typeface="Arial" panose="020B0604020202020204" pitchFamily="34" charset="0"/>
                        </a:rPr>
                        <a:t>RDM EP</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70C0"/>
                          </a:solidFill>
                          <a:effectLst/>
                          <a:latin typeface="Arial" panose="020B0604020202020204" pitchFamily="34" charset="0"/>
                        </a:rPr>
                        <a:t>DGRAM EP</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70C0"/>
                          </a:solidFill>
                          <a:effectLst/>
                          <a:latin typeface="Arial" panose="020B0604020202020204" pitchFamily="34" charset="0"/>
                        </a:rPr>
                        <a:t>Active STREAM EP</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70C0"/>
                          </a:solidFill>
                          <a:effectLst/>
                          <a:latin typeface="Arial" panose="020B0604020202020204" pitchFamily="34" charset="0"/>
                        </a:rPr>
                        <a:t>Passive STREAM EP</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70C0"/>
                          </a:solidFill>
                          <a:effectLst/>
                          <a:latin typeface="Arial" panose="020B0604020202020204" pitchFamily="34" charset="0"/>
                        </a:rPr>
                        <a:t>SOCK DGRAM EP</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6808798"/>
                  </a:ext>
                </a:extLst>
              </a:tr>
              <a:tr h="201642">
                <a:tc>
                  <a:txBody>
                    <a:bodyPr/>
                    <a:lstStyle/>
                    <a:p>
                      <a:pPr algn="l" fontAlgn="ctr"/>
                      <a:r>
                        <a:rPr lang="en-US" sz="900" b="1" i="0" u="sng" strike="noStrike">
                          <a:solidFill>
                            <a:srgbClr val="000000"/>
                          </a:solidFill>
                          <a:effectLst/>
                          <a:latin typeface="Courier New" panose="02070309020205020404" pitchFamily="49" charset="0"/>
                        </a:rPr>
                        <a:t>fi_getinfo</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5172346"/>
                  </a:ext>
                </a:extLst>
              </a:tr>
              <a:tr h="201642">
                <a:tc>
                  <a:txBody>
                    <a:bodyPr/>
                    <a:lstStyle/>
                    <a:p>
                      <a:pPr algn="r" fontAlgn="ctr"/>
                      <a:r>
                        <a:rPr lang="en-US" sz="900" b="1" i="0" u="sng" strike="noStrike">
                          <a:solidFill>
                            <a:srgbClr val="000000"/>
                          </a:solidFill>
                          <a:effectLst/>
                          <a:latin typeface="Courier New" panose="02070309020205020404" pitchFamily="49" charset="0"/>
                        </a:rPr>
                        <a:t>fi_getinfo()</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8775387"/>
                  </a:ext>
                </a:extLst>
              </a:tr>
              <a:tr h="201642">
                <a:tc>
                  <a:txBody>
                    <a:bodyPr/>
                    <a:lstStyle/>
                    <a:p>
                      <a:pPr algn="l" fontAlgn="ctr"/>
                      <a:r>
                        <a:rPr lang="en-US" sz="900" b="1" i="0" u="sng"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sng" strike="noStrike">
                          <a:solidFill>
                            <a:srgbClr val="000000"/>
                          </a:solidFill>
                          <a:effectLst/>
                          <a:latin typeface="Courier New" panose="02070309020205020404" pitchFamily="49" charset="0"/>
                        </a:rPr>
                        <a:t>flags</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5676733"/>
                  </a:ext>
                </a:extLst>
              </a:tr>
              <a:tr h="201642">
                <a:tc>
                  <a:txBody>
                    <a:bodyPr/>
                    <a:lstStyle/>
                    <a:p>
                      <a:pPr algn="l" fontAlgn="ctr"/>
                      <a:r>
                        <a:rPr lang="en-US" sz="900" b="1" i="0" u="sng"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FI_NUMERICHOST</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0595993"/>
                  </a:ext>
                </a:extLst>
              </a:tr>
              <a:tr h="201642">
                <a:tc>
                  <a:txBody>
                    <a:bodyPr/>
                    <a:lstStyle/>
                    <a:p>
                      <a:pPr algn="l" fontAlgn="ctr"/>
                      <a:r>
                        <a:rPr lang="en-US" sz="900" b="1" i="0" u="sng"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FI_SOURCE</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6228720"/>
                  </a:ext>
                </a:extLst>
              </a:tr>
              <a:tr h="201642">
                <a:tc>
                  <a:txBody>
                    <a:bodyPr/>
                    <a:lstStyle/>
                    <a:p>
                      <a:pPr algn="l" fontAlgn="ctr"/>
                      <a:r>
                        <a:rPr lang="en-US" sz="900" b="1" i="0" u="sng"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FI_PROV_ATTR_ONLY</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659001"/>
                  </a:ext>
                </a:extLst>
              </a:tr>
              <a:tr h="201642">
                <a:tc>
                  <a:txBody>
                    <a:bodyPr/>
                    <a:lstStyle/>
                    <a:p>
                      <a:pPr algn="r" fontAlgn="ctr"/>
                      <a:r>
                        <a:rPr lang="en-US" sz="900" b="1" i="0" u="sng" strike="noStrike">
                          <a:solidFill>
                            <a:srgbClr val="000000"/>
                          </a:solidFill>
                          <a:effectLst/>
                          <a:latin typeface="Courier New" panose="02070309020205020404" pitchFamily="49" charset="0"/>
                        </a:rPr>
                        <a:t>fi_freeinfo()</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908656"/>
                  </a:ext>
                </a:extLst>
              </a:tr>
              <a:tr h="201642">
                <a:tc>
                  <a:txBody>
                    <a:bodyPr/>
                    <a:lstStyle/>
                    <a:p>
                      <a:pPr algn="r" fontAlgn="ctr"/>
                      <a:r>
                        <a:rPr lang="en-US" sz="900" b="1" i="0" u="sng" strike="noStrike">
                          <a:solidFill>
                            <a:srgbClr val="000000"/>
                          </a:solidFill>
                          <a:effectLst/>
                          <a:latin typeface="Courier New" panose="02070309020205020404" pitchFamily="49" charset="0"/>
                        </a:rPr>
                        <a:t>fi_allocinfo()</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0637590"/>
                  </a:ext>
                </a:extLst>
              </a:tr>
              <a:tr h="201642">
                <a:tc>
                  <a:txBody>
                    <a:bodyPr/>
                    <a:lstStyle/>
                    <a:p>
                      <a:pPr algn="r" fontAlgn="ctr"/>
                      <a:r>
                        <a:rPr lang="en-US" sz="900" b="1" i="0" u="sng" strike="noStrike">
                          <a:solidFill>
                            <a:srgbClr val="000000"/>
                          </a:solidFill>
                          <a:effectLst/>
                          <a:latin typeface="Courier New" panose="02070309020205020404" pitchFamily="49" charset="0"/>
                        </a:rPr>
                        <a:t>fi_dupinfo()</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9044021"/>
                  </a:ext>
                </a:extLst>
              </a:tr>
              <a:tr h="201642">
                <a:tc>
                  <a:txBody>
                    <a:bodyPr/>
                    <a:lstStyle/>
                    <a:p>
                      <a:pPr algn="r" fontAlgn="ctr"/>
                      <a:r>
                        <a:rPr lang="en-US" sz="900" b="1" i="0" u="sng" strike="noStrike">
                          <a:solidFill>
                            <a:srgbClr val="000000"/>
                          </a:solidFill>
                          <a:effectLst/>
                          <a:latin typeface="Courier New" panose="02070309020205020404" pitchFamily="49" charset="0"/>
                        </a:rPr>
                        <a:t>struct fi_info</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3229779"/>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sng" strike="noStrike">
                          <a:solidFill>
                            <a:srgbClr val="000000"/>
                          </a:solidFill>
                          <a:effectLst/>
                          <a:latin typeface="Courier New" panose="02070309020205020404" pitchFamily="49" charset="0"/>
                        </a:rPr>
                        <a:t>next</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8699062"/>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sng" strike="noStrike">
                          <a:solidFill>
                            <a:srgbClr val="000000"/>
                          </a:solidFill>
                          <a:effectLst/>
                          <a:latin typeface="Courier New" panose="02070309020205020404" pitchFamily="49" charset="0"/>
                        </a:rPr>
                        <a:t>caps</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673487"/>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1" u="none" strike="noStrike">
                          <a:solidFill>
                            <a:srgbClr val="404040"/>
                          </a:solidFill>
                          <a:effectLst/>
                          <a:latin typeface="Courier New" panose="02070309020205020404" pitchFamily="49" charset="0"/>
                        </a:rPr>
                        <a:t>primary</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418047"/>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FI_MSG</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0126813"/>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FI_TAGGED</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2064325"/>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FI_RMA</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5131676"/>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FI_ATOMIC</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8347131"/>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FI_SEND</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1343457"/>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FI_RECV</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0217717"/>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FI_MULTICAST</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6329292"/>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FI_DIRECTED_RECV</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3624621"/>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FI_NAMED_RX_CTX</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031982"/>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FI_READ</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8308531"/>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FI_REMOTE_READ</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0405948"/>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FI_WRITE</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6501742"/>
                  </a:ext>
                </a:extLst>
              </a:tr>
              <a:tr h="201642">
                <a:tc>
                  <a:txBody>
                    <a:bodyPr/>
                    <a:lstStyle/>
                    <a:p>
                      <a:pPr algn="l" fontAlgn="ctr"/>
                      <a:r>
                        <a:rPr lang="en-US" sz="900" b="1"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ourier New" panose="02070309020205020404" pitchFamily="49" charset="0"/>
                        </a:rPr>
                        <a:t>FI_REMOTE_WRITE</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ourier New" panose="02070309020205020404" pitchFamily="49" charset="0"/>
                        </a:rPr>
                        <a:t> </a:t>
                      </a:r>
                    </a:p>
                  </a:txBody>
                  <a:tcPr marL="7120" marR="7120" marT="7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9680979"/>
                  </a:ext>
                </a:extLst>
              </a:tr>
            </a:tbl>
          </a:graphicData>
        </a:graphic>
      </p:graphicFrame>
      <p:sp>
        <p:nvSpPr>
          <p:cNvPr id="8" name="TextBox 7"/>
          <p:cNvSpPr txBox="1"/>
          <p:nvPr/>
        </p:nvSpPr>
        <p:spPr>
          <a:xfrm>
            <a:off x="5508158" y="1368742"/>
            <a:ext cx="6142373" cy="4524315"/>
          </a:xfrm>
          <a:prstGeom prst="rect">
            <a:avLst/>
          </a:prstGeom>
          <a:solidFill>
            <a:schemeClr val="bg1"/>
          </a:solidFill>
          <a:ln>
            <a:solidFill>
              <a:schemeClr val="tx1"/>
            </a:solidFill>
          </a:ln>
        </p:spPr>
        <p:txBody>
          <a:bodyPr wrap="square" rtlCol="0">
            <a:spAutoFit/>
          </a:bodyPr>
          <a:lstStyle/>
          <a:p>
            <a:r>
              <a:rPr lang="en-US" sz="2400" dirty="0"/>
              <a:t>A snippet of the canonical list of </a:t>
            </a:r>
            <a:r>
              <a:rPr lang="en-US" sz="2400" dirty="0" err="1"/>
              <a:t>libfabric’s</a:t>
            </a:r>
            <a:r>
              <a:rPr lang="en-US" sz="2400" dirty="0"/>
              <a:t> functions and structures</a:t>
            </a:r>
          </a:p>
          <a:p>
            <a:endParaRPr lang="en-US" sz="2400" dirty="0"/>
          </a:p>
          <a:p>
            <a:r>
              <a:rPr lang="en-US" sz="2400" dirty="0"/>
              <a:t>As the program proceeds, the cells are filled in with a value to indicate if that combination is testable via one or more Fabtests</a:t>
            </a:r>
          </a:p>
          <a:p>
            <a:endParaRPr lang="en-US" sz="2400" dirty="0"/>
          </a:p>
          <a:p>
            <a:r>
              <a:rPr lang="en-US" sz="2400" dirty="0"/>
              <a:t>This becomes the basis for defining the set of FABTESTS to be run to verify compliance with the MAN pages</a:t>
            </a:r>
          </a:p>
          <a:p>
            <a:endParaRPr lang="en-US" sz="2400" dirty="0"/>
          </a:p>
          <a:p>
            <a:r>
              <a:rPr lang="en-US" sz="2400" dirty="0"/>
              <a:t>We plan to post this reference to </a:t>
            </a:r>
            <a:r>
              <a:rPr lang="en-US" sz="2400" dirty="0" err="1"/>
              <a:t>github</a:t>
            </a:r>
            <a:r>
              <a:rPr lang="en-US" sz="2400" dirty="0"/>
              <a:t> shortly</a:t>
            </a:r>
          </a:p>
        </p:txBody>
      </p:sp>
    </p:spTree>
    <p:extLst>
      <p:ext uri="{BB962C8B-B14F-4D97-AF65-F5344CB8AC3E}">
        <p14:creationId xmlns:p14="http://schemas.microsoft.com/office/powerpoint/2010/main" val="179964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marL="0" indent="0">
              <a:buNone/>
            </a:pPr>
            <a:r>
              <a:rPr lang="en-US" dirty="0"/>
              <a:t>OFA-IWG Overview</a:t>
            </a:r>
          </a:p>
          <a:p>
            <a:pPr marL="0" indent="0">
              <a:buNone/>
            </a:pPr>
            <a:r>
              <a:rPr lang="en-US" sz="1600" dirty="0">
                <a:solidFill>
                  <a:schemeClr val="tx1">
                    <a:lumMod val="50000"/>
                    <a:lumOff val="50000"/>
                  </a:schemeClr>
                </a:solidFill>
              </a:rPr>
              <a:t>Presented by Bob Noseworthy</a:t>
            </a:r>
          </a:p>
          <a:p>
            <a:r>
              <a:rPr lang="en-US" dirty="0"/>
              <a:t>OFA Interoperability Logo Program Update</a:t>
            </a:r>
          </a:p>
          <a:p>
            <a:pPr lvl="1"/>
            <a:r>
              <a:rPr lang="en-US" dirty="0"/>
              <a:t>OS DISTRO / ON-DEMAND TESTING</a:t>
            </a:r>
          </a:p>
          <a:p>
            <a:pPr lvl="1"/>
            <a:r>
              <a:rPr lang="en-US" dirty="0"/>
              <a:t>Test Plan expansion</a:t>
            </a:r>
          </a:p>
          <a:p>
            <a:pPr lvl="2"/>
            <a:r>
              <a:rPr lang="en-US" dirty="0"/>
              <a:t>Co-Existence</a:t>
            </a:r>
          </a:p>
          <a:p>
            <a:pPr lvl="2"/>
            <a:r>
              <a:rPr lang="en-US" dirty="0"/>
              <a:t>RoCEv2</a:t>
            </a:r>
          </a:p>
          <a:p>
            <a:pPr lvl="1"/>
            <a:r>
              <a:rPr lang="en-US" dirty="0"/>
              <a:t>Opportunities with </a:t>
            </a:r>
            <a:r>
              <a:rPr lang="en-US" dirty="0" err="1"/>
              <a:t>NVMe</a:t>
            </a:r>
            <a:r>
              <a:rPr lang="en-US" dirty="0"/>
              <a:t> Over Fabrics</a:t>
            </a:r>
          </a:p>
          <a:p>
            <a:pPr marL="0" indent="0">
              <a:buNone/>
            </a:pPr>
            <a:endParaRPr lang="en-US" dirty="0"/>
          </a:p>
          <a:p>
            <a:pPr marL="0" indent="0">
              <a:buNone/>
            </a:pPr>
            <a:r>
              <a:rPr lang="en-US" dirty="0"/>
              <a:t>Compliance and Interoperability (CANDI)</a:t>
            </a:r>
          </a:p>
          <a:p>
            <a:pPr marL="0" indent="0">
              <a:buNone/>
            </a:pPr>
            <a:r>
              <a:rPr lang="en-US" sz="1600" dirty="0">
                <a:solidFill>
                  <a:schemeClr val="tx1">
                    <a:lumMod val="50000"/>
                    <a:lumOff val="50000"/>
                  </a:schemeClr>
                </a:solidFill>
              </a:rPr>
              <a:t>Presented by Paul </a:t>
            </a:r>
            <a:r>
              <a:rPr lang="en-US" sz="1600" dirty="0" err="1">
                <a:solidFill>
                  <a:schemeClr val="tx1">
                    <a:lumMod val="50000"/>
                    <a:lumOff val="50000"/>
                  </a:schemeClr>
                </a:solidFill>
              </a:rPr>
              <a:t>Grun</a:t>
            </a:r>
            <a:endParaRPr lang="en-US" sz="1600" dirty="0">
              <a:solidFill>
                <a:schemeClr val="tx1">
                  <a:lumMod val="50000"/>
                  <a:lumOff val="50000"/>
                </a:schemeClr>
              </a:solidFill>
            </a:endParaRPr>
          </a:p>
          <a:p>
            <a:r>
              <a:rPr lang="en-US" dirty="0"/>
              <a:t>CANDI Update</a:t>
            </a:r>
          </a:p>
          <a:p>
            <a:pPr lvl="1"/>
            <a:endParaRPr lang="en-US" dirty="0"/>
          </a:p>
        </p:txBody>
      </p:sp>
      <p:sp>
        <p:nvSpPr>
          <p:cNvPr id="9" name="Text Placeholder 8"/>
          <p:cNvSpPr>
            <a:spLocks noGrp="1"/>
          </p:cNvSpPr>
          <p:nvPr>
            <p:ph type="body" sz="quarter" idx="14"/>
          </p:nvPr>
        </p:nvSpPr>
        <p:spPr/>
        <p:txBody>
          <a:bodyPr/>
          <a:lstStyle/>
          <a:p>
            <a:endParaRPr lang="en-US" dirty="0"/>
          </a:p>
        </p:txBody>
      </p:sp>
      <p:pic>
        <p:nvPicPr>
          <p:cNvPr id="3" name="Picture Placeholder 2"/>
          <p:cNvPicPr>
            <a:picLocks noGrp="1" noChangeAspect="1"/>
          </p:cNvPicPr>
          <p:nvPr>
            <p:ph type="pic" idx="15"/>
          </p:nvPr>
        </p:nvPicPr>
        <p:blipFill>
          <a:blip r:embed="rId3"/>
          <a:srcRect l="5994" r="5994"/>
          <a:stretch>
            <a:fillRect/>
          </a:stretch>
        </p:blipFill>
        <p:spPr>
          <a:solidFill>
            <a:schemeClr val="bg1">
              <a:lumMod val="95000"/>
            </a:schemeClr>
          </a:solidFill>
        </p:spPr>
      </p:pic>
      <p:sp>
        <p:nvSpPr>
          <p:cNvPr id="6" name="Title 5"/>
          <p:cNvSpPr>
            <a:spLocks noGrp="1"/>
          </p:cNvSpPr>
          <p:nvPr>
            <p:ph type="title"/>
          </p:nvPr>
        </p:nvSpPr>
        <p:spPr/>
        <p:txBody>
          <a:bodyPr/>
          <a:lstStyle/>
          <a:p>
            <a:r>
              <a:rPr lang="en-US" dirty="0"/>
              <a:t>Overview</a:t>
            </a:r>
          </a:p>
        </p:txBody>
      </p:sp>
      <p:sp>
        <p:nvSpPr>
          <p:cNvPr id="2" name="Content Placeholder 1"/>
          <p:cNvSpPr>
            <a:spLocks noGrp="1"/>
          </p:cNvSpPr>
          <p:nvPr>
            <p:ph sz="quarter" idx="13"/>
          </p:nvPr>
        </p:nvSpPr>
        <p:spPr/>
        <p:txBody>
          <a:bodyPr/>
          <a:lstStyle/>
          <a:p>
            <a:endParaRPr lang="en-US" dirty="0"/>
          </a:p>
        </p:txBody>
      </p:sp>
      <p:sp>
        <p:nvSpPr>
          <p:cNvPr id="8"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2</a:t>
            </a:fld>
            <a:endParaRPr lang="en-US" dirty="0"/>
          </a:p>
        </p:txBody>
      </p:sp>
    </p:spTree>
    <p:extLst>
      <p:ext uri="{BB962C8B-B14F-4D97-AF65-F5344CB8AC3E}">
        <p14:creationId xmlns:p14="http://schemas.microsoft.com/office/powerpoint/2010/main" val="81039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F849D2C-A9CD-B04A-B70A-527FFE2F698D}"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441064" y="1312432"/>
            <a:ext cx="10894343" cy="4268195"/>
          </a:xfrm>
          <a:prstGeom prst="rect">
            <a:avLst/>
          </a:prstGeom>
        </p:spPr>
      </p:pic>
      <p:sp>
        <p:nvSpPr>
          <p:cNvPr id="6" name="TextBox 5"/>
          <p:cNvSpPr txBox="1"/>
          <p:nvPr/>
        </p:nvSpPr>
        <p:spPr>
          <a:xfrm>
            <a:off x="6863623" y="1787789"/>
            <a:ext cx="4991548" cy="4401205"/>
          </a:xfrm>
          <a:prstGeom prst="rect">
            <a:avLst/>
          </a:prstGeom>
          <a:solidFill>
            <a:schemeClr val="bg1"/>
          </a:solidFill>
          <a:ln>
            <a:solidFill>
              <a:schemeClr val="tx1"/>
            </a:solidFill>
          </a:ln>
        </p:spPr>
        <p:txBody>
          <a:bodyPr wrap="square" rtlCol="0">
            <a:spAutoFit/>
          </a:bodyPr>
          <a:lstStyle/>
          <a:p>
            <a:r>
              <a:rPr lang="en-US" sz="2000" dirty="0"/>
              <a:t>Results of the static path analysis for one FABTEST – this happens to be for a ping-pong test.</a:t>
            </a:r>
          </a:p>
          <a:p>
            <a:endParaRPr lang="en-US" sz="2000" dirty="0"/>
          </a:p>
          <a:p>
            <a:r>
              <a:rPr lang="en-US" sz="2000" dirty="0"/>
              <a:t>A ‘Y’ indicates that this FABTEST contains a code path that exercises that function.</a:t>
            </a:r>
          </a:p>
          <a:p>
            <a:endParaRPr lang="en-US" sz="2000" dirty="0"/>
          </a:p>
          <a:p>
            <a:r>
              <a:rPr lang="en-US" sz="2000" dirty="0"/>
              <a:t>Static analysis does not tell us if that path is actually exercised or not.  That falls to the dynamic analysis</a:t>
            </a:r>
          </a:p>
          <a:p>
            <a:endParaRPr lang="en-US" sz="2000" dirty="0"/>
          </a:p>
          <a:p>
            <a:r>
              <a:rPr lang="en-US" sz="2000" dirty="0"/>
              <a:t>Note that none of the other endpoint types are exercised, because the ping-pong test only uses the Active MSG and Passive MSG EPs</a:t>
            </a:r>
          </a:p>
        </p:txBody>
      </p:sp>
    </p:spTree>
    <p:extLst>
      <p:ext uri="{BB962C8B-B14F-4D97-AF65-F5344CB8AC3E}">
        <p14:creationId xmlns:p14="http://schemas.microsoft.com/office/powerpoint/2010/main" val="368120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solidFill>
                  <a:schemeClr val="tx1"/>
                </a:solidFill>
              </a:rPr>
              <a:t>Beyond Compliance testing</a:t>
            </a:r>
          </a:p>
        </p:txBody>
      </p:sp>
      <p:pic>
        <p:nvPicPr>
          <p:cNvPr id="5" name="Picture 4"/>
          <p:cNvPicPr>
            <a:picLocks noChangeAspect="1"/>
          </p:cNvPicPr>
          <p:nvPr/>
        </p:nvPicPr>
        <p:blipFill>
          <a:blip r:embed="rId2"/>
          <a:stretch>
            <a:fillRect/>
          </a:stretch>
        </p:blipFill>
        <p:spPr>
          <a:xfrm>
            <a:off x="474930" y="1035423"/>
            <a:ext cx="7055423" cy="5291568"/>
          </a:xfrm>
          <a:prstGeom prst="rect">
            <a:avLst/>
          </a:prstGeom>
          <a:ln>
            <a:solidFill>
              <a:schemeClr val="tx1"/>
            </a:solidFill>
          </a:ln>
        </p:spPr>
      </p:pic>
      <p:sp>
        <p:nvSpPr>
          <p:cNvPr id="7" name="Slide Number Placeholder 6"/>
          <p:cNvSpPr>
            <a:spLocks noGrp="1"/>
          </p:cNvSpPr>
          <p:nvPr>
            <p:ph type="sldNum" sz="quarter" idx="4"/>
          </p:nvPr>
        </p:nvSpPr>
        <p:spPr/>
        <p:txBody>
          <a:bodyPr/>
          <a:lstStyle/>
          <a:p>
            <a:fld id="{BF849D2C-A9CD-B04A-B70A-527FFE2F698D}" type="slidenum">
              <a:rPr lang="en-US" smtClean="0"/>
              <a:pPr/>
              <a:t>21</a:t>
            </a:fld>
            <a:endParaRPr lang="en-US" dirty="0"/>
          </a:p>
        </p:txBody>
      </p:sp>
      <p:sp>
        <p:nvSpPr>
          <p:cNvPr id="8" name="TextBox 7"/>
          <p:cNvSpPr txBox="1"/>
          <p:nvPr/>
        </p:nvSpPr>
        <p:spPr>
          <a:xfrm>
            <a:off x="7853081" y="2525521"/>
            <a:ext cx="4109421" cy="1938992"/>
          </a:xfrm>
          <a:prstGeom prst="rect">
            <a:avLst/>
          </a:prstGeom>
          <a:noFill/>
        </p:spPr>
        <p:txBody>
          <a:bodyPr wrap="square" rtlCol="0">
            <a:spAutoFit/>
          </a:bodyPr>
          <a:lstStyle/>
          <a:p>
            <a:r>
              <a:rPr lang="en-US" sz="2400" dirty="0"/>
              <a:t>We need to hear from application developers and users – What do you want to get out of this emerging program?</a:t>
            </a:r>
          </a:p>
        </p:txBody>
      </p:sp>
      <p:sp>
        <p:nvSpPr>
          <p:cNvPr id="9" name="Arrow: Left 8"/>
          <p:cNvSpPr/>
          <p:nvPr/>
        </p:nvSpPr>
        <p:spPr>
          <a:xfrm>
            <a:off x="7089290" y="3354122"/>
            <a:ext cx="602427" cy="28179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45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063129"/>
            <a:ext cx="9144000" cy="1042935"/>
          </a:xfrm>
        </p:spPr>
        <p:txBody>
          <a:bodyPr/>
          <a:lstStyle/>
          <a:p>
            <a:r>
              <a:rPr lang="en-US" dirty="0"/>
              <a:t>THANK YOU</a:t>
            </a:r>
          </a:p>
        </p:txBody>
      </p:sp>
      <p:sp>
        <p:nvSpPr>
          <p:cNvPr id="5" name="Subtitle 4"/>
          <p:cNvSpPr>
            <a:spLocks noGrp="1"/>
          </p:cNvSpPr>
          <p:nvPr>
            <p:ph type="subTitle" idx="1"/>
          </p:nvPr>
        </p:nvSpPr>
        <p:spPr>
          <a:xfrm>
            <a:off x="1524000" y="4073744"/>
            <a:ext cx="9144000" cy="1082456"/>
          </a:xfrm>
        </p:spPr>
        <p:txBody>
          <a:bodyPr>
            <a:normAutofit/>
          </a:bodyPr>
          <a:lstStyle/>
          <a:p>
            <a:r>
              <a:rPr lang="en-US" dirty="0"/>
              <a:t>Bob Noseworthy, UNH-IOL</a:t>
            </a:r>
          </a:p>
          <a:p>
            <a:r>
              <a:rPr lang="en-US" dirty="0"/>
              <a:t>Paul </a:t>
            </a:r>
            <a:r>
              <a:rPr lang="en-US" dirty="0" err="1"/>
              <a:t>Grun</a:t>
            </a:r>
            <a:r>
              <a:rPr lang="en-US" dirty="0"/>
              <a:t>, Cray</a:t>
            </a:r>
          </a:p>
          <a:p>
            <a:endParaRPr lang="en-US" dirty="0"/>
          </a:p>
        </p:txBody>
      </p:sp>
    </p:spTree>
    <p:extLst>
      <p:ext uri="{BB962C8B-B14F-4D97-AF65-F5344CB8AC3E}">
        <p14:creationId xmlns:p14="http://schemas.microsoft.com/office/powerpoint/2010/main" val="259895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Interoperability Working Group (OFA-IWG)</a:t>
            </a:r>
          </a:p>
        </p:txBody>
      </p:sp>
      <p:sp>
        <p:nvSpPr>
          <p:cNvPr id="5" name="Content Placeholder 4"/>
          <p:cNvSpPr>
            <a:spLocks noGrp="1"/>
          </p:cNvSpPr>
          <p:nvPr>
            <p:ph idx="1"/>
          </p:nvPr>
        </p:nvSpPr>
        <p:spPr>
          <a:xfrm>
            <a:off x="3665764" y="1387341"/>
            <a:ext cx="8455351" cy="4738823"/>
          </a:xfrm>
        </p:spPr>
        <p:txBody>
          <a:bodyPr>
            <a:normAutofit/>
          </a:bodyPr>
          <a:lstStyle/>
          <a:p>
            <a:endParaRPr lang="en-US" dirty="0"/>
          </a:p>
          <a:p>
            <a:r>
              <a:rPr lang="en-US" dirty="0"/>
              <a:t>Enable confidential 3</a:t>
            </a:r>
            <a:r>
              <a:rPr lang="en-US" baseline="30000" dirty="0"/>
              <a:t>rd</a:t>
            </a:r>
            <a:r>
              <a:rPr lang="en-US" dirty="0"/>
              <a:t>-party testing in a multi-vendor environment</a:t>
            </a:r>
          </a:p>
          <a:p>
            <a:endParaRPr lang="en-US" dirty="0"/>
          </a:p>
          <a:p>
            <a:r>
              <a:rPr lang="en-US" dirty="0"/>
              <a:t>Identify interoperability issues</a:t>
            </a:r>
          </a:p>
          <a:p>
            <a:endParaRPr lang="en-US" dirty="0"/>
          </a:p>
          <a:p>
            <a:r>
              <a:rPr lang="en-US" dirty="0"/>
              <a:t>Conduct a neutral Interoperability Logo Program (OFILP)</a:t>
            </a:r>
          </a:p>
          <a:p>
            <a:endParaRPr lang="en-US" dirty="0"/>
          </a:p>
          <a:p>
            <a:endParaRPr lang="en-US" dirty="0"/>
          </a:p>
          <a:p>
            <a:pPr marL="0" indent="0">
              <a:buNone/>
            </a:pPr>
            <a:endParaRPr lang="en-US" dirty="0"/>
          </a:p>
          <a:p>
            <a:pPr marL="0" indent="0" algn="ctr">
              <a:buNone/>
            </a:pPr>
            <a:r>
              <a:rPr lang="en-US" dirty="0"/>
              <a:t>Add value to the networking community through testing and validation</a:t>
            </a:r>
          </a:p>
          <a:p>
            <a:endParaRPr lang="en-US" dirty="0"/>
          </a:p>
        </p:txBody>
      </p:sp>
      <p:sp>
        <p:nvSpPr>
          <p:cNvPr id="6" name="Content Placeholder 5"/>
          <p:cNvSpPr>
            <a:spLocks noGrp="1"/>
          </p:cNvSpPr>
          <p:nvPr>
            <p:ph sz="quarter" idx="13"/>
          </p:nvPr>
        </p:nvSpPr>
        <p:spPr/>
        <p:txBody>
          <a:bodyPr/>
          <a:lstStyle/>
          <a:p>
            <a:r>
              <a:rPr lang="en-US" dirty="0"/>
              <a:t>Original Purpose</a:t>
            </a:r>
          </a:p>
        </p:txBody>
      </p:sp>
      <p:sp>
        <p:nvSpPr>
          <p:cNvPr id="8"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3</a:t>
            </a:fld>
            <a:endParaRPr lang="en-US" dirty="0"/>
          </a:p>
        </p:txBody>
      </p:sp>
      <p:sp>
        <p:nvSpPr>
          <p:cNvPr id="10" name="Text Placeholder 9"/>
          <p:cNvSpPr>
            <a:spLocks noGrp="1"/>
          </p:cNvSpPr>
          <p:nvPr>
            <p:ph type="body" sz="quarter" idx="14"/>
          </p:nvPr>
        </p:nvSpPr>
        <p:spPr>
          <a:xfrm>
            <a:off x="304800" y="1387341"/>
            <a:ext cx="3215971" cy="3113775"/>
          </a:xfrm>
        </p:spPr>
        <p:txBody>
          <a:bodyPr/>
          <a:lstStyle/>
          <a:p>
            <a:pPr>
              <a:lnSpc>
                <a:spcPct val="100000"/>
              </a:lnSpc>
              <a:spcBef>
                <a:spcPts val="0"/>
              </a:spcBef>
            </a:pPr>
            <a:r>
              <a:rPr lang="en-US" sz="1600" b="0" dirty="0"/>
              <a:t>To deliver on the promise of end-user readiness, the OFA software running on servers or hosts needs to support </a:t>
            </a:r>
            <a:r>
              <a:rPr lang="en-US" sz="1600" b="0" dirty="0">
                <a:solidFill>
                  <a:schemeClr val="bg1"/>
                </a:solidFill>
              </a:rPr>
              <a:t>interoperability in many ways – between different supported transports that run the same OFA software, and with switches, gateways, servers, and storage targets that contain external (e.g., OEM provided) software elements that work in conjunction with OFA software to provide </a:t>
            </a:r>
            <a:r>
              <a:rPr lang="en-US" sz="1600" b="0" dirty="0"/>
              <a:t>fabric wide functionality. </a:t>
            </a:r>
          </a:p>
        </p:txBody>
      </p:sp>
      <p:pic>
        <p:nvPicPr>
          <p:cNvPr id="7" name="Picture 3" descr="C:\Shared\Work\OFA\Docs-IOL\images\OFILG logo\OFILG_logo_222x264.png"/>
          <p:cNvPicPr>
            <a:picLocks noChangeAspect="1" noChangeArrowheads="1"/>
          </p:cNvPicPr>
          <p:nvPr/>
        </p:nvPicPr>
        <p:blipFill>
          <a:blip r:embed="rId3"/>
          <a:srcRect/>
          <a:stretch>
            <a:fillRect/>
          </a:stretch>
        </p:blipFill>
        <p:spPr bwMode="auto">
          <a:xfrm>
            <a:off x="2567137" y="4849583"/>
            <a:ext cx="1306910" cy="1554164"/>
          </a:xfrm>
          <a:prstGeom prst="rect">
            <a:avLst/>
          </a:prstGeom>
          <a:noFill/>
        </p:spPr>
      </p:pic>
      <p:sp>
        <p:nvSpPr>
          <p:cNvPr id="9" name="Text Placeholder 9"/>
          <p:cNvSpPr txBox="1">
            <a:spLocks/>
          </p:cNvSpPr>
          <p:nvPr/>
        </p:nvSpPr>
        <p:spPr>
          <a:xfrm>
            <a:off x="304799" y="4416688"/>
            <a:ext cx="2223139" cy="1530455"/>
          </a:xfrm>
          <a:prstGeom prst="rect">
            <a:avLst/>
          </a:prstGeom>
        </p:spPr>
        <p:txBody>
          <a:bodyPr vert="horz" lIns="91440" tIns="45720" rIns="91440" bIns="45720" rtlCol="0" anchor="ctr" anchorCtr="0">
            <a:noAutofit/>
          </a:bodyPr>
          <a:lstStyle>
            <a:lvl1pPr marL="0" indent="0" algn="l" defTabSz="457200" rtl="0" eaLnBrk="1" latinLnBrk="0" hangingPunct="1">
              <a:lnSpc>
                <a:spcPts val="1520"/>
              </a:lnSpc>
              <a:spcBef>
                <a:spcPct val="20000"/>
              </a:spcBef>
              <a:buSzPct val="110000"/>
              <a:buFontTx/>
              <a:buNone/>
              <a:defRPr sz="1100" b="1" kern="1200">
                <a:solidFill>
                  <a:srgbClr val="FFFFFF"/>
                </a:solidFill>
                <a:latin typeface="Arial"/>
                <a:ea typeface="+mn-ea"/>
                <a:cs typeface="Arial"/>
              </a:defRPr>
            </a:lvl1pPr>
            <a:lvl2pPr marL="223838" indent="0" algn="l" defTabSz="457200" rtl="0" eaLnBrk="1" latinLnBrk="0" hangingPunct="1">
              <a:spcBef>
                <a:spcPct val="20000"/>
              </a:spcBef>
              <a:buClr>
                <a:srgbClr val="399ACA"/>
              </a:buClr>
              <a:buSzPct val="120000"/>
              <a:buFontTx/>
              <a:buNone/>
              <a:defRPr sz="1100" kern="1200">
                <a:solidFill>
                  <a:srgbClr val="FFFFFF"/>
                </a:solidFill>
                <a:latin typeface="Arial"/>
                <a:ea typeface="+mn-ea"/>
                <a:cs typeface="Arial"/>
              </a:defRPr>
            </a:lvl2pPr>
            <a:lvl3pPr marL="458788" indent="0" algn="l" defTabSz="457200" rtl="0" eaLnBrk="1" latinLnBrk="0" hangingPunct="1">
              <a:spcBef>
                <a:spcPct val="20000"/>
              </a:spcBef>
              <a:buFontTx/>
              <a:buNone/>
              <a:defRPr sz="1100" kern="1200">
                <a:solidFill>
                  <a:srgbClr val="FFFFFF"/>
                </a:solidFill>
                <a:latin typeface="Arial"/>
                <a:ea typeface="+mn-ea"/>
                <a:cs typeface="Arial"/>
              </a:defRPr>
            </a:lvl3pPr>
            <a:lvl4pPr marL="630237" indent="0" algn="l" defTabSz="457200" rtl="0" eaLnBrk="1" latinLnBrk="0" hangingPunct="1">
              <a:spcBef>
                <a:spcPct val="20000"/>
              </a:spcBef>
              <a:buClr>
                <a:srgbClr val="00588D"/>
              </a:buClr>
              <a:buFontTx/>
              <a:buNone/>
              <a:defRPr sz="1100" kern="1200">
                <a:solidFill>
                  <a:srgbClr val="FFFFFF"/>
                </a:solidFill>
                <a:latin typeface="Arial"/>
                <a:ea typeface="+mn-ea"/>
                <a:cs typeface="Arial"/>
              </a:defRPr>
            </a:lvl4pPr>
            <a:lvl5pPr marL="854075" indent="0" algn="l" defTabSz="457200" rtl="0" eaLnBrk="1" latinLnBrk="0" hangingPunct="1">
              <a:spcBef>
                <a:spcPct val="20000"/>
              </a:spcBef>
              <a:buFontTx/>
              <a:buNone/>
              <a:defRPr sz="11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pPr>
            <a:r>
              <a:rPr lang="en-US" sz="1600" b="0" dirty="0"/>
              <a:t>The OFA-IWG was formed to address the interoperability requirements above. </a:t>
            </a:r>
          </a:p>
        </p:txBody>
      </p:sp>
    </p:spTree>
    <p:extLst>
      <p:ext uri="{BB962C8B-B14F-4D97-AF65-F5344CB8AC3E}">
        <p14:creationId xmlns:p14="http://schemas.microsoft.com/office/powerpoint/2010/main" val="55581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OFA-IWG</a:t>
            </a:r>
          </a:p>
        </p:txBody>
      </p:sp>
      <p:sp>
        <p:nvSpPr>
          <p:cNvPr id="4"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4</a:t>
            </a:fld>
            <a:endParaRPr lang="en-US" dirty="0"/>
          </a:p>
        </p:txBody>
      </p:sp>
      <p:sp>
        <p:nvSpPr>
          <p:cNvPr id="7" name="Oval 6"/>
          <p:cNvSpPr/>
          <p:nvPr/>
        </p:nvSpPr>
        <p:spPr>
          <a:xfrm>
            <a:off x="3381486" y="3949404"/>
            <a:ext cx="2182012" cy="9269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OFILP</a:t>
            </a:r>
          </a:p>
        </p:txBody>
      </p:sp>
      <p:sp>
        <p:nvSpPr>
          <p:cNvPr id="8" name="Flowchart: Document 7"/>
          <p:cNvSpPr/>
          <p:nvPr/>
        </p:nvSpPr>
        <p:spPr>
          <a:xfrm>
            <a:off x="3999155" y="2828711"/>
            <a:ext cx="946672"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Test Plan</a:t>
            </a:r>
          </a:p>
        </p:txBody>
      </p:sp>
      <p:sp>
        <p:nvSpPr>
          <p:cNvPr id="11" name="Flowchart: Process 10"/>
          <p:cNvSpPr/>
          <p:nvPr/>
        </p:nvSpPr>
        <p:spPr>
          <a:xfrm>
            <a:off x="3207573" y="5475650"/>
            <a:ext cx="1075765" cy="5970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 Events</a:t>
            </a:r>
          </a:p>
        </p:txBody>
      </p:sp>
      <p:sp>
        <p:nvSpPr>
          <p:cNvPr id="12" name="Flowchart: Process 11"/>
          <p:cNvSpPr/>
          <p:nvPr/>
        </p:nvSpPr>
        <p:spPr>
          <a:xfrm>
            <a:off x="4544753" y="5475650"/>
            <a:ext cx="1075765" cy="5970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 Events</a:t>
            </a:r>
          </a:p>
        </p:txBody>
      </p:sp>
      <p:sp>
        <p:nvSpPr>
          <p:cNvPr id="15" name="TextBox 14"/>
          <p:cNvSpPr txBox="1"/>
          <p:nvPr/>
        </p:nvSpPr>
        <p:spPr>
          <a:xfrm>
            <a:off x="333488" y="2817572"/>
            <a:ext cx="2818504" cy="646331"/>
          </a:xfrm>
          <a:prstGeom prst="rect">
            <a:avLst/>
          </a:prstGeom>
          <a:noFill/>
        </p:spPr>
        <p:txBody>
          <a:bodyPr wrap="square" rtlCol="0">
            <a:spAutoFit/>
          </a:bodyPr>
          <a:lstStyle/>
          <a:p>
            <a:r>
              <a:rPr lang="en-US" dirty="0"/>
              <a:t>IWG oversees the Interop program via the Test Plan</a:t>
            </a:r>
          </a:p>
        </p:txBody>
      </p:sp>
      <p:sp>
        <p:nvSpPr>
          <p:cNvPr id="16" name="TextBox 15"/>
          <p:cNvSpPr txBox="1"/>
          <p:nvPr/>
        </p:nvSpPr>
        <p:spPr>
          <a:xfrm>
            <a:off x="333487" y="4089712"/>
            <a:ext cx="3037241" cy="923330"/>
          </a:xfrm>
          <a:prstGeom prst="rect">
            <a:avLst/>
          </a:prstGeom>
          <a:noFill/>
        </p:spPr>
        <p:txBody>
          <a:bodyPr wrap="square" rtlCol="0">
            <a:spAutoFit/>
          </a:bodyPr>
          <a:lstStyle/>
          <a:p>
            <a:r>
              <a:rPr lang="en-US" dirty="0"/>
              <a:t>OFA Interop Logo Program</a:t>
            </a:r>
          </a:p>
          <a:p>
            <a:pPr marL="285750" indent="-285750">
              <a:buFontTx/>
              <a:buChar char="-"/>
            </a:pPr>
            <a:r>
              <a:rPr lang="en-US" dirty="0"/>
              <a:t>Funded by OFILP members</a:t>
            </a:r>
          </a:p>
          <a:p>
            <a:pPr marL="285750" indent="-285750">
              <a:buFontTx/>
              <a:buChar char="-"/>
            </a:pPr>
            <a:r>
              <a:rPr lang="en-US" dirty="0"/>
              <a:t>Confidential</a:t>
            </a:r>
          </a:p>
        </p:txBody>
      </p:sp>
      <p:sp>
        <p:nvSpPr>
          <p:cNvPr id="17" name="TextBox 16"/>
          <p:cNvSpPr txBox="1"/>
          <p:nvPr/>
        </p:nvSpPr>
        <p:spPr>
          <a:xfrm>
            <a:off x="333488" y="5367189"/>
            <a:ext cx="2818504" cy="923330"/>
          </a:xfrm>
          <a:prstGeom prst="rect">
            <a:avLst/>
          </a:prstGeom>
          <a:noFill/>
        </p:spPr>
        <p:txBody>
          <a:bodyPr wrap="square" rtlCol="0">
            <a:spAutoFit/>
          </a:bodyPr>
          <a:lstStyle/>
          <a:p>
            <a:r>
              <a:rPr lang="en-US" dirty="0"/>
              <a:t>Programs include</a:t>
            </a:r>
          </a:p>
          <a:p>
            <a:pPr marL="285750" indent="-285750">
              <a:buFontTx/>
              <a:buChar char="-"/>
            </a:pPr>
            <a:r>
              <a:rPr lang="en-US" dirty="0"/>
              <a:t>biannual Debug Events</a:t>
            </a:r>
          </a:p>
          <a:p>
            <a:pPr marL="285750" indent="-285750">
              <a:buFontTx/>
              <a:buChar char="-"/>
            </a:pPr>
            <a:r>
              <a:rPr lang="en-US" dirty="0"/>
              <a:t>Logo events</a:t>
            </a:r>
          </a:p>
        </p:txBody>
      </p:sp>
      <p:cxnSp>
        <p:nvCxnSpPr>
          <p:cNvPr id="19" name="Straight Arrow Connector 18"/>
          <p:cNvCxnSpPr>
            <a:endCxn id="8" idx="0"/>
          </p:cNvCxnSpPr>
          <p:nvPr/>
        </p:nvCxnSpPr>
        <p:spPr>
          <a:xfrm flipH="1">
            <a:off x="4472491" y="2159599"/>
            <a:ext cx="217844" cy="669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2"/>
            <a:endCxn id="7" idx="0"/>
          </p:cNvCxnSpPr>
          <p:nvPr/>
        </p:nvCxnSpPr>
        <p:spPr>
          <a:xfrm>
            <a:off x="4472491" y="3411506"/>
            <a:ext cx="1" cy="5378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4"/>
            <a:endCxn id="11" idx="0"/>
          </p:cNvCxnSpPr>
          <p:nvPr/>
        </p:nvCxnSpPr>
        <p:spPr>
          <a:xfrm flipH="1">
            <a:off x="3745456" y="4876352"/>
            <a:ext cx="727036" cy="599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4"/>
            <a:endCxn id="12" idx="0"/>
          </p:cNvCxnSpPr>
          <p:nvPr/>
        </p:nvCxnSpPr>
        <p:spPr>
          <a:xfrm>
            <a:off x="4472492" y="4876352"/>
            <a:ext cx="610144" cy="599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8134572" y="2817572"/>
            <a:ext cx="1764254" cy="6463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Emerging Opportunities</a:t>
            </a:r>
          </a:p>
        </p:txBody>
      </p:sp>
      <p:cxnSp>
        <p:nvCxnSpPr>
          <p:cNvPr id="35" name="Straight Arrow Connector 34"/>
          <p:cNvCxnSpPr>
            <a:stCxn id="6" idx="5"/>
            <a:endCxn id="6" idx="5"/>
          </p:cNvCxnSpPr>
          <p:nvPr/>
        </p:nvCxnSpPr>
        <p:spPr>
          <a:xfrm>
            <a:off x="9294900" y="2279741"/>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29" idx="0"/>
          </p:cNvCxnSpPr>
          <p:nvPr/>
        </p:nvCxnSpPr>
        <p:spPr>
          <a:xfrm>
            <a:off x="8735209" y="2062779"/>
            <a:ext cx="281490" cy="7547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33488" y="1850225"/>
            <a:ext cx="2818504" cy="369332"/>
          </a:xfrm>
          <a:prstGeom prst="rect">
            <a:avLst/>
          </a:prstGeom>
          <a:noFill/>
        </p:spPr>
        <p:txBody>
          <a:bodyPr wrap="square" rtlCol="0">
            <a:spAutoFit/>
          </a:bodyPr>
          <a:lstStyle/>
          <a:p>
            <a:r>
              <a:rPr lang="en-US" dirty="0"/>
              <a:t>Open to participation by all</a:t>
            </a:r>
          </a:p>
        </p:txBody>
      </p:sp>
      <p:cxnSp>
        <p:nvCxnSpPr>
          <p:cNvPr id="47" name="Straight Arrow Connector 46"/>
          <p:cNvCxnSpPr>
            <a:stCxn id="29" idx="2"/>
            <a:endCxn id="31" idx="0"/>
          </p:cNvCxnSpPr>
          <p:nvPr/>
        </p:nvCxnSpPr>
        <p:spPr>
          <a:xfrm>
            <a:off x="9016699" y="3463903"/>
            <a:ext cx="16136" cy="612759"/>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9" idx="2"/>
            <a:endCxn id="32" idx="1"/>
          </p:cNvCxnSpPr>
          <p:nvPr/>
        </p:nvCxnSpPr>
        <p:spPr>
          <a:xfrm>
            <a:off x="9016699" y="3463903"/>
            <a:ext cx="1042001" cy="704205"/>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29" idx="2"/>
            <a:endCxn id="30" idx="7"/>
          </p:cNvCxnSpPr>
          <p:nvPr/>
        </p:nvCxnSpPr>
        <p:spPr>
          <a:xfrm flipH="1">
            <a:off x="7974698" y="3463903"/>
            <a:ext cx="1042001" cy="704205"/>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7162800" y="5414633"/>
            <a:ext cx="4534610" cy="646331"/>
          </a:xfrm>
          <a:prstGeom prst="rect">
            <a:avLst/>
          </a:prstGeom>
          <a:noFill/>
          <a:ln>
            <a:solidFill>
              <a:schemeClr val="tx2">
                <a:lumMod val="60000"/>
                <a:lumOff val="40000"/>
              </a:schemeClr>
            </a:solidFill>
          </a:ln>
        </p:spPr>
        <p:txBody>
          <a:bodyPr wrap="square" rtlCol="0">
            <a:spAutoFit/>
          </a:bodyPr>
          <a:lstStyle/>
          <a:p>
            <a:pPr algn="ctr"/>
            <a:r>
              <a:rPr lang="en-US" dirty="0"/>
              <a:t>IWG Objective:  Bring greater value to the Open Source networking community</a:t>
            </a:r>
          </a:p>
        </p:txBody>
      </p:sp>
      <p:sp>
        <p:nvSpPr>
          <p:cNvPr id="6" name="Oval 5"/>
          <p:cNvSpPr/>
          <p:nvPr/>
        </p:nvSpPr>
        <p:spPr>
          <a:xfrm>
            <a:off x="3151992" y="1647601"/>
            <a:ext cx="7196864" cy="74059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OFA IWG</a:t>
            </a:r>
          </a:p>
        </p:txBody>
      </p:sp>
      <p:sp>
        <p:nvSpPr>
          <p:cNvPr id="34" name="Flowchart: Process 33"/>
          <p:cNvSpPr/>
          <p:nvPr/>
        </p:nvSpPr>
        <p:spPr>
          <a:xfrm>
            <a:off x="5809672" y="5477362"/>
            <a:ext cx="1075765" cy="597098"/>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On-Demand</a:t>
            </a:r>
          </a:p>
        </p:txBody>
      </p:sp>
      <p:cxnSp>
        <p:nvCxnSpPr>
          <p:cNvPr id="36" name="Straight Arrow Connector 35"/>
          <p:cNvCxnSpPr>
            <a:stCxn id="29" idx="2"/>
            <a:endCxn id="34" idx="0"/>
          </p:cNvCxnSpPr>
          <p:nvPr/>
        </p:nvCxnSpPr>
        <p:spPr>
          <a:xfrm flipH="1">
            <a:off x="6347555" y="3463903"/>
            <a:ext cx="2669144" cy="2013459"/>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6927924" y="4076662"/>
            <a:ext cx="4177550" cy="624430"/>
            <a:chOff x="7767023" y="4076662"/>
            <a:chExt cx="4177550" cy="624430"/>
          </a:xfrm>
        </p:grpSpPr>
        <p:sp>
          <p:nvSpPr>
            <p:cNvPr id="30" name="Oval 29"/>
            <p:cNvSpPr/>
            <p:nvPr/>
          </p:nvSpPr>
          <p:spPr>
            <a:xfrm>
              <a:off x="7767023" y="4076662"/>
              <a:ext cx="1226372" cy="62443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Distro testing</a:t>
              </a:r>
            </a:p>
          </p:txBody>
        </p:sp>
        <p:sp>
          <p:nvSpPr>
            <p:cNvPr id="31" name="Oval 30"/>
            <p:cNvSpPr/>
            <p:nvPr/>
          </p:nvSpPr>
          <p:spPr>
            <a:xfrm>
              <a:off x="9258748" y="4076662"/>
              <a:ext cx="1226372" cy="62443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NVMe</a:t>
              </a:r>
            </a:p>
          </p:txBody>
        </p:sp>
        <p:sp>
          <p:nvSpPr>
            <p:cNvPr id="32" name="Oval 31"/>
            <p:cNvSpPr/>
            <p:nvPr/>
          </p:nvSpPr>
          <p:spPr>
            <a:xfrm>
              <a:off x="10718201" y="4076662"/>
              <a:ext cx="1226372" cy="62443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CANDI</a:t>
              </a:r>
            </a:p>
          </p:txBody>
        </p:sp>
      </p:grpSp>
      <p:cxnSp>
        <p:nvCxnSpPr>
          <p:cNvPr id="37" name="Straight Arrow Connector 36"/>
          <p:cNvCxnSpPr>
            <a:stCxn id="7" idx="4"/>
            <a:endCxn id="34" idx="0"/>
          </p:cNvCxnSpPr>
          <p:nvPr/>
        </p:nvCxnSpPr>
        <p:spPr>
          <a:xfrm>
            <a:off x="4472492" y="4876352"/>
            <a:ext cx="1875063" cy="60101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09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312638"/>
            <a:ext cx="6464299" cy="3905898"/>
          </a:xfrm>
        </p:spPr>
        <p:txBody>
          <a:bodyPr>
            <a:normAutofit/>
          </a:bodyPr>
          <a:lstStyle/>
          <a:p>
            <a:r>
              <a:rPr lang="en-US" dirty="0"/>
              <a:t>Co-Existence Coverage</a:t>
            </a:r>
          </a:p>
          <a:p>
            <a:pPr lvl="1"/>
            <a:r>
              <a:rPr lang="en-US" dirty="0"/>
              <a:t>Co-Existence of multiple adapters within the same system</a:t>
            </a:r>
          </a:p>
          <a:p>
            <a:pPr lvl="1"/>
            <a:r>
              <a:rPr lang="en-US" dirty="0"/>
              <a:t>Call to action:  Is this Logo Program expansion important to you?</a:t>
            </a:r>
          </a:p>
          <a:p>
            <a:pPr lvl="1"/>
            <a:endParaRPr lang="en-US" dirty="0"/>
          </a:p>
          <a:p>
            <a:r>
              <a:rPr lang="en-US" dirty="0" err="1"/>
              <a:t>RoCE</a:t>
            </a:r>
            <a:r>
              <a:rPr lang="en-US" dirty="0"/>
              <a:t> v2 Coverage</a:t>
            </a:r>
          </a:p>
          <a:p>
            <a:pPr lvl="1"/>
            <a:r>
              <a:rPr lang="en-US" dirty="0"/>
              <a:t>RoCE v2 support needs member interest and definition for test coverage</a:t>
            </a:r>
          </a:p>
          <a:p>
            <a:pPr lvl="1"/>
            <a:r>
              <a:rPr lang="en-US" dirty="0"/>
              <a:t>Call to action:  Is this Logo Program expansion important to you?</a:t>
            </a:r>
          </a:p>
          <a:p>
            <a:pPr lvl="1"/>
            <a:endParaRPr lang="en-US" dirty="0"/>
          </a:p>
          <a:p>
            <a:pPr marL="0" indent="0">
              <a:buNone/>
            </a:pPr>
            <a:r>
              <a:rPr lang="en-US" dirty="0"/>
              <a:t>Are there other expansion areas important to you? </a:t>
            </a:r>
          </a:p>
          <a:p>
            <a:pPr lvl="1"/>
            <a:endParaRPr lang="en-US" dirty="0"/>
          </a:p>
        </p:txBody>
      </p:sp>
      <p:sp>
        <p:nvSpPr>
          <p:cNvPr id="9" name="Text Placeholder 8"/>
          <p:cNvSpPr>
            <a:spLocks noGrp="1"/>
          </p:cNvSpPr>
          <p:nvPr>
            <p:ph type="body" sz="quarter" idx="14"/>
          </p:nvPr>
        </p:nvSpPr>
        <p:spPr/>
        <p:txBody>
          <a:bodyPr/>
          <a:lstStyle/>
          <a:p>
            <a:r>
              <a:rPr lang="en-US" dirty="0"/>
              <a:t>Interoperability Test plan </a:t>
            </a:r>
            <a:r>
              <a:rPr lang="en-US" b="0" dirty="0"/>
              <a:t>The OFA recognizes the need for the interoperability test effort to be industry-wide, where testing is conducted under the auspices of the appropriate networking organizations. </a:t>
            </a:r>
          </a:p>
          <a:p>
            <a:r>
              <a:rPr lang="en-US" b="0" dirty="0"/>
              <a:t>IBTA is responsible for InfiniBand compliance &amp; interoperability testing on cables &amp; devices.  </a:t>
            </a:r>
            <a:r>
              <a:rPr lang="en-US" b="0" dirty="0" err="1"/>
              <a:t>NVMe</a:t>
            </a:r>
            <a:r>
              <a:rPr lang="en-US" b="0" dirty="0"/>
              <a:t> Org for </a:t>
            </a:r>
            <a:r>
              <a:rPr lang="en-US" b="0" dirty="0" err="1"/>
              <a:t>NVMe</a:t>
            </a:r>
            <a:r>
              <a:rPr lang="en-US" b="0" dirty="0"/>
              <a:t> storage devices. UNH-IOL provides DCB Switch testing.</a:t>
            </a:r>
          </a:p>
          <a:p>
            <a:pPr lvl="1"/>
            <a:r>
              <a:rPr lang="en-US" dirty="0"/>
              <a:t>The OFA IWG is responsible for Interoperability testing on InfiniBand, </a:t>
            </a:r>
            <a:r>
              <a:rPr lang="en-US" dirty="0" err="1"/>
              <a:t>iWARP</a:t>
            </a:r>
            <a:r>
              <a:rPr lang="en-US" dirty="0"/>
              <a:t> and </a:t>
            </a:r>
            <a:r>
              <a:rPr lang="en-US" dirty="0" err="1"/>
              <a:t>RoCE</a:t>
            </a:r>
            <a:r>
              <a:rPr lang="en-US" dirty="0"/>
              <a:t> products based on OFA Software (OFED).</a:t>
            </a:r>
          </a:p>
        </p:txBody>
      </p:sp>
      <p:sp>
        <p:nvSpPr>
          <p:cNvPr id="6" name="Title 5"/>
          <p:cNvSpPr>
            <a:spLocks noGrp="1"/>
          </p:cNvSpPr>
          <p:nvPr>
            <p:ph type="title"/>
          </p:nvPr>
        </p:nvSpPr>
        <p:spPr/>
        <p:txBody>
          <a:bodyPr/>
          <a:lstStyle/>
          <a:p>
            <a:r>
              <a:rPr lang="en-US" dirty="0"/>
              <a:t>improving the logo program</a:t>
            </a:r>
          </a:p>
        </p:txBody>
      </p:sp>
      <p:sp>
        <p:nvSpPr>
          <p:cNvPr id="8" name="Content Placeholder 7"/>
          <p:cNvSpPr>
            <a:spLocks noGrp="1"/>
          </p:cNvSpPr>
          <p:nvPr>
            <p:ph sz="quarter" idx="13"/>
          </p:nvPr>
        </p:nvSpPr>
        <p:spPr/>
        <p:txBody>
          <a:bodyPr/>
          <a:lstStyle/>
          <a:p>
            <a:r>
              <a:rPr lang="en-US" dirty="0"/>
              <a:t>Driven by members to address current and emerging needs</a:t>
            </a:r>
          </a:p>
        </p:txBody>
      </p:sp>
      <p:pic>
        <p:nvPicPr>
          <p:cNvPr id="3" name="Picture 2"/>
          <p:cNvPicPr>
            <a:picLocks noChangeAspect="1"/>
          </p:cNvPicPr>
          <p:nvPr/>
        </p:nvPicPr>
        <p:blipFill>
          <a:blip r:embed="rId2"/>
          <a:stretch>
            <a:fillRect/>
          </a:stretch>
        </p:blipFill>
        <p:spPr>
          <a:xfrm>
            <a:off x="7557220" y="1438939"/>
            <a:ext cx="2862687" cy="3704652"/>
          </a:xfrm>
          <a:prstGeom prst="rect">
            <a:avLst/>
          </a:prstGeom>
          <a:ln>
            <a:solidFill>
              <a:schemeClr val="accent1"/>
            </a:solidFill>
          </a:ln>
          <a:effectLst>
            <a:outerShdw blurRad="76200" dir="13500000" sy="23000" kx="1200000" algn="br" rotWithShape="0">
              <a:prstClr val="black">
                <a:alpha val="20000"/>
              </a:prstClr>
            </a:outerShdw>
          </a:effectLst>
        </p:spPr>
      </p:pic>
      <p:sp>
        <p:nvSpPr>
          <p:cNvPr id="10"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5</a:t>
            </a:fld>
            <a:endParaRPr lang="en-US" dirty="0"/>
          </a:p>
        </p:txBody>
      </p:sp>
    </p:spTree>
    <p:extLst>
      <p:ext uri="{BB962C8B-B14F-4D97-AF65-F5344CB8AC3E}">
        <p14:creationId xmlns:p14="http://schemas.microsoft.com/office/powerpoint/2010/main" val="73436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1064" y="1312639"/>
            <a:ext cx="6081133" cy="4013513"/>
          </a:xfrm>
        </p:spPr>
        <p:txBody>
          <a:bodyPr>
            <a:normAutofit/>
          </a:bodyPr>
          <a:lstStyle/>
          <a:p>
            <a:r>
              <a:rPr lang="en-US" dirty="0"/>
              <a:t>OS DISTRO TESTING</a:t>
            </a:r>
          </a:p>
          <a:p>
            <a:pPr lvl="1"/>
            <a:r>
              <a:rPr lang="en-US" sz="1800" dirty="0"/>
              <a:t>Working to address the needs of the Linux Distros</a:t>
            </a:r>
          </a:p>
          <a:p>
            <a:pPr lvl="1"/>
            <a:r>
              <a:rPr lang="en-US" sz="1800" dirty="0"/>
              <a:t>Driven by requests from leading Distros, including </a:t>
            </a:r>
            <a:r>
              <a:rPr lang="en-US" sz="1800" dirty="0" err="1"/>
              <a:t>SuSE</a:t>
            </a:r>
            <a:r>
              <a:rPr lang="en-US" sz="1800" dirty="0"/>
              <a:t> and </a:t>
            </a:r>
            <a:r>
              <a:rPr lang="en-US" sz="1800" dirty="0" err="1"/>
              <a:t>RedHat</a:t>
            </a:r>
            <a:endParaRPr lang="en-US" sz="1800" dirty="0"/>
          </a:p>
          <a:p>
            <a:pPr lvl="1"/>
            <a:r>
              <a:rPr lang="en-US" sz="1800" dirty="0"/>
              <a:t>Apply the diverse multi-vendor OFA Cluster housed at UNH-IOL</a:t>
            </a:r>
          </a:p>
          <a:p>
            <a:pPr lvl="1"/>
            <a:r>
              <a:rPr lang="en-US" sz="1800" dirty="0"/>
              <a:t>Enables inter-distro heterogeneous testing</a:t>
            </a:r>
          </a:p>
          <a:p>
            <a:pPr lvl="1"/>
            <a:endParaRPr lang="en-US" sz="1800" dirty="0"/>
          </a:p>
          <a:p>
            <a:endParaRPr lang="en-US" sz="2200" dirty="0"/>
          </a:p>
          <a:p>
            <a:pPr lvl="1"/>
            <a:r>
              <a:rPr lang="en-US" sz="1800" dirty="0"/>
              <a:t>Address requests for more rapid testing</a:t>
            </a:r>
          </a:p>
          <a:p>
            <a:pPr lvl="2"/>
            <a:r>
              <a:rPr lang="en-US" sz="1800" dirty="0"/>
              <a:t>Increase automation of testing (</a:t>
            </a:r>
            <a:r>
              <a:rPr lang="en-US" sz="1800" dirty="0" err="1"/>
              <a:t>eg</a:t>
            </a:r>
            <a:r>
              <a:rPr lang="en-US" sz="1800" dirty="0"/>
              <a:t>: Jenkins)</a:t>
            </a:r>
          </a:p>
          <a:p>
            <a:pPr lvl="2"/>
            <a:r>
              <a:rPr lang="en-US" sz="1800" dirty="0"/>
              <a:t>Expand test robustness and speed reporting</a:t>
            </a:r>
          </a:p>
          <a:p>
            <a:endParaRPr lang="en-US" sz="2200" dirty="0"/>
          </a:p>
        </p:txBody>
      </p:sp>
      <p:sp>
        <p:nvSpPr>
          <p:cNvPr id="9" name="Text Placeholder 8"/>
          <p:cNvSpPr>
            <a:spLocks noGrp="1"/>
          </p:cNvSpPr>
          <p:nvPr>
            <p:ph type="body" sz="quarter" idx="14"/>
          </p:nvPr>
        </p:nvSpPr>
        <p:spPr/>
        <p:txBody>
          <a:bodyPr/>
          <a:lstStyle/>
          <a:p>
            <a:pPr algn="ctr"/>
            <a:r>
              <a:rPr lang="en-US" sz="1800" b="0" i="1" dirty="0"/>
              <a:t>Delivering on the promise of end-user readiness</a:t>
            </a:r>
            <a:endParaRPr lang="en-US" i="1" dirty="0"/>
          </a:p>
        </p:txBody>
      </p:sp>
      <p:pic>
        <p:nvPicPr>
          <p:cNvPr id="2" name="Picture Placeholder 1"/>
          <p:cNvPicPr>
            <a:picLocks noGrp="1" noChangeAspect="1"/>
          </p:cNvPicPr>
          <p:nvPr>
            <p:ph type="pic" idx="15"/>
          </p:nvPr>
        </p:nvPicPr>
        <p:blipFill>
          <a:blip r:embed="rId3"/>
          <a:srcRect l="5994" r="5994"/>
          <a:stretch>
            <a:fillRect/>
          </a:stretch>
        </p:blipFill>
        <p:spPr>
          <a:solidFill>
            <a:schemeClr val="bg1">
              <a:lumMod val="95000"/>
            </a:schemeClr>
          </a:solidFill>
        </p:spPr>
      </p:pic>
      <p:sp>
        <p:nvSpPr>
          <p:cNvPr id="6" name="Title 5"/>
          <p:cNvSpPr>
            <a:spLocks noGrp="1"/>
          </p:cNvSpPr>
          <p:nvPr>
            <p:ph type="title"/>
          </p:nvPr>
        </p:nvSpPr>
        <p:spPr/>
        <p:txBody>
          <a:bodyPr/>
          <a:lstStyle/>
          <a:p>
            <a:r>
              <a:rPr lang="en-US" dirty="0"/>
              <a:t>Proposal - OS DISTRO TESTING</a:t>
            </a:r>
          </a:p>
        </p:txBody>
      </p:sp>
      <p:sp>
        <p:nvSpPr>
          <p:cNvPr id="8" name="Content Placeholder 7"/>
          <p:cNvSpPr>
            <a:spLocks noGrp="1"/>
          </p:cNvSpPr>
          <p:nvPr>
            <p:ph sz="quarter" idx="13"/>
          </p:nvPr>
        </p:nvSpPr>
        <p:spPr/>
        <p:txBody>
          <a:bodyPr/>
          <a:lstStyle/>
          <a:p>
            <a:r>
              <a:rPr lang="en-US" dirty="0"/>
              <a:t>Goal - improve upstream kernel and distro validation</a:t>
            </a:r>
          </a:p>
        </p:txBody>
      </p:sp>
      <p:pic>
        <p:nvPicPr>
          <p:cNvPr id="3" name="Picture 2"/>
          <p:cNvPicPr>
            <a:picLocks noChangeAspect="1"/>
          </p:cNvPicPr>
          <p:nvPr/>
        </p:nvPicPr>
        <p:blipFill>
          <a:blip r:embed="rId4"/>
          <a:stretch>
            <a:fillRect/>
          </a:stretch>
        </p:blipFill>
        <p:spPr>
          <a:xfrm>
            <a:off x="8338087" y="2541287"/>
            <a:ext cx="1380952" cy="1676190"/>
          </a:xfrm>
          <a:prstGeom prst="rect">
            <a:avLst/>
          </a:prstGeom>
        </p:spPr>
      </p:pic>
      <p:pic>
        <p:nvPicPr>
          <p:cNvPr id="11" name="Picture 10"/>
          <p:cNvPicPr>
            <a:picLocks noChangeAspect="1"/>
          </p:cNvPicPr>
          <p:nvPr/>
        </p:nvPicPr>
        <p:blipFill>
          <a:blip r:embed="rId5"/>
          <a:stretch>
            <a:fillRect/>
          </a:stretch>
        </p:blipFill>
        <p:spPr>
          <a:xfrm>
            <a:off x="8297775" y="2524564"/>
            <a:ext cx="1419048" cy="1723810"/>
          </a:xfrm>
          <a:prstGeom prst="rect">
            <a:avLst/>
          </a:prstGeom>
        </p:spPr>
      </p:pic>
      <p:sp>
        <p:nvSpPr>
          <p:cNvPr id="10"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6</a:t>
            </a:fld>
            <a:endParaRPr lang="en-US" dirty="0"/>
          </a:p>
        </p:txBody>
      </p:sp>
    </p:spTree>
    <p:extLst>
      <p:ext uri="{BB962C8B-B14F-4D97-AF65-F5344CB8AC3E}">
        <p14:creationId xmlns:p14="http://schemas.microsoft.com/office/powerpoint/2010/main" val="163587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4418" y="1263650"/>
            <a:ext cx="11115381" cy="3954886"/>
          </a:xfrm>
        </p:spPr>
        <p:txBody>
          <a:bodyPr>
            <a:normAutofit/>
          </a:bodyPr>
          <a:lstStyle/>
          <a:p>
            <a:r>
              <a:rPr lang="en-US" dirty="0"/>
              <a:t>ON-DEMAND TESTING</a:t>
            </a:r>
          </a:p>
          <a:p>
            <a:pPr lvl="1"/>
            <a:r>
              <a:rPr lang="en-US" sz="1800" dirty="0"/>
              <a:t>OS Distro testing enables a pathway for </a:t>
            </a:r>
            <a:r>
              <a:rPr lang="en-US" sz="1800" u="sng" dirty="0"/>
              <a:t>On-Demand</a:t>
            </a:r>
            <a:r>
              <a:rPr lang="en-US" sz="1800" dirty="0"/>
              <a:t> testing year-round utilizing the OFA Cluster</a:t>
            </a:r>
          </a:p>
          <a:p>
            <a:pPr lvl="1"/>
            <a:r>
              <a:rPr lang="en-US" sz="1800" dirty="0"/>
              <a:t>Customized test cycles for members &amp; expanded types of testing</a:t>
            </a:r>
          </a:p>
          <a:p>
            <a:pPr lvl="1"/>
            <a:r>
              <a:rPr lang="en-US" sz="1800" dirty="0"/>
              <a:t>Avoid the need to wait for bi-annual interop/logo events</a:t>
            </a:r>
          </a:p>
          <a:p>
            <a:pPr lvl="1"/>
            <a:r>
              <a:rPr lang="en-US" sz="1800" dirty="0"/>
              <a:t>Allows Distros to test alpha/beta or GA releases on their schedule</a:t>
            </a:r>
          </a:p>
          <a:p>
            <a:pPr lvl="1"/>
            <a:r>
              <a:rPr lang="en-US" sz="1800" dirty="0"/>
              <a:t>Vendors can test their solutions when ready and still receive Logo</a:t>
            </a:r>
          </a:p>
          <a:p>
            <a:pPr lvl="1"/>
            <a:r>
              <a:rPr lang="en-US" sz="1800" dirty="0"/>
              <a:t>Opportunity for greater upstream testing for ULPs and OFA software (RCs and GAs)</a:t>
            </a:r>
          </a:p>
          <a:p>
            <a:pPr lvl="1"/>
            <a:endParaRPr lang="en-US" sz="1800" dirty="0"/>
          </a:p>
          <a:p>
            <a:r>
              <a:rPr lang="en-US" sz="2200" dirty="0"/>
              <a:t>Path forward still in discussion within IWG</a:t>
            </a:r>
          </a:p>
          <a:p>
            <a:pPr lvl="1"/>
            <a:r>
              <a:rPr lang="en-US" sz="1800" dirty="0"/>
              <a:t>Focus is on meeting Linux Distro needs first and foremost</a:t>
            </a:r>
          </a:p>
          <a:p>
            <a:pPr lvl="1"/>
            <a:endParaRPr lang="en-US" sz="1800" dirty="0"/>
          </a:p>
        </p:txBody>
      </p:sp>
      <p:sp>
        <p:nvSpPr>
          <p:cNvPr id="9" name="Text Placeholder 8"/>
          <p:cNvSpPr>
            <a:spLocks noGrp="1"/>
          </p:cNvSpPr>
          <p:nvPr>
            <p:ph type="body" sz="quarter" idx="14"/>
          </p:nvPr>
        </p:nvSpPr>
        <p:spPr/>
        <p:txBody>
          <a:bodyPr/>
          <a:lstStyle/>
          <a:p>
            <a:r>
              <a:rPr lang="en-US" sz="1800" dirty="0"/>
              <a:t>Get involved with the IWG and help enable distro and upstream testing in the OFA Logo Program!</a:t>
            </a:r>
            <a:endParaRPr lang="en-US" dirty="0"/>
          </a:p>
        </p:txBody>
      </p:sp>
      <p:sp>
        <p:nvSpPr>
          <p:cNvPr id="6" name="Title 5"/>
          <p:cNvSpPr>
            <a:spLocks noGrp="1"/>
          </p:cNvSpPr>
          <p:nvPr>
            <p:ph type="title"/>
          </p:nvPr>
        </p:nvSpPr>
        <p:spPr/>
        <p:txBody>
          <a:bodyPr/>
          <a:lstStyle/>
          <a:p>
            <a:r>
              <a:rPr lang="en-US" dirty="0"/>
              <a:t>Proposal - </a:t>
            </a:r>
            <a:r>
              <a:rPr lang="en-US" dirty="0" err="1"/>
              <a:t>oN</a:t>
            </a:r>
            <a:r>
              <a:rPr lang="en-US" dirty="0"/>
              <a:t>-DEMAND TESTING</a:t>
            </a:r>
          </a:p>
        </p:txBody>
      </p:sp>
      <p:sp>
        <p:nvSpPr>
          <p:cNvPr id="8" name="Content Placeholder 7"/>
          <p:cNvSpPr>
            <a:spLocks noGrp="1"/>
          </p:cNvSpPr>
          <p:nvPr>
            <p:ph sz="quarter" idx="13"/>
          </p:nvPr>
        </p:nvSpPr>
        <p:spPr/>
        <p:txBody>
          <a:bodyPr/>
          <a:lstStyle/>
          <a:p>
            <a:r>
              <a:rPr lang="en-US" dirty="0"/>
              <a:t>Goal – Improve Responsiveness of the Testing Program</a:t>
            </a:r>
          </a:p>
        </p:txBody>
      </p:sp>
      <p:sp>
        <p:nvSpPr>
          <p:cNvPr id="10"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7</a:t>
            </a:fld>
            <a:endParaRPr lang="en-US" dirty="0"/>
          </a:p>
        </p:txBody>
      </p:sp>
    </p:spTree>
    <p:extLst>
      <p:ext uri="{BB962C8B-B14F-4D97-AF65-F5344CB8AC3E}">
        <p14:creationId xmlns:p14="http://schemas.microsoft.com/office/powerpoint/2010/main" val="119660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247553"/>
            <a:ext cx="6578009" cy="4173749"/>
          </a:xfrm>
        </p:spPr>
        <p:txBody>
          <a:bodyPr>
            <a:normAutofit lnSpcReduction="10000"/>
          </a:bodyPr>
          <a:lstStyle/>
          <a:p>
            <a:r>
              <a:rPr lang="en-US" dirty="0"/>
              <a:t>OFA-IWG defined Test Plan</a:t>
            </a:r>
          </a:p>
          <a:p>
            <a:pPr lvl="1"/>
            <a:r>
              <a:rPr lang="en-US" dirty="0"/>
              <a:t>Incremental updates always welcome</a:t>
            </a:r>
          </a:p>
          <a:p>
            <a:pPr lvl="1"/>
            <a:r>
              <a:rPr lang="en-US" dirty="0"/>
              <a:t>Contribution welcome from all OFA members in the IWG.</a:t>
            </a:r>
          </a:p>
          <a:p>
            <a:r>
              <a:rPr lang="en-US" dirty="0"/>
              <a:t>Target: OFED 4.8 RC1 (or latest) </a:t>
            </a:r>
          </a:p>
          <a:p>
            <a:endParaRPr lang="en-US" dirty="0"/>
          </a:p>
          <a:p>
            <a:pPr marL="0" indent="0" algn="ctr">
              <a:buNone/>
            </a:pPr>
            <a:r>
              <a:rPr lang="en-US" i="1" dirty="0"/>
              <a:t>Get involved !!</a:t>
            </a:r>
          </a:p>
          <a:p>
            <a:pPr marL="0" indent="0" algn="ctr">
              <a:buNone/>
            </a:pPr>
            <a:r>
              <a:rPr lang="en-US" i="1" dirty="0"/>
              <a:t>Join the OFILG</a:t>
            </a:r>
          </a:p>
          <a:p>
            <a:pPr marL="0" indent="0" algn="ctr">
              <a:buNone/>
            </a:pPr>
            <a:r>
              <a:rPr lang="en-US" i="1" dirty="0"/>
              <a:t>Look to the OFILG </a:t>
            </a:r>
            <a:r>
              <a:rPr lang="en-US" i="1" dirty="0" err="1"/>
              <a:t>Interoperbility</a:t>
            </a:r>
            <a:r>
              <a:rPr lang="en-US" i="1" dirty="0"/>
              <a:t> Logo List</a:t>
            </a:r>
          </a:p>
          <a:p>
            <a:endParaRPr lang="en-US" sz="1800" dirty="0"/>
          </a:p>
          <a:p>
            <a:pPr marL="0" indent="0">
              <a:buNone/>
            </a:pPr>
            <a:r>
              <a:rPr lang="en-US" dirty="0"/>
              <a:t>Next Event: </a:t>
            </a:r>
          </a:p>
          <a:p>
            <a:r>
              <a:rPr lang="en-US" dirty="0"/>
              <a:t>OFILG Interop/Debug Event #22</a:t>
            </a:r>
          </a:p>
          <a:p>
            <a:r>
              <a:rPr lang="en-US" dirty="0"/>
              <a:t>May 1-5, 2017  at UNH-IOL </a:t>
            </a:r>
          </a:p>
          <a:p>
            <a:endParaRPr lang="en-US" dirty="0"/>
          </a:p>
        </p:txBody>
      </p:sp>
      <p:sp>
        <p:nvSpPr>
          <p:cNvPr id="9" name="Text Placeholder 8"/>
          <p:cNvSpPr>
            <a:spLocks noGrp="1"/>
          </p:cNvSpPr>
          <p:nvPr>
            <p:ph type="body" sz="quarter" idx="14"/>
          </p:nvPr>
        </p:nvSpPr>
        <p:spPr/>
        <p:txBody>
          <a:bodyPr/>
          <a:lstStyle/>
          <a:p>
            <a:r>
              <a:rPr lang="en-US" sz="1800" dirty="0"/>
              <a:t>Register for the next OFA Interop/Debug Event at: </a:t>
            </a:r>
            <a:r>
              <a:rPr lang="en-US" sz="1400" dirty="0"/>
              <a:t> https://www.iol.unh.edu/testing/hpc/ofa/grouptest</a:t>
            </a:r>
          </a:p>
        </p:txBody>
      </p:sp>
      <p:sp>
        <p:nvSpPr>
          <p:cNvPr id="6" name="Title 5"/>
          <p:cNvSpPr>
            <a:spLocks noGrp="1"/>
          </p:cNvSpPr>
          <p:nvPr>
            <p:ph type="title"/>
          </p:nvPr>
        </p:nvSpPr>
        <p:spPr/>
        <p:txBody>
          <a:bodyPr/>
          <a:lstStyle/>
          <a:p>
            <a:r>
              <a:rPr lang="en-US" dirty="0"/>
              <a:t>OFILG Next Interop/Debug Event</a:t>
            </a:r>
          </a:p>
        </p:txBody>
      </p:sp>
      <p:sp>
        <p:nvSpPr>
          <p:cNvPr id="8" name="Content Placeholder 7"/>
          <p:cNvSpPr>
            <a:spLocks noGrp="1"/>
          </p:cNvSpPr>
          <p:nvPr>
            <p:ph sz="quarter" idx="13"/>
          </p:nvPr>
        </p:nvSpPr>
        <p:spPr/>
        <p:txBody>
          <a:bodyPr/>
          <a:lstStyle/>
          <a:p>
            <a:r>
              <a:rPr lang="en-US" dirty="0"/>
              <a:t>Play well with others!</a:t>
            </a:r>
          </a:p>
        </p:txBody>
      </p:sp>
      <p:pic>
        <p:nvPicPr>
          <p:cNvPr id="3" name="Picture 2"/>
          <p:cNvPicPr>
            <a:picLocks noChangeAspect="1"/>
          </p:cNvPicPr>
          <p:nvPr/>
        </p:nvPicPr>
        <p:blipFill rotWithShape="1">
          <a:blip r:embed="rId3"/>
          <a:srcRect t="10545" r="3281" b="7803"/>
          <a:stretch/>
        </p:blipFill>
        <p:spPr>
          <a:xfrm>
            <a:off x="7757331" y="1337265"/>
            <a:ext cx="3712469" cy="3689297"/>
          </a:xfrm>
          <a:prstGeom prst="rect">
            <a:avLst/>
          </a:prstGeom>
          <a:effectLst>
            <a:outerShdw blurRad="50800" dist="190500" dir="2700000" algn="tl" rotWithShape="0">
              <a:prstClr val="black">
                <a:alpha val="40000"/>
              </a:prstClr>
            </a:outerShdw>
          </a:effectLst>
        </p:spPr>
      </p:pic>
      <p:sp>
        <p:nvSpPr>
          <p:cNvPr id="10"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8</a:t>
            </a:fld>
            <a:endParaRPr lang="en-US" dirty="0"/>
          </a:p>
        </p:txBody>
      </p:sp>
    </p:spTree>
    <p:extLst>
      <p:ext uri="{BB962C8B-B14F-4D97-AF65-F5344CB8AC3E}">
        <p14:creationId xmlns:p14="http://schemas.microsoft.com/office/powerpoint/2010/main" val="303603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97629" y="1247553"/>
            <a:ext cx="7174517" cy="4173749"/>
          </a:xfrm>
        </p:spPr>
        <p:txBody>
          <a:bodyPr>
            <a:normAutofit/>
          </a:bodyPr>
          <a:lstStyle/>
          <a:p>
            <a:endParaRPr lang="en-US" dirty="0"/>
          </a:p>
          <a:p>
            <a:r>
              <a:rPr lang="en-US" dirty="0"/>
              <a:t>NVMe over Fabrics is an emerging technology</a:t>
            </a:r>
          </a:p>
          <a:p>
            <a:r>
              <a:rPr lang="en-US" dirty="0"/>
              <a:t>UNH-IOL performs testing on behalf of NVMexpress.org </a:t>
            </a:r>
          </a:p>
          <a:p>
            <a:pPr lvl="1"/>
            <a:r>
              <a:rPr lang="en-US" dirty="0"/>
              <a:t>For OFILG members: UNH-IOL is providing access for RNIC, HCA and RCAs, to the next </a:t>
            </a:r>
            <a:r>
              <a:rPr lang="en-US" dirty="0" err="1"/>
              <a:t>NVMe</a:t>
            </a:r>
            <a:r>
              <a:rPr lang="en-US" dirty="0"/>
              <a:t> </a:t>
            </a:r>
            <a:r>
              <a:rPr lang="en-US" dirty="0" err="1"/>
              <a:t>Plugfest</a:t>
            </a:r>
            <a:r>
              <a:rPr lang="en-US" dirty="0"/>
              <a:t>, where initial exploration of testing for </a:t>
            </a:r>
            <a:r>
              <a:rPr lang="en-US" dirty="0" err="1"/>
              <a:t>NVMe</a:t>
            </a:r>
            <a:r>
              <a:rPr lang="en-US" dirty="0"/>
              <a:t> over Fabrics will occur.</a:t>
            </a:r>
          </a:p>
          <a:p>
            <a:pPr lvl="1"/>
            <a:r>
              <a:rPr lang="en-US" dirty="0"/>
              <a:t>Future events may be handled differently </a:t>
            </a:r>
          </a:p>
          <a:p>
            <a:pPr lvl="1"/>
            <a:r>
              <a:rPr lang="en-US" dirty="0"/>
              <a:t>Contact </a:t>
            </a:r>
            <a:r>
              <a:rPr lang="en-US" dirty="0">
                <a:hlinkClick r:id="rId3"/>
              </a:rPr>
              <a:t>kerry.munson@iol.unh.edu</a:t>
            </a:r>
            <a:endParaRPr lang="en-US" dirty="0"/>
          </a:p>
          <a:p>
            <a:endParaRPr lang="en-US" dirty="0"/>
          </a:p>
          <a:p>
            <a:pPr marL="0" indent="0">
              <a:buNone/>
            </a:pPr>
            <a:r>
              <a:rPr lang="en-US" dirty="0"/>
              <a:t>Next Event: </a:t>
            </a:r>
          </a:p>
          <a:p>
            <a:r>
              <a:rPr lang="en-US" dirty="0" err="1"/>
              <a:t>NVMe</a:t>
            </a:r>
            <a:r>
              <a:rPr lang="en-US" dirty="0"/>
              <a:t> </a:t>
            </a:r>
            <a:r>
              <a:rPr lang="en-US" dirty="0" err="1"/>
              <a:t>Plugfest</a:t>
            </a:r>
            <a:r>
              <a:rPr lang="en-US" dirty="0"/>
              <a:t> #7 with </a:t>
            </a:r>
            <a:r>
              <a:rPr lang="en-US" dirty="0" err="1"/>
              <a:t>NVMe</a:t>
            </a:r>
            <a:r>
              <a:rPr lang="en-US" dirty="0"/>
              <a:t>-MI + Fabrics</a:t>
            </a:r>
          </a:p>
          <a:p>
            <a:r>
              <a:rPr lang="en-US" dirty="0"/>
              <a:t>May 22-25, 2017  at UNH-IOL </a:t>
            </a:r>
          </a:p>
          <a:p>
            <a:endParaRPr lang="en-US" dirty="0"/>
          </a:p>
        </p:txBody>
      </p:sp>
      <p:sp>
        <p:nvSpPr>
          <p:cNvPr id="9" name="Text Placeholder 8"/>
          <p:cNvSpPr>
            <a:spLocks noGrp="1"/>
          </p:cNvSpPr>
          <p:nvPr>
            <p:ph type="body" sz="quarter" idx="14"/>
          </p:nvPr>
        </p:nvSpPr>
        <p:spPr/>
        <p:txBody>
          <a:bodyPr/>
          <a:lstStyle/>
          <a:p>
            <a:r>
              <a:rPr lang="en-US" sz="1800" dirty="0"/>
              <a:t>Register for the next </a:t>
            </a:r>
            <a:r>
              <a:rPr lang="en-US" sz="1800" dirty="0" err="1"/>
              <a:t>NVMe</a:t>
            </a:r>
            <a:r>
              <a:rPr lang="en-US" sz="1800" dirty="0"/>
              <a:t> </a:t>
            </a:r>
            <a:r>
              <a:rPr lang="en-US" sz="1800" dirty="0" err="1"/>
              <a:t>Plugfest</a:t>
            </a:r>
            <a:r>
              <a:rPr lang="en-US" sz="1800" dirty="0"/>
              <a:t> at: </a:t>
            </a:r>
            <a:r>
              <a:rPr lang="en-US" sz="1400" dirty="0"/>
              <a:t> https://www.iol.unh.edu/event/2017/01/nvme-plugfest-7-nvme-mi-fabrics</a:t>
            </a:r>
          </a:p>
        </p:txBody>
      </p:sp>
      <p:sp>
        <p:nvSpPr>
          <p:cNvPr id="6" name="Title 5"/>
          <p:cNvSpPr>
            <a:spLocks noGrp="1"/>
          </p:cNvSpPr>
          <p:nvPr>
            <p:ph type="title"/>
          </p:nvPr>
        </p:nvSpPr>
        <p:spPr/>
        <p:txBody>
          <a:bodyPr/>
          <a:lstStyle/>
          <a:p>
            <a:r>
              <a:rPr lang="en-US" dirty="0"/>
              <a:t>OFA and NVMe over fabrics</a:t>
            </a:r>
          </a:p>
        </p:txBody>
      </p:sp>
      <p:sp>
        <p:nvSpPr>
          <p:cNvPr id="8" name="Content Placeholder 7"/>
          <p:cNvSpPr>
            <a:spLocks noGrp="1"/>
          </p:cNvSpPr>
          <p:nvPr>
            <p:ph sz="quarter" idx="13"/>
          </p:nvPr>
        </p:nvSpPr>
        <p:spPr/>
        <p:txBody>
          <a:bodyPr/>
          <a:lstStyle/>
          <a:p>
            <a:r>
              <a:rPr lang="en-US" dirty="0"/>
              <a:t>Opportunities ahead !</a:t>
            </a:r>
          </a:p>
        </p:txBody>
      </p:sp>
      <p:pic>
        <p:nvPicPr>
          <p:cNvPr id="2" name="Picture 1"/>
          <p:cNvPicPr>
            <a:picLocks noChangeAspect="1"/>
          </p:cNvPicPr>
          <p:nvPr/>
        </p:nvPicPr>
        <p:blipFill rotWithShape="1">
          <a:blip r:embed="rId4"/>
          <a:srcRect t="10543" r="3067" b="7803"/>
          <a:stretch/>
        </p:blipFill>
        <p:spPr>
          <a:xfrm>
            <a:off x="7611994" y="1325071"/>
            <a:ext cx="4083718" cy="3701491"/>
          </a:xfrm>
          <a:prstGeom prst="rect">
            <a:avLst/>
          </a:prstGeom>
          <a:effectLst>
            <a:outerShdw blurRad="50800" dist="190500" dir="2700000" algn="tl" rotWithShape="0">
              <a:prstClr val="black">
                <a:alpha val="40000"/>
              </a:prstClr>
            </a:outerShdw>
          </a:effectLst>
        </p:spPr>
      </p:pic>
      <p:sp>
        <p:nvSpPr>
          <p:cNvPr id="10" name="Slide Number Placeholder 9"/>
          <p:cNvSpPr>
            <a:spLocks noGrp="1"/>
          </p:cNvSpPr>
          <p:nvPr>
            <p:ph type="sldNum" sz="quarter" idx="4"/>
          </p:nvPr>
        </p:nvSpPr>
        <p:spPr>
          <a:xfrm>
            <a:off x="5029200" y="6411457"/>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9</a:t>
            </a:fld>
            <a:endParaRPr lang="en-US" dirty="0"/>
          </a:p>
        </p:txBody>
      </p:sp>
    </p:spTree>
    <p:extLst>
      <p:ext uri="{BB962C8B-B14F-4D97-AF65-F5344CB8AC3E}">
        <p14:creationId xmlns:p14="http://schemas.microsoft.com/office/powerpoint/2010/main" val="3789653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4278</TotalTime>
  <Words>1789</Words>
  <Application>Microsoft Macintosh PowerPoint</Application>
  <PresentationFormat>Custom</PresentationFormat>
  <Paragraphs>473</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Interoperability Working group  IWG and CANDI update</vt:lpstr>
      <vt:lpstr>Overview</vt:lpstr>
      <vt:lpstr>Interoperability Working Group (OFA-IWG)</vt:lpstr>
      <vt:lpstr>OFA-IWG</vt:lpstr>
      <vt:lpstr>improving the logo program</vt:lpstr>
      <vt:lpstr>Proposal - OS DISTRO TESTING</vt:lpstr>
      <vt:lpstr>Proposal - oN-DEMAND TESTING</vt:lpstr>
      <vt:lpstr>OFILG Next Interop/Debug Event</vt:lpstr>
      <vt:lpstr>OFA and NVMe over fabrics</vt:lpstr>
      <vt:lpstr>CANDI update (Compliance and interoperability)</vt:lpstr>
      <vt:lpstr>RE-cap from last year – a five part proposal</vt:lpstr>
      <vt:lpstr>RE-cap from last year – a five part proposal</vt:lpstr>
      <vt:lpstr>RE-cap from last year – a five part proposal</vt:lpstr>
      <vt:lpstr>Last Year we identified a need for a compliance program</vt:lpstr>
      <vt:lpstr>Compliance? Interoperability?</vt:lpstr>
      <vt:lpstr>Compliance objective</vt:lpstr>
      <vt:lpstr>Fabtests – a good place to start</vt:lpstr>
      <vt:lpstr>Here’s what we’re doing</vt:lpstr>
      <vt:lpstr>PowerPoint Presentation</vt:lpstr>
      <vt:lpstr>PowerPoint Presentation</vt:lpstr>
      <vt:lpstr>Beyond Compliance testing</vt:lpstr>
      <vt:lpstr>THANK YOU</vt:lpstr>
    </vt:vector>
  </TitlesOfParts>
  <Company>password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First name Last name</cp:lastModifiedBy>
  <cp:revision>124</cp:revision>
  <dcterms:created xsi:type="dcterms:W3CDTF">2016-02-08T22:33:42Z</dcterms:created>
  <dcterms:modified xsi:type="dcterms:W3CDTF">2017-09-13T19:01:45Z</dcterms:modified>
</cp:coreProperties>
</file>