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256" r:id="rId2"/>
    <p:sldId id="277" r:id="rId3"/>
    <p:sldId id="270" r:id="rId4"/>
    <p:sldId id="274" r:id="rId5"/>
    <p:sldId id="271" r:id="rId6"/>
    <p:sldId id="272" r:id="rId7"/>
    <p:sldId id="279" r:id="rId8"/>
    <p:sldId id="278" r:id="rId9"/>
    <p:sldId id="275" r:id="rId10"/>
    <p:sldId id="276" r:id="rId11"/>
    <p:sldId id="25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38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Balich" initials="JB" lastIdx="6" clrIdx="0">
    <p:extLst>
      <p:ext uri="{19B8F6BF-5375-455C-9EA6-DF929625EA0E}">
        <p15:presenceInfo xmlns:p15="http://schemas.microsoft.com/office/powerpoint/2012/main" userId="S-1-5-21-1228130778-1155475972-4145888261-37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8D"/>
    <a:srgbClr val="16608F"/>
    <a:srgbClr val="001427"/>
    <a:srgbClr val="053C60"/>
    <a:srgbClr val="9A9C9F"/>
    <a:srgbClr val="9A9CCA"/>
    <a:srgbClr val="399A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13"/>
    <p:restoredTop sz="94599"/>
  </p:normalViewPr>
  <p:slideViewPr>
    <p:cSldViewPr snapToGrid="0" showGuides="1">
      <p:cViewPr varScale="1">
        <p:scale>
          <a:sx n="108" d="100"/>
          <a:sy n="108" d="100"/>
        </p:scale>
        <p:origin x="390" y="108"/>
      </p:cViewPr>
      <p:guideLst>
        <p:guide orient="horz"/>
        <p:guide pos="3844"/>
      </p:guideLst>
    </p:cSldViewPr>
  </p:slideViewPr>
  <p:notesTextViewPr>
    <p:cViewPr>
      <p:scale>
        <a:sx n="100" d="100"/>
        <a:sy n="100" d="100"/>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694B0E-72E8-4780-A3F2-08ABEEA90465}" type="datetimeFigureOut">
              <a:rPr lang="en-US" smtClean="0"/>
              <a:t>5/21/2018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633CE3-6305-455E-B421-A7531C5AA41A}" type="slidenum">
              <a:rPr lang="en-US" smtClean="0"/>
              <a:t>‹#›</a:t>
            </a:fld>
            <a:endParaRPr lang="en-US"/>
          </a:p>
        </p:txBody>
      </p:sp>
    </p:spTree>
    <p:extLst>
      <p:ext uri="{BB962C8B-B14F-4D97-AF65-F5344CB8AC3E}">
        <p14:creationId xmlns:p14="http://schemas.microsoft.com/office/powerpoint/2010/main" val="9957247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07500-6294-4FFB-9ADA-6A9D6A4F25B9}" type="datetimeFigureOut">
              <a:rPr lang="en-US" smtClean="0"/>
              <a:t>5/18/2018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F64EA-60FF-47B8-A57A-06D6B92AF951}" type="slidenum">
              <a:rPr lang="en-US" smtClean="0"/>
              <a:t>‹#›</a:t>
            </a:fld>
            <a:endParaRPr lang="en-US"/>
          </a:p>
        </p:txBody>
      </p:sp>
    </p:spTree>
    <p:extLst>
      <p:ext uri="{BB962C8B-B14F-4D97-AF65-F5344CB8AC3E}">
        <p14:creationId xmlns:p14="http://schemas.microsoft.com/office/powerpoint/2010/main" val="21492240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F64EA-60FF-47B8-A57A-06D6B92AF951}" type="slidenum">
              <a:rPr lang="en-US" smtClean="0"/>
              <a:t>1</a:t>
            </a:fld>
            <a:endParaRPr lang="en-US"/>
          </a:p>
        </p:txBody>
      </p:sp>
    </p:spTree>
    <p:extLst>
      <p:ext uri="{BB962C8B-B14F-4D97-AF65-F5344CB8AC3E}">
        <p14:creationId xmlns:p14="http://schemas.microsoft.com/office/powerpoint/2010/main" val="3267979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F64EA-60FF-47B8-A57A-06D6B92AF951}" type="slidenum">
              <a:rPr lang="en-US" smtClean="0"/>
              <a:t>8</a:t>
            </a:fld>
            <a:endParaRPr lang="en-US"/>
          </a:p>
        </p:txBody>
      </p:sp>
    </p:spTree>
    <p:extLst>
      <p:ext uri="{BB962C8B-B14F-4D97-AF65-F5344CB8AC3E}">
        <p14:creationId xmlns:p14="http://schemas.microsoft.com/office/powerpoint/2010/main" val="690634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OpenFabrics deck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0" y="3073494"/>
            <a:ext cx="12192000" cy="1042935"/>
          </a:xfrm>
        </p:spPr>
        <p:txBody>
          <a:bodyPr anchor="b">
            <a:normAutofit/>
          </a:bodyPr>
          <a:lstStyle>
            <a:lvl1pPr>
              <a:defRPr sz="4300" b="1" i="0">
                <a:solidFill>
                  <a:schemeClr val="bg1"/>
                </a:solidFill>
                <a:latin typeface="Arial Narrow"/>
                <a:cs typeface="Arial Narrow"/>
              </a:defRPr>
            </a:lvl1pPr>
          </a:lstStyle>
          <a:p>
            <a:r>
              <a:rPr lang="en-US" dirty="0"/>
              <a:t>CLICK TO EDIT MASTER TITLE STYLE</a:t>
            </a:r>
          </a:p>
        </p:txBody>
      </p:sp>
      <p:sp>
        <p:nvSpPr>
          <p:cNvPr id="3" name="Subtitle 2"/>
          <p:cNvSpPr>
            <a:spLocks noGrp="1"/>
          </p:cNvSpPr>
          <p:nvPr>
            <p:ph type="subTitle" idx="1"/>
          </p:nvPr>
        </p:nvSpPr>
        <p:spPr>
          <a:xfrm>
            <a:off x="0" y="4084109"/>
            <a:ext cx="12192000" cy="554937"/>
          </a:xfrm>
        </p:spPr>
        <p:txBody>
          <a:bodyPr>
            <a:normAutofit/>
          </a:bodyPr>
          <a:lstStyle>
            <a:lvl1pPr marL="0" indent="0" algn="ctr">
              <a:buNone/>
              <a:defRPr sz="26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0" y="4585685"/>
            <a:ext cx="12192000" cy="448832"/>
          </a:xfrm>
        </p:spPr>
        <p:txBody>
          <a:bodyPr>
            <a:noAutofit/>
          </a:bodyPr>
          <a:lstStyle>
            <a:lvl1pPr marL="0" indent="0" algn="ctr" defTabSz="457200" rtl="0" eaLnBrk="1" latinLnBrk="0" hangingPunct="1">
              <a:spcBef>
                <a:spcPct val="20000"/>
              </a:spcBef>
              <a:buFont typeface="Arial"/>
              <a:buNone/>
              <a:defRPr lang="en-US" sz="2400" b="1" i="0" kern="1200" dirty="0" smtClean="0">
                <a:solidFill>
                  <a:schemeClr val="bg1"/>
                </a:solidFill>
                <a:latin typeface="Arial Narrow"/>
                <a:ea typeface="+mn-ea"/>
                <a:cs typeface="Arial Narrow"/>
              </a:defRPr>
            </a:lvl1pPr>
          </a:lstStyle>
          <a:p>
            <a:pPr lvl="0"/>
            <a:endParaRPr lang="en-US" dirty="0"/>
          </a:p>
        </p:txBody>
      </p:sp>
      <p:sp>
        <p:nvSpPr>
          <p:cNvPr id="6" name="Rectangle 5"/>
          <p:cNvSpPr/>
          <p:nvPr userDrawn="1"/>
        </p:nvSpPr>
        <p:spPr>
          <a:xfrm>
            <a:off x="1" y="1"/>
            <a:ext cx="12192000" cy="2667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 y="2571917"/>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 y="536955"/>
            <a:ext cx="1905000" cy="1752600"/>
          </a:xfrm>
          <a:prstGeom prst="rect">
            <a:avLst/>
          </a:prstGeom>
        </p:spPr>
      </p:pic>
    </p:spTree>
    <p:extLst>
      <p:ext uri="{BB962C8B-B14F-4D97-AF65-F5344CB8AC3E}">
        <p14:creationId xmlns:p14="http://schemas.microsoft.com/office/powerpoint/2010/main" val="347151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subtitle and picture">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209594" y="1227263"/>
            <a:ext cx="9790599" cy="4983757"/>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000000"/>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4"/>
          </p:nvPr>
        </p:nvSpPr>
        <p:spPr/>
        <p:txBody>
          <a:bodyPr/>
          <a:lstStyle/>
          <a:p>
            <a:r>
              <a:rPr lang="en-US" dirty="0"/>
              <a:t>© OpenFabrics Alliance</a:t>
            </a:r>
          </a:p>
        </p:txBody>
      </p:sp>
      <p:sp>
        <p:nvSpPr>
          <p:cNvPr id="4" name="Slide Number Placeholder 3"/>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7286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bar">
    <p:spTree>
      <p:nvGrpSpPr>
        <p:cNvPr id="1" name=""/>
        <p:cNvGrpSpPr/>
        <p:nvPr/>
      </p:nvGrpSpPr>
      <p:grpSpPr>
        <a:xfrm>
          <a:off x="0" y="0"/>
          <a:ext cx="0" cy="0"/>
          <a:chOff x="0" y="0"/>
          <a:chExt cx="0" cy="0"/>
        </a:xfrm>
      </p:grpSpPr>
      <p:pic>
        <p:nvPicPr>
          <p:cNvPr id="15" name="Picture 14"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430739" y="1269952"/>
            <a:ext cx="11151661" cy="4279412"/>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0" name="Rectangle 9"/>
          <p:cNvSpPr/>
          <p:nvPr userDrawn="1"/>
        </p:nvSpPr>
        <p:spPr>
          <a:xfrm>
            <a:off x="430739" y="5720114"/>
            <a:ext cx="11151661" cy="587470"/>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 Placeholder 9"/>
          <p:cNvSpPr>
            <a:spLocks noGrp="1"/>
          </p:cNvSpPr>
          <p:nvPr>
            <p:ph type="body" sz="quarter" idx="14"/>
          </p:nvPr>
        </p:nvSpPr>
        <p:spPr>
          <a:xfrm>
            <a:off x="609600" y="5720114"/>
            <a:ext cx="10860200" cy="587470"/>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2" name="Footer Placeholder 1"/>
          <p:cNvSpPr>
            <a:spLocks noGrp="1"/>
          </p:cNvSpPr>
          <p:nvPr>
            <p:ph type="ftr" sz="quarter" idx="15"/>
          </p:nvPr>
        </p:nvSpPr>
        <p:spPr/>
        <p:txBody>
          <a:bodyPr/>
          <a:lstStyle/>
          <a:p>
            <a:r>
              <a:rPr lang="en-US" dirty="0"/>
              <a:t>© OpenFabrics Alliance</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53475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pic>
        <p:nvPicPr>
          <p:cNvPr id="4" name="Picture 3"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441466"/>
            <a:ext cx="10972800" cy="41903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Rectangle 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Slide Number Placeholder 7"/>
          <p:cNvSpPr>
            <a:spLocks noGrp="1"/>
          </p:cNvSpPr>
          <p:nvPr>
            <p:ph type="sldNum" sz="quarter" idx="11"/>
          </p:nvPr>
        </p:nvSpPr>
        <p:spPr/>
        <p:txBody>
          <a:bodyPr/>
          <a:lstStyle/>
          <a:p>
            <a:fld id="{0743EA0E-C5B1-48EC-8082-F253EA88050D}" type="slidenum">
              <a:rPr lang="en-US" smtClean="0"/>
              <a:pPr/>
              <a:t>‹#›</a:t>
            </a:fld>
            <a:endParaRPr lang="en-US" dirty="0"/>
          </a:p>
        </p:txBody>
      </p:sp>
      <p:sp>
        <p:nvSpPr>
          <p:cNvPr id="12" name="Footer Placeholder 1"/>
          <p:cNvSpPr>
            <a:spLocks noGrp="1"/>
          </p:cNvSpPr>
          <p:nvPr>
            <p:ph type="ftr" sz="quarter" idx="15"/>
          </p:nvPr>
        </p:nvSpPr>
        <p:spPr>
          <a:xfrm>
            <a:off x="7930433" y="6401351"/>
            <a:ext cx="4114800" cy="365125"/>
          </a:xfrm>
        </p:spPr>
        <p:txBody>
          <a:bodyPr/>
          <a:lstStyle/>
          <a:p>
            <a:r>
              <a:rPr lang="en-US" dirty="0"/>
              <a:t>© OpenFabrics Alliance</a:t>
            </a:r>
          </a:p>
        </p:txBody>
      </p:sp>
    </p:spTree>
    <p:extLst>
      <p:ext uri="{BB962C8B-B14F-4D97-AF65-F5344CB8AC3E}">
        <p14:creationId xmlns:p14="http://schemas.microsoft.com/office/powerpoint/2010/main" val="85855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pic>
        <p:nvPicPr>
          <p:cNvPr id="9" name="Picture 8"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7" name="Rectangle 6"/>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4" name="Footer Placeholder 3"/>
          <p:cNvSpPr>
            <a:spLocks noGrp="1"/>
          </p:cNvSpPr>
          <p:nvPr>
            <p:ph type="ftr" sz="quarter" idx="14"/>
          </p:nvPr>
        </p:nvSpPr>
        <p:spPr/>
        <p:txBody>
          <a:bodyPr/>
          <a:lstStyle/>
          <a:p>
            <a:r>
              <a:rPr lang="en-US" dirty="0"/>
              <a:t>© OpenFabrics Alliance</a:t>
            </a:r>
          </a:p>
        </p:txBody>
      </p:sp>
      <p:sp>
        <p:nvSpPr>
          <p:cNvPr id="5" name="Slide Number Placeholder 4"/>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421750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idebar">
    <p:spTree>
      <p:nvGrpSpPr>
        <p:cNvPr id="1" name=""/>
        <p:cNvGrpSpPr/>
        <p:nvPr/>
      </p:nvGrpSpPr>
      <p:grpSpPr>
        <a:xfrm>
          <a:off x="0" y="0"/>
          <a:ext cx="0" cy="0"/>
          <a:chOff x="0" y="0"/>
          <a:chExt cx="0" cy="0"/>
        </a:xfrm>
      </p:grpSpPr>
      <p:pic>
        <p:nvPicPr>
          <p:cNvPr id="11" name="Picture 10"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230328" y="1312639"/>
            <a:ext cx="8352071" cy="4813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4" name="Rectangle 3"/>
          <p:cNvSpPr/>
          <p:nvPr userDrawn="1"/>
        </p:nvSpPr>
        <p:spPr>
          <a:xfrm>
            <a:off x="229656" y="1312639"/>
            <a:ext cx="2848417" cy="4813525"/>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430739" y="1387341"/>
            <a:ext cx="2461683" cy="4641984"/>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Footer Placeholder 4"/>
          <p:cNvSpPr>
            <a:spLocks noGrp="1"/>
          </p:cNvSpPr>
          <p:nvPr>
            <p:ph type="ftr" sz="quarter" idx="15"/>
          </p:nvPr>
        </p:nvSpPr>
        <p:spPr/>
        <p:txBody>
          <a:bodyPr/>
          <a:lstStyle/>
          <a:p>
            <a:r>
              <a:rPr lang="en-US" dirty="0"/>
              <a:t>© OpenFabrics Alliance</a:t>
            </a:r>
          </a:p>
        </p:txBody>
      </p:sp>
      <p:sp>
        <p:nvSpPr>
          <p:cNvPr id="6" name="Slide Number Placeholder 5"/>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63640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idebar and picture">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609601" y="1312638"/>
            <a:ext cx="5822596" cy="39058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430739" y="5303912"/>
            <a:ext cx="11151661" cy="1003673"/>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609600" y="5421302"/>
            <a:ext cx="10860200" cy="789445"/>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1" name="Picture Placeholder 2"/>
          <p:cNvSpPr>
            <a:spLocks noGrp="1"/>
          </p:cNvSpPr>
          <p:nvPr>
            <p:ph type="pic" idx="15"/>
          </p:nvPr>
        </p:nvSpPr>
        <p:spPr>
          <a:xfrm>
            <a:off x="6432197" y="1312639"/>
            <a:ext cx="5150204" cy="390589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17"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2" name="Footer Placeholder 1"/>
          <p:cNvSpPr>
            <a:spLocks noGrp="1"/>
          </p:cNvSpPr>
          <p:nvPr>
            <p:ph type="ftr" sz="quarter" idx="16"/>
          </p:nvPr>
        </p:nvSpPr>
        <p:spPr/>
        <p:txBody>
          <a:bodyPr/>
          <a:lstStyle/>
          <a:p>
            <a:r>
              <a:rPr lang="en-US" dirty="0"/>
              <a:t>© OpenFabrics Alliance</a:t>
            </a:r>
          </a:p>
        </p:txBody>
      </p:sp>
      <p:sp>
        <p:nvSpPr>
          <p:cNvPr id="5" name="Slide Number Placeholder 4"/>
          <p:cNvSpPr>
            <a:spLocks noGrp="1"/>
          </p:cNvSpPr>
          <p:nvPr>
            <p:ph type="sldNum" sz="quarter" idx="17"/>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70962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3" name="Picture 2" descr="OpenFabrics deck sec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4400" y="1963622"/>
            <a:ext cx="10363200" cy="2805830"/>
          </a:xfrm>
        </p:spPr>
        <p:txBody>
          <a:bodyPr anchor="ctr" anchorCtr="1"/>
          <a:lstStyle>
            <a:lvl1pPr algn="ctr">
              <a:defRPr sz="4000" b="1" cap="all">
                <a:solidFill>
                  <a:schemeClr val="bg1"/>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Rectangle 6"/>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 y="2016981"/>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 y="4845022"/>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Footer Placeholder 3"/>
          <p:cNvSpPr>
            <a:spLocks noGrp="1"/>
          </p:cNvSpPr>
          <p:nvPr>
            <p:ph type="ftr" sz="quarter" idx="10"/>
          </p:nvPr>
        </p:nvSpPr>
        <p:spPr/>
        <p:txBody>
          <a:bodyPr/>
          <a:lstStyle/>
          <a:p>
            <a:r>
              <a:rPr lang="en-US" dirty="0"/>
              <a:t>© OpenFabrics Alliance</a:t>
            </a:r>
          </a:p>
        </p:txBody>
      </p:sp>
      <p:sp>
        <p:nvSpPr>
          <p:cNvPr id="5" name="Slide Number Placeholder 4"/>
          <p:cNvSpPr>
            <a:spLocks noGrp="1"/>
          </p:cNvSpPr>
          <p:nvPr>
            <p:ph type="sldNum" sz="quarter" idx="11"/>
          </p:nvPr>
        </p:nvSpPr>
        <p:spPr/>
        <p:txBody>
          <a:bodyPr/>
          <a:lstStyle/>
          <a:p>
            <a:fld id="{0743EA0E-C5B1-48EC-8082-F253EA88050D}"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4312" y="427151"/>
            <a:ext cx="1623376" cy="1493506"/>
          </a:xfrm>
          <a:prstGeom prst="rect">
            <a:avLst/>
          </a:prstGeom>
        </p:spPr>
      </p:pic>
    </p:spTree>
    <p:extLst>
      <p:ext uri="{BB962C8B-B14F-4D97-AF65-F5344CB8AC3E}">
        <p14:creationId xmlns:p14="http://schemas.microsoft.com/office/powerpoint/2010/main" val="116787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97600" y="1600201"/>
            <a:ext cx="5384800" cy="4525963"/>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0" name="Rectangle 9"/>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Footer Placeholder 4"/>
          <p:cNvSpPr>
            <a:spLocks noGrp="1"/>
          </p:cNvSpPr>
          <p:nvPr>
            <p:ph type="ftr" sz="quarter" idx="14"/>
          </p:nvPr>
        </p:nvSpPr>
        <p:spPr/>
        <p:txBody>
          <a:bodyPr/>
          <a:lstStyle/>
          <a:p>
            <a:r>
              <a:rPr lang="en-US" dirty="0"/>
              <a:t>© OpenFabrics Alliance</a:t>
            </a:r>
          </a:p>
        </p:txBody>
      </p:sp>
      <p:sp>
        <p:nvSpPr>
          <p:cNvPr id="6" name="Slide Number Placeholder 5"/>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5449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hasCustomPrompt="1"/>
          </p:nvPr>
        </p:nvSpPr>
        <p:spPr>
          <a:xfrm>
            <a:off x="609600" y="1479570"/>
            <a:ext cx="5386917" cy="639762"/>
          </a:xfrm>
        </p:spPr>
        <p:txBody>
          <a:bodyPr anchor="b">
            <a:noAutofit/>
          </a:bodyPr>
          <a:lstStyle>
            <a:lvl1pPr marL="0" indent="0">
              <a:buNone/>
              <a:defRPr sz="2200" b="1" i="0">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193368" y="1479570"/>
            <a:ext cx="5389033" cy="639762"/>
          </a:xfrm>
        </p:spPr>
        <p:txBody>
          <a:bodyPr anchor="b">
            <a:noAutofit/>
          </a:bodyPr>
          <a:lstStyle>
            <a:lvl1pPr marL="0" indent="0">
              <a:buNone/>
              <a:defRPr lang="en-US" sz="2200" b="1" i="0" kern="1200" dirty="0" smtClean="0">
                <a:solidFill>
                  <a:srgbClr val="000000"/>
                </a:solidFill>
                <a:latin typeface="Arial Narrow"/>
                <a:ea typeface="+mn-ea"/>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SzPct val="110000"/>
              <a:buFont typeface="Wingdings" charset="2"/>
              <a:buNone/>
            </a:pPr>
            <a:r>
              <a:rPr lang="en-US" dirty="0"/>
              <a:t>CLICK TO EDIT MASTER TEXT STYLES</a:t>
            </a:r>
          </a:p>
        </p:txBody>
      </p:sp>
      <p:sp>
        <p:nvSpPr>
          <p:cNvPr id="12" name="Content Placeholder 2"/>
          <p:cNvSpPr>
            <a:spLocks noGrp="1"/>
          </p:cNvSpPr>
          <p:nvPr>
            <p:ph sz="half" idx="14"/>
          </p:nvPr>
        </p:nvSpPr>
        <p:spPr>
          <a:xfrm>
            <a:off x="609600" y="2228234"/>
            <a:ext cx="5384800" cy="3929425"/>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3"/>
          <p:cNvSpPr>
            <a:spLocks noGrp="1"/>
          </p:cNvSpPr>
          <p:nvPr>
            <p:ph sz="half" idx="2"/>
          </p:nvPr>
        </p:nvSpPr>
        <p:spPr>
          <a:xfrm>
            <a:off x="6197600" y="2228234"/>
            <a:ext cx="5384800" cy="3929425"/>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14"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16" name="Rectangle 1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5"/>
          </p:nvPr>
        </p:nvSpPr>
        <p:spPr/>
        <p:txBody>
          <a:bodyPr/>
          <a:lstStyle/>
          <a:p>
            <a:r>
              <a:rPr lang="en-US" dirty="0"/>
              <a:t>© OpenFabrics Alliance</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32857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0"/>
          </p:nvPr>
        </p:nvSpPr>
        <p:spPr/>
        <p:txBody>
          <a:bodyPr/>
          <a:lstStyle/>
          <a:p>
            <a:r>
              <a:rPr lang="en-US" dirty="0"/>
              <a:t>© OpenFabrics Alliance</a:t>
            </a:r>
          </a:p>
        </p:txBody>
      </p:sp>
      <p:sp>
        <p:nvSpPr>
          <p:cNvPr id="3" name="Slide Number Placeholder 2"/>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16424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53294"/>
            <a:ext cx="10972800" cy="41903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312639"/>
            <a:ext cx="10972800" cy="4813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089025" marR="0" lvl="4" indent="-169863" algn="l" defTabSz="457200" rtl="0" eaLnBrk="1" fontAlgn="auto" latinLnBrk="0" hangingPunct="1">
              <a:lnSpc>
                <a:spcPct val="100000"/>
              </a:lnSpc>
              <a:spcBef>
                <a:spcPct val="20000"/>
              </a:spcBef>
              <a:spcAft>
                <a:spcPts val="0"/>
              </a:spcAft>
              <a:buClr>
                <a:srgbClr val="00588D"/>
              </a:buClr>
              <a:buSzTx/>
              <a:buFont typeface="Arial"/>
              <a:buChar char="•"/>
              <a:tabLst/>
              <a:defRPr/>
            </a:pPr>
            <a:r>
              <a:rPr lang="en-US" dirty="0"/>
              <a:t>Fifth level</a:t>
            </a:r>
          </a:p>
          <a:p>
            <a:pPr lvl="3"/>
            <a:endParaRPr lang="en-US" dirty="0"/>
          </a:p>
        </p:txBody>
      </p:sp>
      <p:sp>
        <p:nvSpPr>
          <p:cNvPr id="6" name="Rectangle 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Footer Placeholder 6"/>
          <p:cNvSpPr>
            <a:spLocks noGrp="1"/>
          </p:cNvSpPr>
          <p:nvPr>
            <p:ph type="ftr" sz="quarter" idx="3"/>
          </p:nvPr>
        </p:nvSpPr>
        <p:spPr>
          <a:xfrm>
            <a:off x="7930433" y="6401351"/>
            <a:ext cx="4114800" cy="365125"/>
          </a:xfrm>
          <a:prstGeom prst="rect">
            <a:avLst/>
          </a:prstGeom>
        </p:spPr>
        <p:txBody>
          <a:bodyPr vert="horz" lIns="91440" tIns="45720" rIns="91440" bIns="45720" rtlCol="0" anchor="ctr"/>
          <a:lstStyle>
            <a:lvl1pPr algn="r">
              <a:defRPr sz="1200">
                <a:solidFill>
                  <a:schemeClr val="tx1"/>
                </a:solidFill>
              </a:defRPr>
            </a:lvl1pPr>
          </a:lstStyle>
          <a:p>
            <a:r>
              <a:rPr lang="en-US" dirty="0"/>
              <a:t>© </a:t>
            </a:r>
            <a:r>
              <a:rPr lang="en-US" dirty="0">
                <a:latin typeface="Arial Narrow"/>
                <a:cs typeface="Arial Narrow"/>
              </a:rPr>
              <a:t>OpenFabrics Alliance</a:t>
            </a:r>
          </a:p>
        </p:txBody>
      </p:sp>
      <p:sp>
        <p:nvSpPr>
          <p:cNvPr id="4" name="Slide Number Placeholder 3"/>
          <p:cNvSpPr>
            <a:spLocks noGrp="1"/>
          </p:cNvSpPr>
          <p:nvPr>
            <p:ph type="sldNum" sz="quarter" idx="4"/>
          </p:nvPr>
        </p:nvSpPr>
        <p:spPr>
          <a:xfrm>
            <a:off x="4724400" y="6401351"/>
            <a:ext cx="2743200" cy="365125"/>
          </a:xfrm>
          <a:prstGeom prst="rect">
            <a:avLst/>
          </a:prstGeom>
        </p:spPr>
        <p:txBody>
          <a:bodyPr vert="horz" lIns="91440" tIns="45720" rIns="91440" bIns="45720" rtlCol="0" anchor="ctr"/>
          <a:lstStyle>
            <a:lvl1pPr algn="ctr">
              <a:defRPr sz="1200">
                <a:solidFill>
                  <a:schemeClr val="tx1"/>
                </a:solidFill>
              </a:defRPr>
            </a:lvl1p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050403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7" r:id="rId10"/>
    <p:sldLayoutId id="2147483663" r:id="rId11"/>
  </p:sldLayoutIdLst>
  <p:hf hdr="0" dt="0"/>
  <p:txStyles>
    <p:titleStyle>
      <a:lvl1pPr algn="ctr" defTabSz="457200" rtl="0" eaLnBrk="1" latinLnBrk="0" hangingPunct="1">
        <a:spcBef>
          <a:spcPct val="0"/>
        </a:spcBef>
        <a:buNone/>
        <a:defRPr sz="3100" b="1" i="0" kern="1200" cap="all">
          <a:solidFill>
            <a:srgbClr val="399ACA"/>
          </a:solidFill>
          <a:latin typeface="Arial Narrow"/>
          <a:ea typeface="+mj-ea"/>
          <a:cs typeface="Arial Narrow"/>
        </a:defRPr>
      </a:lvl1pPr>
    </p:titleStyle>
    <p:body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openfabrics.org/index.php/how-to-joi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jp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hyperlink" Target="https://www.snia.org/news_events/newsroom/media-alert-and-openfabrics-alliance-announce-collabora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3041174"/>
            <a:ext cx="9144000" cy="1042935"/>
          </a:xfrm>
        </p:spPr>
        <p:txBody>
          <a:bodyPr/>
          <a:lstStyle/>
          <a:p>
            <a:r>
              <a:rPr lang="en-US" dirty="0"/>
              <a:t>OpenFabrics Alliance</a:t>
            </a:r>
          </a:p>
        </p:txBody>
      </p:sp>
      <p:sp>
        <p:nvSpPr>
          <p:cNvPr id="7" name="Subtitle 6"/>
          <p:cNvSpPr>
            <a:spLocks noGrp="1"/>
          </p:cNvSpPr>
          <p:nvPr>
            <p:ph type="subTitle" idx="1"/>
          </p:nvPr>
        </p:nvSpPr>
        <p:spPr/>
        <p:txBody>
          <a:bodyPr/>
          <a:lstStyle/>
          <a:p>
            <a:r>
              <a:rPr lang="en-US" dirty="0"/>
              <a:t>Introduction &amp; Organizational Overview</a:t>
            </a:r>
          </a:p>
        </p:txBody>
      </p:sp>
      <p:sp>
        <p:nvSpPr>
          <p:cNvPr id="4" name="Date Placeholder 3"/>
          <p:cNvSpPr txBox="1">
            <a:spLocks/>
          </p:cNvSpPr>
          <p:nvPr/>
        </p:nvSpPr>
        <p:spPr>
          <a:xfrm>
            <a:off x="1524002" y="5085767"/>
            <a:ext cx="9143999" cy="365125"/>
          </a:xfrm>
          <a:prstGeom prst="rect">
            <a:avLst/>
          </a:prstGeom>
        </p:spPr>
        <p:txBody>
          <a:bodyPr wrap="none"/>
          <a:lstStyle>
            <a:defPPr>
              <a:defRPr lang="en-US"/>
            </a:defPPr>
            <a:lvl1pPr marL="0" algn="ctr" defTabSz="457200" rtl="0" eaLnBrk="1" latinLnBrk="0" hangingPunct="1">
              <a:defRPr sz="2200" b="1" i="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  May 2018  ]</a:t>
            </a:r>
          </a:p>
        </p:txBody>
      </p:sp>
    </p:spTree>
    <p:extLst>
      <p:ext uri="{BB962C8B-B14F-4D97-AF65-F5344CB8AC3E}">
        <p14:creationId xmlns:p14="http://schemas.microsoft.com/office/powerpoint/2010/main" val="554762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Membership Levels</a:t>
            </a:r>
          </a:p>
        </p:txBody>
      </p:sp>
      <p:sp>
        <p:nvSpPr>
          <p:cNvPr id="3" name="Content Placeholder 2"/>
          <p:cNvSpPr>
            <a:spLocks noGrp="1"/>
          </p:cNvSpPr>
          <p:nvPr>
            <p:ph idx="1"/>
          </p:nvPr>
        </p:nvSpPr>
        <p:spPr>
          <a:xfrm>
            <a:off x="191589" y="1312639"/>
            <a:ext cx="11853644" cy="5088712"/>
          </a:xfrm>
        </p:spPr>
        <p:txBody>
          <a:bodyPr>
            <a:normAutofit fontScale="70000" lnSpcReduction="20000"/>
          </a:bodyPr>
          <a:lstStyle/>
          <a:p>
            <a:pPr marL="0" indent="0" algn="ctr">
              <a:buNone/>
            </a:pPr>
            <a:r>
              <a:rPr lang="en-US" dirty="0">
                <a:hlinkClick r:id="rId2"/>
              </a:rPr>
              <a:t>Join now</a:t>
            </a:r>
            <a:r>
              <a:rPr lang="en-US" dirty="0"/>
              <a:t> and become part of ongoing RDMA development with the OpenFabrics Alliance.</a:t>
            </a:r>
          </a:p>
          <a:p>
            <a:endParaRPr lang="en-US" dirty="0"/>
          </a:p>
          <a:p>
            <a:r>
              <a:rPr lang="en-US" dirty="0"/>
              <a:t>Promoter</a:t>
            </a:r>
            <a:r>
              <a:rPr lang="en-US" b="0" dirty="0"/>
              <a:t> – organizations and enterprises that wish to become a candidate for a seat on the Alliance’s Board of Directors; strongly influence the technology directions and affect the development process, testing, release preparation and problem resolution in the OpenFabrics Enterprise Distribution (OFED); and help direct the Alliance’s promotional, marketing and educational activities. Dues are US$3,000 initiation, US$10,000 annual membership.</a:t>
            </a:r>
          </a:p>
          <a:p>
            <a:endParaRPr lang="en-US" dirty="0"/>
          </a:p>
          <a:p>
            <a:r>
              <a:rPr lang="en-US" dirty="0"/>
              <a:t>Adopter</a:t>
            </a:r>
            <a:r>
              <a:rPr lang="en-US" b="0" dirty="0"/>
              <a:t> – organizations and enterprises that wish to contribute to, and participate in, the development process and promotional activities but do NOT feel the need to strongly affect processes, have a Board seat, or influence technology directions and promotion. Dues are US$3,000 initiation, US$5,000 annual membership.</a:t>
            </a:r>
          </a:p>
          <a:p>
            <a:endParaRPr lang="en-US" dirty="0"/>
          </a:p>
          <a:p>
            <a:r>
              <a:rPr lang="en-US" dirty="0"/>
              <a:t>Supporter</a:t>
            </a:r>
            <a:r>
              <a:rPr lang="en-US" b="0" dirty="0"/>
              <a:t> – organizations and enterprises that wish to use the OpenFabrics Software, leverage the Alliance’s promotional activities and stay informed about the work of the Alliance, but not actively contribute. Dues are US$3,000 initiation, US$1,500 annual membership.</a:t>
            </a:r>
          </a:p>
          <a:p>
            <a:endParaRPr lang="en-US" dirty="0"/>
          </a:p>
          <a:p>
            <a:r>
              <a:rPr lang="en-US" dirty="0"/>
              <a:t>Academic</a:t>
            </a:r>
            <a:r>
              <a:rPr lang="en-US" b="0" dirty="0"/>
              <a:t> – educational institutions that wish to contribute to the technology directions of OFED; participate in the development process, release testing, preparation and problem resolution; and/or institute OpenFabrics education and research into their institution’s curricula. Dues are US$2,000 annual membership.</a:t>
            </a:r>
          </a:p>
          <a:p>
            <a:endParaRPr lang="en-US" dirty="0"/>
          </a:p>
          <a:p>
            <a:r>
              <a:rPr lang="en-US" dirty="0"/>
              <a:t>Individual</a:t>
            </a:r>
            <a:r>
              <a:rPr lang="en-US" b="0" dirty="0"/>
              <a:t> – individual users or developers of OFED who wish to contribute to the technology directions of OFED and participate in the development process, release testing, preparation and problem resolution. Individual member applicants will verify their independence or their organization does not wish for privacy, security or government regulation to become a member at another level of membership. Dues are US$200 annual membership.</a:t>
            </a:r>
          </a:p>
          <a:p>
            <a:endParaRPr lang="en-US" dirty="0"/>
          </a:p>
          <a:p>
            <a:r>
              <a:rPr lang="en-US" dirty="0"/>
              <a:t>Consulting Participant</a:t>
            </a:r>
            <a:r>
              <a:rPr lang="en-US" b="0" dirty="0"/>
              <a:t> – organizations and individuals that the Alliance selects based on their technical achievements and their standing in the OpenFabrics community. Honorary participation is by invitation only and there are no dues.</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10</a:t>
            </a:fld>
            <a:endParaRPr lang="en-US" dirty="0"/>
          </a:p>
        </p:txBody>
      </p:sp>
      <p:sp>
        <p:nvSpPr>
          <p:cNvPr id="5" name="Footer Placeholder 4"/>
          <p:cNvSpPr>
            <a:spLocks noGrp="1"/>
          </p:cNvSpPr>
          <p:nvPr>
            <p:ph type="ftr" sz="quarter" idx="15"/>
          </p:nvPr>
        </p:nvSpPr>
        <p:spPr/>
        <p:txBody>
          <a:bodyPr/>
          <a:lstStyle/>
          <a:p>
            <a:r>
              <a:rPr lang="en-US"/>
              <a:t>© OpenFabrics Alliance</a:t>
            </a:r>
            <a:endParaRPr lang="en-US" dirty="0"/>
          </a:p>
        </p:txBody>
      </p:sp>
    </p:spTree>
    <p:extLst>
      <p:ext uri="{BB962C8B-B14F-4D97-AF65-F5344CB8AC3E}">
        <p14:creationId xmlns:p14="http://schemas.microsoft.com/office/powerpoint/2010/main" val="3416982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3063129"/>
            <a:ext cx="9144000" cy="1042935"/>
          </a:xfrm>
        </p:spPr>
        <p:txBody>
          <a:bodyPr/>
          <a:lstStyle/>
          <a:p>
            <a:r>
              <a:rPr lang="en-US" dirty="0"/>
              <a:t>THANK YOU</a:t>
            </a:r>
          </a:p>
        </p:txBody>
      </p:sp>
    </p:spTree>
    <p:extLst>
      <p:ext uri="{BB962C8B-B14F-4D97-AF65-F5344CB8AC3E}">
        <p14:creationId xmlns:p14="http://schemas.microsoft.com/office/powerpoint/2010/main" val="2598956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OFA Mission Statement</a:t>
            </a:r>
          </a:p>
        </p:txBody>
      </p:sp>
      <p:sp>
        <p:nvSpPr>
          <p:cNvPr id="3" name="Content Placeholder 2"/>
          <p:cNvSpPr>
            <a:spLocks noGrp="1"/>
          </p:cNvSpPr>
          <p:nvPr>
            <p:ph idx="1"/>
          </p:nvPr>
        </p:nvSpPr>
        <p:spPr/>
        <p:txBody>
          <a:bodyPr/>
          <a:lstStyle/>
          <a:p>
            <a:pPr marL="0" lvl="0" indent="0" fontAlgn="base">
              <a:spcBef>
                <a:spcPct val="0"/>
              </a:spcBef>
              <a:spcAft>
                <a:spcPct val="0"/>
              </a:spcAft>
              <a:buNone/>
            </a:pPr>
            <a:endParaRPr lang="en-US" dirty="0">
              <a:solidFill>
                <a:prstClr val="black"/>
              </a:solidFill>
              <a:latin typeface="Arial" pitchFamily="34" charset="0"/>
              <a:ea typeface="MS PGothic" pitchFamily="34" charset="-128"/>
            </a:endParaRPr>
          </a:p>
          <a:p>
            <a:pPr marL="0" lvl="0" indent="0" fontAlgn="base">
              <a:spcBef>
                <a:spcPct val="0"/>
              </a:spcBef>
              <a:spcAft>
                <a:spcPct val="0"/>
              </a:spcAft>
              <a:buNone/>
            </a:pPr>
            <a:endParaRPr lang="en-US" dirty="0">
              <a:solidFill>
                <a:prstClr val="black"/>
              </a:solidFill>
              <a:latin typeface="Arial" pitchFamily="34" charset="0"/>
              <a:ea typeface="MS PGothic" pitchFamily="34" charset="-128"/>
            </a:endParaRPr>
          </a:p>
          <a:p>
            <a:pPr marL="0" lvl="0" indent="0" fontAlgn="base">
              <a:spcBef>
                <a:spcPct val="0"/>
              </a:spcBef>
              <a:spcAft>
                <a:spcPct val="0"/>
              </a:spcAft>
              <a:buNone/>
            </a:pPr>
            <a:r>
              <a:rPr lang="en-US" dirty="0">
                <a:solidFill>
                  <a:prstClr val="black"/>
                </a:solidFill>
                <a:latin typeface="Arial" pitchFamily="34" charset="0"/>
                <a:ea typeface="MS PGothic" pitchFamily="34" charset="-128"/>
              </a:rPr>
              <a:t>“The mission of the OpenFabrics Alliance (OFA) is to accelerate the development and adoption of advanced fabrics for the benefit of the advanced networks ecosystem. </a:t>
            </a:r>
          </a:p>
          <a:p>
            <a:pPr lvl="0" fontAlgn="base">
              <a:spcBef>
                <a:spcPct val="0"/>
              </a:spcBef>
              <a:spcAft>
                <a:spcPct val="0"/>
              </a:spcAft>
            </a:pPr>
            <a:endParaRPr lang="en-US" dirty="0">
              <a:solidFill>
                <a:prstClr val="black"/>
              </a:solidFill>
              <a:latin typeface="Arial" pitchFamily="34" charset="0"/>
              <a:ea typeface="MS PGothic" pitchFamily="34" charset="-128"/>
            </a:endParaRPr>
          </a:p>
          <a:p>
            <a:pPr marL="0" lvl="0" indent="0" fontAlgn="base">
              <a:spcBef>
                <a:spcPct val="0"/>
              </a:spcBef>
              <a:spcAft>
                <a:spcPct val="0"/>
              </a:spcAft>
              <a:buNone/>
            </a:pPr>
            <a:r>
              <a:rPr lang="en-US" dirty="0">
                <a:solidFill>
                  <a:prstClr val="black"/>
                </a:solidFill>
                <a:latin typeface="Arial" pitchFamily="34" charset="0"/>
                <a:ea typeface="MS PGothic" pitchFamily="34" charset="-128"/>
              </a:rPr>
              <a:t>The mission is accomplished by; creating opportunities for collaboration among those who develop and deploy such fabrics, incubating and evolving vendor independent open source software for fabrics, and supporting and promoting the use of such fabric technology software.”</a:t>
            </a:r>
          </a:p>
          <a:p>
            <a:pPr marL="0" indent="0">
              <a:buNone/>
            </a:pPr>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a:t>
            </a:fld>
            <a:endParaRPr lang="en-US" dirty="0"/>
          </a:p>
        </p:txBody>
      </p:sp>
      <p:sp>
        <p:nvSpPr>
          <p:cNvPr id="5" name="Footer Placeholder 4"/>
          <p:cNvSpPr>
            <a:spLocks noGrp="1"/>
          </p:cNvSpPr>
          <p:nvPr>
            <p:ph type="ftr" sz="quarter" idx="15"/>
          </p:nvPr>
        </p:nvSpPr>
        <p:spPr/>
        <p:txBody>
          <a:bodyPr/>
          <a:lstStyle/>
          <a:p>
            <a:r>
              <a:rPr lang="en-US" dirty="0"/>
              <a:t>© OpenFabrics Alliance</a:t>
            </a:r>
          </a:p>
        </p:txBody>
      </p:sp>
    </p:spTree>
    <p:extLst>
      <p:ext uri="{BB962C8B-B14F-4D97-AF65-F5344CB8AC3E}">
        <p14:creationId xmlns:p14="http://schemas.microsoft.com/office/powerpoint/2010/main" val="943044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Alliance</a:t>
            </a:r>
          </a:p>
        </p:txBody>
      </p:sp>
      <p:sp>
        <p:nvSpPr>
          <p:cNvPr id="3" name="Content Placeholder 2"/>
          <p:cNvSpPr>
            <a:spLocks noGrp="1"/>
          </p:cNvSpPr>
          <p:nvPr>
            <p:ph idx="1"/>
          </p:nvPr>
        </p:nvSpPr>
        <p:spPr/>
        <p:txBody>
          <a:bodyPr/>
          <a:lstStyle/>
          <a:p>
            <a:pPr marL="0" lvl="0" indent="0" algn="ctr" fontAlgn="base">
              <a:spcBef>
                <a:spcPct val="0"/>
              </a:spcBef>
              <a:spcAft>
                <a:spcPct val="0"/>
              </a:spcAft>
              <a:buNone/>
            </a:pPr>
            <a:r>
              <a:rPr lang="en-US" dirty="0"/>
              <a:t>The OFA is supports the development of open source software for networking and supports and maintains existing fabric technologies (OFS)</a:t>
            </a:r>
          </a:p>
          <a:p>
            <a:pPr marL="0" indent="0" algn="ctr" fontAlgn="base">
              <a:spcBef>
                <a:spcPct val="0"/>
              </a:spcBef>
              <a:spcAft>
                <a:spcPct val="0"/>
              </a:spcAft>
              <a:buNone/>
            </a:pPr>
            <a:endParaRPr lang="en-US" sz="1800" b="0"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3</a:t>
            </a:fld>
            <a:endParaRPr lang="en-US" dirty="0"/>
          </a:p>
        </p:txBody>
      </p:sp>
      <p:sp>
        <p:nvSpPr>
          <p:cNvPr id="5" name="Footer Placeholder 4"/>
          <p:cNvSpPr>
            <a:spLocks noGrp="1"/>
          </p:cNvSpPr>
          <p:nvPr>
            <p:ph type="ftr" sz="quarter" idx="15"/>
          </p:nvPr>
        </p:nvSpPr>
        <p:spPr/>
        <p:txBody>
          <a:bodyPr/>
          <a:lstStyle/>
          <a:p>
            <a:r>
              <a:rPr lang="en-US" dirty="0"/>
              <a:t>© OpenFabrics Alliance</a:t>
            </a:r>
          </a:p>
        </p:txBody>
      </p:sp>
      <p:sp>
        <p:nvSpPr>
          <p:cNvPr id="6" name="Rectangle 5"/>
          <p:cNvSpPr/>
          <p:nvPr/>
        </p:nvSpPr>
        <p:spPr>
          <a:xfrm>
            <a:off x="443882" y="2241234"/>
            <a:ext cx="11304232" cy="625033"/>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100000">
                <a:schemeClr val="accent1">
                  <a:lumMod val="70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Provides an forum for collaboration, communication and education to support fabric technologies</a:t>
            </a:r>
          </a:p>
        </p:txBody>
      </p:sp>
      <p:sp>
        <p:nvSpPr>
          <p:cNvPr id="7" name="Rectangle 6"/>
          <p:cNvSpPr/>
          <p:nvPr/>
        </p:nvSpPr>
        <p:spPr>
          <a:xfrm>
            <a:off x="443883" y="3005891"/>
            <a:ext cx="11304232" cy="625033"/>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100000">
                <a:schemeClr val="accent1">
                  <a:lumMod val="70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Enables the development of software for fabrics </a:t>
            </a:r>
          </a:p>
        </p:txBody>
      </p:sp>
      <p:sp>
        <p:nvSpPr>
          <p:cNvPr id="8" name="Rectangle 7"/>
          <p:cNvSpPr/>
          <p:nvPr/>
        </p:nvSpPr>
        <p:spPr>
          <a:xfrm>
            <a:off x="443882" y="3770548"/>
            <a:ext cx="11304233" cy="625033"/>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100000">
                <a:schemeClr val="accent1">
                  <a:lumMod val="70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Promotes fabric technologies, including emerging usages for such technologies</a:t>
            </a:r>
          </a:p>
        </p:txBody>
      </p:sp>
      <p:sp>
        <p:nvSpPr>
          <p:cNvPr id="9" name="Rectangle 8"/>
          <p:cNvSpPr/>
          <p:nvPr/>
        </p:nvSpPr>
        <p:spPr>
          <a:xfrm>
            <a:off x="443882" y="4535205"/>
            <a:ext cx="11304233" cy="625033"/>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100000">
                <a:schemeClr val="accent1">
                  <a:lumMod val="70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Provides programs to support fabric technology such as training, testing, validation</a:t>
            </a:r>
          </a:p>
        </p:txBody>
      </p:sp>
      <p:sp>
        <p:nvSpPr>
          <p:cNvPr id="10" name="Rectangle 9"/>
          <p:cNvSpPr/>
          <p:nvPr/>
        </p:nvSpPr>
        <p:spPr>
          <a:xfrm>
            <a:off x="443883" y="5299862"/>
            <a:ext cx="11304233" cy="625033"/>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100000">
                <a:schemeClr val="accent1">
                  <a:lumMod val="70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Facilitates partnerships with related organizations and communities such as SNIA, Linux kernel communities, and others</a:t>
            </a:r>
          </a:p>
        </p:txBody>
      </p:sp>
    </p:spTree>
    <p:extLst>
      <p:ext uri="{BB962C8B-B14F-4D97-AF65-F5344CB8AC3E}">
        <p14:creationId xmlns:p14="http://schemas.microsoft.com/office/powerpoint/2010/main" val="1886501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OFA Workshop</a:t>
            </a:r>
          </a:p>
        </p:txBody>
      </p:sp>
      <p:sp>
        <p:nvSpPr>
          <p:cNvPr id="3" name="Content Placeholder 2"/>
          <p:cNvSpPr>
            <a:spLocks noGrp="1"/>
          </p:cNvSpPr>
          <p:nvPr>
            <p:ph idx="1"/>
          </p:nvPr>
        </p:nvSpPr>
        <p:spPr/>
        <p:txBody>
          <a:bodyPr>
            <a:normAutofit lnSpcReduction="10000"/>
          </a:bodyPr>
          <a:lstStyle/>
          <a:p>
            <a:r>
              <a:rPr lang="en-US" b="0" dirty="0"/>
              <a:t>A premier means of fostering collaboration among those who develop fabrics, deploy fabrics, and create applications that rely on fabrics </a:t>
            </a:r>
          </a:p>
          <a:p>
            <a:endParaRPr lang="en-US" b="0" dirty="0"/>
          </a:p>
          <a:p>
            <a:r>
              <a:rPr lang="en-US" b="0" dirty="0"/>
              <a:t>Only event of its kind where fabric developers and users can discuss emerging fabric technologies, collaborate on future industry requirements, and address problems that exist today</a:t>
            </a:r>
          </a:p>
          <a:p>
            <a:pPr marL="0" indent="0">
              <a:buNone/>
            </a:pPr>
            <a:endParaRPr lang="en-US" b="0" dirty="0"/>
          </a:p>
          <a:p>
            <a:r>
              <a:rPr lang="en-US" b="0" dirty="0"/>
              <a:t>Workshop participants include:</a:t>
            </a:r>
          </a:p>
          <a:p>
            <a:pPr lvl="1"/>
            <a:r>
              <a:rPr lang="en-US" dirty="0"/>
              <a:t>Application developers and end users</a:t>
            </a:r>
          </a:p>
          <a:p>
            <a:pPr lvl="1"/>
            <a:r>
              <a:rPr lang="en-US" dirty="0"/>
              <a:t>Communications middleware developers</a:t>
            </a:r>
          </a:p>
          <a:p>
            <a:pPr lvl="1"/>
            <a:r>
              <a:rPr lang="en-US" dirty="0"/>
              <a:t>Network and storage vendors and researchers</a:t>
            </a:r>
          </a:p>
          <a:p>
            <a:pPr lvl="1"/>
            <a:r>
              <a:rPr lang="en-US" dirty="0"/>
              <a:t>OS solutions developers</a:t>
            </a:r>
          </a:p>
          <a:p>
            <a:pPr lvl="1"/>
            <a:r>
              <a:rPr lang="en-US" dirty="0"/>
              <a:t>Enterprise data center managers and architects</a:t>
            </a:r>
          </a:p>
          <a:p>
            <a:pPr lvl="1"/>
            <a:r>
              <a:rPr lang="en-US" dirty="0"/>
              <a:t>System &amp; network administrators</a:t>
            </a:r>
          </a:p>
          <a:p>
            <a:pPr lvl="1"/>
            <a:r>
              <a:rPr lang="en-US" dirty="0"/>
              <a:t>System OEMs, architects &amp; integrators</a:t>
            </a:r>
          </a:p>
          <a:p>
            <a:pPr lvl="1"/>
            <a:r>
              <a:rPr lang="en-US" dirty="0"/>
              <a:t>Kernel developers and maintainers</a:t>
            </a:r>
          </a:p>
          <a:p>
            <a:pPr marL="0" indent="0">
              <a:buNone/>
            </a:pPr>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4</a:t>
            </a:fld>
            <a:endParaRPr lang="en-US" dirty="0"/>
          </a:p>
        </p:txBody>
      </p:sp>
      <p:sp>
        <p:nvSpPr>
          <p:cNvPr id="5" name="Footer Placeholder 4"/>
          <p:cNvSpPr>
            <a:spLocks noGrp="1"/>
          </p:cNvSpPr>
          <p:nvPr>
            <p:ph type="ftr" sz="quarter" idx="15"/>
          </p:nvPr>
        </p:nvSpPr>
        <p:spPr/>
        <p:txBody>
          <a:bodyPr/>
          <a:lstStyle/>
          <a:p>
            <a:r>
              <a:rPr lang="en-US"/>
              <a:t>© OpenFabrics Alliance</a:t>
            </a:r>
            <a:endParaRPr lang="en-US" dirty="0"/>
          </a:p>
        </p:txBody>
      </p:sp>
      <p:pic>
        <p:nvPicPr>
          <p:cNvPr id="7" name="Picture 6" descr="collab.png">
            <a:extLst>
              <a:ext uri="{FF2B5EF4-FFF2-40B4-BE49-F238E27FC236}">
                <a16:creationId xmlns:a16="http://schemas.microsoft.com/office/drawing/2014/main" id="{D00B60BC-2A0B-40BA-91AF-FBE81E114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2235" y="3429000"/>
            <a:ext cx="2605598" cy="2377340"/>
          </a:xfrm>
          <a:prstGeom prst="rect">
            <a:avLst/>
          </a:prstGeom>
        </p:spPr>
      </p:pic>
    </p:spTree>
    <p:extLst>
      <p:ext uri="{BB962C8B-B14F-4D97-AF65-F5344CB8AC3E}">
        <p14:creationId xmlns:p14="http://schemas.microsoft.com/office/powerpoint/2010/main" val="3126166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Source Software for Fabrics</a:t>
            </a:r>
          </a:p>
        </p:txBody>
      </p:sp>
      <p:sp>
        <p:nvSpPr>
          <p:cNvPr id="3" name="Content Placeholder 2"/>
          <p:cNvSpPr>
            <a:spLocks noGrp="1"/>
          </p:cNvSpPr>
          <p:nvPr>
            <p:ph idx="1"/>
          </p:nvPr>
        </p:nvSpPr>
        <p:spPr>
          <a:xfrm>
            <a:off x="378779" y="1391055"/>
            <a:ext cx="11313112" cy="4735109"/>
          </a:xfrm>
        </p:spPr>
        <p:txBody>
          <a:bodyPr>
            <a:normAutofit/>
          </a:bodyPr>
          <a:lstStyle/>
          <a:p>
            <a:pPr fontAlgn="base">
              <a:spcBef>
                <a:spcPct val="0"/>
              </a:spcBef>
              <a:spcAft>
                <a:spcPct val="0"/>
              </a:spcAft>
            </a:pPr>
            <a:r>
              <a:rPr lang="en-US" b="0" dirty="0"/>
              <a:t>Open source software for fabrics is used in high performance computing and enterprise data centers that require highly efficient networks, storage connectivity and parallel computing - the OFA is actively developing the following fabric technologies:</a:t>
            </a:r>
          </a:p>
          <a:p>
            <a:pPr lvl="1" fontAlgn="base">
              <a:spcBef>
                <a:spcPct val="0"/>
              </a:spcBef>
              <a:spcAft>
                <a:spcPct val="0"/>
              </a:spcAft>
            </a:pPr>
            <a:endParaRPr lang="en-US" b="0" dirty="0"/>
          </a:p>
          <a:p>
            <a:pPr lvl="1" fontAlgn="base">
              <a:spcBef>
                <a:spcPct val="0"/>
              </a:spcBef>
              <a:spcAft>
                <a:spcPct val="0"/>
              </a:spcAft>
            </a:pPr>
            <a:r>
              <a:rPr lang="en-US" b="0" dirty="0" err="1"/>
              <a:t>OpenFabrics</a:t>
            </a:r>
            <a:r>
              <a:rPr lang="en-US" b="0" dirty="0"/>
              <a:t> Software (OFS)</a:t>
            </a:r>
          </a:p>
          <a:p>
            <a:pPr lvl="2" fontAlgn="base">
              <a:spcBef>
                <a:spcPct val="0"/>
              </a:spcBef>
              <a:spcAft>
                <a:spcPct val="0"/>
              </a:spcAft>
            </a:pPr>
            <a:r>
              <a:rPr lang="en-US" dirty="0"/>
              <a:t>A unified, cross-platform verbs-based software stack for RDMA and kernel bypass </a:t>
            </a:r>
          </a:p>
          <a:p>
            <a:pPr lvl="2" fontAlgn="base">
              <a:spcBef>
                <a:spcPct val="0"/>
              </a:spcBef>
              <a:spcAft>
                <a:spcPct val="0"/>
              </a:spcAft>
            </a:pPr>
            <a:r>
              <a:rPr lang="en-US" dirty="0"/>
              <a:t>Enables u</a:t>
            </a:r>
            <a:r>
              <a:rPr lang="en-US" b="0" dirty="0"/>
              <a:t>sers to utilize the same OpenFabrics RDMA and kernel bypass API to run their applications agnostically over InfiniBand, </a:t>
            </a:r>
            <a:r>
              <a:rPr lang="en-US" b="0" dirty="0" err="1"/>
              <a:t>iWARP</a:t>
            </a:r>
            <a:r>
              <a:rPr lang="en-US" b="0" dirty="0"/>
              <a:t>, </a:t>
            </a:r>
            <a:r>
              <a:rPr lang="en-US" b="0" dirty="0" err="1"/>
              <a:t>RoCE</a:t>
            </a:r>
            <a:r>
              <a:rPr lang="en-US" b="0" dirty="0"/>
              <a:t>, or other fabrics </a:t>
            </a:r>
          </a:p>
          <a:p>
            <a:pPr lvl="1" fontAlgn="base">
              <a:spcBef>
                <a:spcPct val="0"/>
              </a:spcBef>
              <a:spcAft>
                <a:spcPct val="0"/>
              </a:spcAft>
            </a:pPr>
            <a:r>
              <a:rPr lang="en-US" b="0" dirty="0" err="1"/>
              <a:t>OpenFabrics</a:t>
            </a:r>
            <a:r>
              <a:rPr lang="en-US" b="0" dirty="0"/>
              <a:t> Interfaces (OFI)</a:t>
            </a:r>
          </a:p>
          <a:p>
            <a:pPr lvl="2" fontAlgn="base">
              <a:spcBef>
                <a:spcPct val="0"/>
              </a:spcBef>
              <a:spcAft>
                <a:spcPct val="0"/>
              </a:spcAft>
            </a:pPr>
            <a:r>
              <a:rPr lang="en-US" dirty="0"/>
              <a:t>An extensible, open source framework focused on exporting fabric communication services to applications</a:t>
            </a:r>
          </a:p>
          <a:p>
            <a:pPr lvl="2" fontAlgn="base">
              <a:spcBef>
                <a:spcPct val="0"/>
              </a:spcBef>
              <a:spcAft>
                <a:spcPct val="0"/>
              </a:spcAft>
            </a:pPr>
            <a:r>
              <a:rPr lang="en-US" dirty="0" err="1"/>
              <a:t>Libfabric</a:t>
            </a:r>
            <a:r>
              <a:rPr lang="en-US" dirty="0"/>
              <a:t> is the library that defines and exports the user-space API of OFI, and is typically the only software that applications deal with directly</a:t>
            </a:r>
          </a:p>
          <a:p>
            <a:pPr fontAlgn="base">
              <a:spcBef>
                <a:spcPct val="0"/>
              </a:spcBef>
              <a:spcAft>
                <a:spcPct val="0"/>
              </a:spcAft>
            </a:pPr>
            <a:endParaRPr lang="en-US" dirty="0"/>
          </a:p>
          <a:p>
            <a:pPr fontAlgn="base">
              <a:spcBef>
                <a:spcPct val="0"/>
              </a:spcBef>
              <a:spcAft>
                <a:spcPct val="0"/>
              </a:spcAft>
            </a:pPr>
            <a:r>
              <a:rPr lang="en-US" b="0" dirty="0"/>
              <a:t>Note on Licensing </a:t>
            </a:r>
          </a:p>
          <a:p>
            <a:pPr lvl="1" fontAlgn="base">
              <a:spcBef>
                <a:spcPct val="0"/>
              </a:spcBef>
              <a:spcAft>
                <a:spcPct val="0"/>
              </a:spcAft>
            </a:pPr>
            <a:r>
              <a:rPr lang="en-US" dirty="0"/>
              <a:t>The OFA is sensitive to the needs of the </a:t>
            </a:r>
            <a:r>
              <a:rPr lang="en-US" dirty="0" err="1"/>
              <a:t>OpenFabrics</a:t>
            </a:r>
            <a:r>
              <a:rPr lang="en-US" dirty="0"/>
              <a:t> community regarding licensing of software</a:t>
            </a:r>
          </a:p>
          <a:p>
            <a:pPr lvl="1" fontAlgn="base">
              <a:spcBef>
                <a:spcPct val="0"/>
              </a:spcBef>
              <a:spcAft>
                <a:spcPct val="0"/>
              </a:spcAft>
            </a:pPr>
            <a:endParaRPr lang="en-US" dirty="0"/>
          </a:p>
          <a:p>
            <a:pPr fontAlgn="base">
              <a:spcBef>
                <a:spcPct val="0"/>
              </a:spcBef>
              <a:spcAft>
                <a:spcPct val="0"/>
              </a:spcAft>
            </a:pPr>
            <a:endParaRPr lang="en-US" sz="1800" b="0" dirty="0"/>
          </a:p>
          <a:p>
            <a:pPr marL="0" lvl="0" indent="0" fontAlgn="base">
              <a:spcBef>
                <a:spcPct val="0"/>
              </a:spcBef>
              <a:spcAft>
                <a:spcPct val="0"/>
              </a:spcAft>
              <a:buNone/>
            </a:pPr>
            <a:endParaRPr lang="en-US" b="0"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5</a:t>
            </a:fld>
            <a:endParaRPr lang="en-US" dirty="0"/>
          </a:p>
        </p:txBody>
      </p:sp>
      <p:sp>
        <p:nvSpPr>
          <p:cNvPr id="5" name="Footer Placeholder 4"/>
          <p:cNvSpPr>
            <a:spLocks noGrp="1"/>
          </p:cNvSpPr>
          <p:nvPr>
            <p:ph type="ftr" sz="quarter" idx="15"/>
          </p:nvPr>
        </p:nvSpPr>
        <p:spPr/>
        <p:txBody>
          <a:bodyPr/>
          <a:lstStyle/>
          <a:p>
            <a:r>
              <a:rPr lang="en-US" dirty="0"/>
              <a:t>© OpenFabrics Alliance</a:t>
            </a:r>
          </a:p>
        </p:txBody>
      </p:sp>
    </p:spTree>
    <p:extLst>
      <p:ext uri="{BB962C8B-B14F-4D97-AF65-F5344CB8AC3E}">
        <p14:creationId xmlns:p14="http://schemas.microsoft.com/office/powerpoint/2010/main" val="85482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OFA Working Groups</a:t>
            </a:r>
          </a:p>
        </p:txBody>
      </p:sp>
      <p:sp>
        <p:nvSpPr>
          <p:cNvPr id="3" name="Content Placeholder 2"/>
          <p:cNvSpPr>
            <a:spLocks noGrp="1"/>
          </p:cNvSpPr>
          <p:nvPr>
            <p:ph idx="1"/>
          </p:nvPr>
        </p:nvSpPr>
        <p:spPr/>
        <p:txBody>
          <a:bodyPr/>
          <a:lstStyle/>
          <a:p>
            <a:pPr fontAlgn="base">
              <a:spcBef>
                <a:spcPct val="0"/>
              </a:spcBef>
              <a:spcAft>
                <a:spcPct val="0"/>
              </a:spcAft>
            </a:pPr>
            <a:r>
              <a:rPr lang="en-US" dirty="0"/>
              <a:t>Enterprise Working Group (EWG)</a:t>
            </a:r>
          </a:p>
          <a:p>
            <a:pPr lvl="1" fontAlgn="base">
              <a:spcBef>
                <a:spcPct val="0"/>
              </a:spcBef>
              <a:spcAft>
                <a:spcPct val="0"/>
              </a:spcAft>
            </a:pPr>
            <a:r>
              <a:rPr lang="en-US" dirty="0"/>
              <a:t>The EWG qualifies and tests OFS for Linux code prior to distribution and ensures robustness and applicability for commercial usage on popular Linux distributions such as RHEL and SLES</a:t>
            </a:r>
            <a:endParaRPr lang="en-US" b="0" dirty="0"/>
          </a:p>
          <a:p>
            <a:pPr fontAlgn="base">
              <a:spcBef>
                <a:spcPct val="0"/>
              </a:spcBef>
              <a:spcAft>
                <a:spcPct val="0"/>
              </a:spcAft>
            </a:pPr>
            <a:endParaRPr lang="en-US" b="0" dirty="0"/>
          </a:p>
          <a:p>
            <a:pPr fontAlgn="base">
              <a:spcBef>
                <a:spcPct val="0"/>
              </a:spcBef>
              <a:spcAft>
                <a:spcPct val="0"/>
              </a:spcAft>
            </a:pPr>
            <a:r>
              <a:rPr lang="en-US" dirty="0"/>
              <a:t>Interoperability Working Group (IWG)</a:t>
            </a:r>
          </a:p>
          <a:p>
            <a:pPr lvl="1" fontAlgn="base">
              <a:spcBef>
                <a:spcPct val="0"/>
              </a:spcBef>
              <a:spcAft>
                <a:spcPct val="0"/>
              </a:spcAft>
            </a:pPr>
            <a:r>
              <a:rPr lang="en-US" dirty="0"/>
              <a:t>The IWG validates and certifies commercial products that interoperate with OFS</a:t>
            </a:r>
          </a:p>
          <a:p>
            <a:pPr fontAlgn="base">
              <a:spcBef>
                <a:spcPct val="0"/>
              </a:spcBef>
              <a:spcAft>
                <a:spcPct val="0"/>
              </a:spcAft>
            </a:pPr>
            <a:endParaRPr lang="en-US" b="0" dirty="0"/>
          </a:p>
          <a:p>
            <a:pPr fontAlgn="base">
              <a:spcBef>
                <a:spcPct val="0"/>
              </a:spcBef>
              <a:spcAft>
                <a:spcPct val="0"/>
              </a:spcAft>
            </a:pPr>
            <a:r>
              <a:rPr lang="en-US" dirty="0"/>
              <a:t>Marketing Working Group (MWG)</a:t>
            </a:r>
          </a:p>
          <a:p>
            <a:pPr lvl="1" fontAlgn="base">
              <a:spcBef>
                <a:spcPct val="0"/>
              </a:spcBef>
              <a:spcAft>
                <a:spcPct val="0"/>
              </a:spcAft>
            </a:pPr>
            <a:r>
              <a:rPr lang="en-US" dirty="0"/>
              <a:t>The MWG promotes the work of OFA and recruits new members</a:t>
            </a:r>
          </a:p>
          <a:p>
            <a:pPr fontAlgn="base">
              <a:spcBef>
                <a:spcPct val="0"/>
              </a:spcBef>
              <a:spcAft>
                <a:spcPct val="0"/>
              </a:spcAft>
            </a:pPr>
            <a:endParaRPr lang="en-US" b="0" dirty="0"/>
          </a:p>
          <a:p>
            <a:pPr fontAlgn="base">
              <a:spcBef>
                <a:spcPct val="0"/>
              </a:spcBef>
              <a:spcAft>
                <a:spcPct val="0"/>
              </a:spcAft>
            </a:pPr>
            <a:r>
              <a:rPr lang="en-US" dirty="0"/>
              <a:t>OpenFabrics Interfaces Working Group (OFIWG)</a:t>
            </a:r>
          </a:p>
          <a:p>
            <a:pPr lvl="1" fontAlgn="base">
              <a:spcBef>
                <a:spcPct val="0"/>
              </a:spcBef>
              <a:spcAft>
                <a:spcPct val="0"/>
              </a:spcAft>
            </a:pPr>
            <a:r>
              <a:rPr lang="en-US" dirty="0"/>
              <a:t>The OFIWG is committed to (1) developing, testing, and distributing and extensible, open source framework that provides access to high-performance fabric interfaces and services; and (2) extensible, open source interfaces aligned with ULP and application needs for high-performance fabric services</a:t>
            </a:r>
            <a:endParaRPr lang="en-US" b="0" dirty="0"/>
          </a:p>
          <a:p>
            <a:pPr fontAlgn="base">
              <a:spcBef>
                <a:spcPct val="0"/>
              </a:spcBef>
              <a:spcAft>
                <a:spcPct val="0"/>
              </a:spcAft>
            </a:pPr>
            <a:endParaRPr lang="en-US" b="0" dirty="0"/>
          </a:p>
          <a:p>
            <a:pPr fontAlgn="base">
              <a:spcBef>
                <a:spcPct val="0"/>
              </a:spcBef>
              <a:spcAft>
                <a:spcPct val="0"/>
              </a:spcAft>
            </a:pPr>
            <a:r>
              <a:rPr lang="en-US" dirty="0"/>
              <a:t>OpenFabrics Verbs Working Group (OFVWG)</a:t>
            </a:r>
          </a:p>
          <a:p>
            <a:pPr lvl="1" fontAlgn="base">
              <a:spcBef>
                <a:spcPct val="0"/>
              </a:spcBef>
              <a:spcAft>
                <a:spcPct val="0"/>
              </a:spcAft>
            </a:pPr>
            <a:r>
              <a:rPr lang="en-US" dirty="0"/>
              <a:t>The OFVWG is committed to enhancing the verbs interface to meet the needs of future systems and applications</a:t>
            </a:r>
            <a:endParaRPr lang="en-US" b="0"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6</a:t>
            </a:fld>
            <a:endParaRPr lang="en-US" dirty="0"/>
          </a:p>
        </p:txBody>
      </p:sp>
      <p:sp>
        <p:nvSpPr>
          <p:cNvPr id="5" name="Footer Placeholder 4"/>
          <p:cNvSpPr>
            <a:spLocks noGrp="1"/>
          </p:cNvSpPr>
          <p:nvPr>
            <p:ph type="ftr" sz="quarter" idx="15"/>
          </p:nvPr>
        </p:nvSpPr>
        <p:spPr/>
        <p:txBody>
          <a:bodyPr/>
          <a:lstStyle/>
          <a:p>
            <a:r>
              <a:rPr lang="en-US" dirty="0"/>
              <a:t>© OpenFabrics Alliance</a:t>
            </a:r>
          </a:p>
        </p:txBody>
      </p:sp>
    </p:spTree>
    <p:extLst>
      <p:ext uri="{BB962C8B-B14F-4D97-AF65-F5344CB8AC3E}">
        <p14:creationId xmlns:p14="http://schemas.microsoft.com/office/powerpoint/2010/main" val="471804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DFC2C1E-9BDD-4856-8452-0895AE1FA0D6}"/>
              </a:ext>
            </a:extLst>
          </p:cNvPr>
          <p:cNvPicPr>
            <a:picLocks noChangeAspect="1"/>
          </p:cNvPicPr>
          <p:nvPr/>
        </p:nvPicPr>
        <p:blipFill rotWithShape="1">
          <a:blip r:embed="rId2"/>
          <a:srcRect l="20279" t="18461" r="20643" b="16587"/>
          <a:stretch/>
        </p:blipFill>
        <p:spPr>
          <a:xfrm>
            <a:off x="2126914" y="2133940"/>
            <a:ext cx="1519311" cy="890876"/>
          </a:xfrm>
          <a:prstGeom prst="rect">
            <a:avLst/>
          </a:prstGeom>
        </p:spPr>
      </p:pic>
      <p:sp>
        <p:nvSpPr>
          <p:cNvPr id="2" name="Title 1"/>
          <p:cNvSpPr>
            <a:spLocks noGrp="1"/>
          </p:cNvSpPr>
          <p:nvPr>
            <p:ph type="title"/>
          </p:nvPr>
        </p:nvSpPr>
        <p:spPr/>
        <p:txBody>
          <a:bodyPr/>
          <a:lstStyle/>
          <a:p>
            <a:r>
              <a:rPr lang="en-US" dirty="0"/>
              <a:t>Current membership</a:t>
            </a:r>
          </a:p>
        </p:txBody>
      </p:sp>
      <p:sp>
        <p:nvSpPr>
          <p:cNvPr id="4" name="Slide Number Placeholder 3"/>
          <p:cNvSpPr>
            <a:spLocks noGrp="1"/>
          </p:cNvSpPr>
          <p:nvPr>
            <p:ph type="sldNum" sz="quarter" idx="11"/>
          </p:nvPr>
        </p:nvSpPr>
        <p:spPr/>
        <p:txBody>
          <a:bodyPr/>
          <a:lstStyle/>
          <a:p>
            <a:fld id="{0743EA0E-C5B1-48EC-8082-F253EA88050D}" type="slidenum">
              <a:rPr lang="en-US" smtClean="0"/>
              <a:pPr/>
              <a:t>7</a:t>
            </a:fld>
            <a:endParaRPr lang="en-US" dirty="0"/>
          </a:p>
        </p:txBody>
      </p:sp>
      <p:sp>
        <p:nvSpPr>
          <p:cNvPr id="5" name="Footer Placeholder 4"/>
          <p:cNvSpPr>
            <a:spLocks noGrp="1"/>
          </p:cNvSpPr>
          <p:nvPr>
            <p:ph type="ftr" sz="quarter" idx="15"/>
          </p:nvPr>
        </p:nvSpPr>
        <p:spPr/>
        <p:txBody>
          <a:bodyPr/>
          <a:lstStyle/>
          <a:p>
            <a:r>
              <a:rPr lang="en-US"/>
              <a:t>© OpenFabrics Alliance</a:t>
            </a:r>
            <a:endParaRPr lang="en-US" dirty="0"/>
          </a:p>
        </p:txBody>
      </p:sp>
      <p:pic>
        <p:nvPicPr>
          <p:cNvPr id="9" name="Picture 8">
            <a:extLst>
              <a:ext uri="{FF2B5EF4-FFF2-40B4-BE49-F238E27FC236}">
                <a16:creationId xmlns:a16="http://schemas.microsoft.com/office/drawing/2014/main" id="{9FB6BD9F-7AA1-4A5B-A07D-91AC70DD2480}"/>
              </a:ext>
            </a:extLst>
          </p:cNvPr>
          <p:cNvPicPr>
            <a:picLocks noChangeAspect="1"/>
          </p:cNvPicPr>
          <p:nvPr/>
        </p:nvPicPr>
        <p:blipFill>
          <a:blip r:embed="rId3"/>
          <a:stretch>
            <a:fillRect/>
          </a:stretch>
        </p:blipFill>
        <p:spPr>
          <a:xfrm>
            <a:off x="1280815" y="1310743"/>
            <a:ext cx="1571918" cy="838356"/>
          </a:xfrm>
          <a:prstGeom prst="rect">
            <a:avLst/>
          </a:prstGeom>
        </p:spPr>
      </p:pic>
      <p:pic>
        <p:nvPicPr>
          <p:cNvPr id="11" name="Picture 10">
            <a:extLst>
              <a:ext uri="{FF2B5EF4-FFF2-40B4-BE49-F238E27FC236}">
                <a16:creationId xmlns:a16="http://schemas.microsoft.com/office/drawing/2014/main" id="{E15B6332-E6DA-47DF-8054-C6C84E56892C}"/>
              </a:ext>
            </a:extLst>
          </p:cNvPr>
          <p:cNvPicPr>
            <a:picLocks noChangeAspect="1"/>
          </p:cNvPicPr>
          <p:nvPr/>
        </p:nvPicPr>
        <p:blipFill rotWithShape="1">
          <a:blip r:embed="rId4"/>
          <a:srcRect l="8502" r="16836"/>
          <a:stretch/>
        </p:blipFill>
        <p:spPr>
          <a:xfrm>
            <a:off x="2852733" y="1321956"/>
            <a:ext cx="1173626" cy="838357"/>
          </a:xfrm>
          <a:prstGeom prst="rect">
            <a:avLst/>
          </a:prstGeom>
        </p:spPr>
      </p:pic>
      <p:pic>
        <p:nvPicPr>
          <p:cNvPr id="19" name="Picture 18">
            <a:extLst>
              <a:ext uri="{FF2B5EF4-FFF2-40B4-BE49-F238E27FC236}">
                <a16:creationId xmlns:a16="http://schemas.microsoft.com/office/drawing/2014/main" id="{69AF16A3-3173-4463-9799-E90EE340E79B}"/>
              </a:ext>
            </a:extLst>
          </p:cNvPr>
          <p:cNvPicPr>
            <a:picLocks noChangeAspect="1"/>
          </p:cNvPicPr>
          <p:nvPr/>
        </p:nvPicPr>
        <p:blipFill rotWithShape="1">
          <a:blip r:embed="rId5"/>
          <a:srcRect l="28647" t="17524" r="27684" b="17524"/>
          <a:stretch/>
        </p:blipFill>
        <p:spPr>
          <a:xfrm>
            <a:off x="8158612" y="1352304"/>
            <a:ext cx="1123069" cy="890877"/>
          </a:xfrm>
          <a:prstGeom prst="rect">
            <a:avLst/>
          </a:prstGeom>
        </p:spPr>
      </p:pic>
      <p:pic>
        <p:nvPicPr>
          <p:cNvPr id="13" name="Picture 12">
            <a:extLst>
              <a:ext uri="{FF2B5EF4-FFF2-40B4-BE49-F238E27FC236}">
                <a16:creationId xmlns:a16="http://schemas.microsoft.com/office/drawing/2014/main" id="{6E5C85AC-F33C-4615-BB19-D1F8F7217328}"/>
              </a:ext>
            </a:extLst>
          </p:cNvPr>
          <p:cNvPicPr>
            <a:picLocks noChangeAspect="1"/>
          </p:cNvPicPr>
          <p:nvPr/>
        </p:nvPicPr>
        <p:blipFill>
          <a:blip r:embed="rId6"/>
          <a:stretch>
            <a:fillRect/>
          </a:stretch>
        </p:blipFill>
        <p:spPr>
          <a:xfrm>
            <a:off x="4026359" y="1410833"/>
            <a:ext cx="1438275" cy="638175"/>
          </a:xfrm>
          <a:prstGeom prst="rect">
            <a:avLst/>
          </a:prstGeom>
        </p:spPr>
      </p:pic>
      <p:pic>
        <p:nvPicPr>
          <p:cNvPr id="17" name="Picture 16">
            <a:extLst>
              <a:ext uri="{FF2B5EF4-FFF2-40B4-BE49-F238E27FC236}">
                <a16:creationId xmlns:a16="http://schemas.microsoft.com/office/drawing/2014/main" id="{554BA971-F6D5-4A99-BA73-2135A5027EA6}"/>
              </a:ext>
            </a:extLst>
          </p:cNvPr>
          <p:cNvPicPr>
            <a:picLocks noChangeAspect="1"/>
          </p:cNvPicPr>
          <p:nvPr/>
        </p:nvPicPr>
        <p:blipFill rotWithShape="1">
          <a:blip r:embed="rId7"/>
          <a:srcRect l="21138" r="25967"/>
          <a:stretch/>
        </p:blipFill>
        <p:spPr>
          <a:xfrm>
            <a:off x="7200733" y="1359411"/>
            <a:ext cx="883553" cy="890876"/>
          </a:xfrm>
          <a:prstGeom prst="rect">
            <a:avLst/>
          </a:prstGeom>
        </p:spPr>
      </p:pic>
      <p:pic>
        <p:nvPicPr>
          <p:cNvPr id="15" name="Picture 14">
            <a:extLst>
              <a:ext uri="{FF2B5EF4-FFF2-40B4-BE49-F238E27FC236}">
                <a16:creationId xmlns:a16="http://schemas.microsoft.com/office/drawing/2014/main" id="{D8A65601-21D0-4CBC-AC00-F4D30195D41F}"/>
              </a:ext>
            </a:extLst>
          </p:cNvPr>
          <p:cNvPicPr>
            <a:picLocks noChangeAspect="1"/>
          </p:cNvPicPr>
          <p:nvPr/>
        </p:nvPicPr>
        <p:blipFill>
          <a:blip r:embed="rId8"/>
          <a:stretch>
            <a:fillRect/>
          </a:stretch>
        </p:blipFill>
        <p:spPr>
          <a:xfrm>
            <a:off x="5464634" y="1258222"/>
            <a:ext cx="1670392" cy="890876"/>
          </a:xfrm>
          <a:prstGeom prst="rect">
            <a:avLst/>
          </a:prstGeom>
        </p:spPr>
      </p:pic>
      <p:pic>
        <p:nvPicPr>
          <p:cNvPr id="21" name="Picture 20">
            <a:extLst>
              <a:ext uri="{FF2B5EF4-FFF2-40B4-BE49-F238E27FC236}">
                <a16:creationId xmlns:a16="http://schemas.microsoft.com/office/drawing/2014/main" id="{6DA94BB1-0C19-4F4E-BD4B-6A4226938F75}"/>
              </a:ext>
            </a:extLst>
          </p:cNvPr>
          <p:cNvPicPr>
            <a:picLocks noChangeAspect="1"/>
          </p:cNvPicPr>
          <p:nvPr/>
        </p:nvPicPr>
        <p:blipFill rotWithShape="1">
          <a:blip r:embed="rId9"/>
          <a:srcRect l="16450" r="18599"/>
          <a:stretch/>
        </p:blipFill>
        <p:spPr>
          <a:xfrm>
            <a:off x="9384313" y="1338967"/>
            <a:ext cx="986612" cy="810131"/>
          </a:xfrm>
          <a:prstGeom prst="rect">
            <a:avLst/>
          </a:prstGeom>
        </p:spPr>
      </p:pic>
      <p:sp>
        <p:nvSpPr>
          <p:cNvPr id="22" name="Rectangle 21">
            <a:extLst>
              <a:ext uri="{FF2B5EF4-FFF2-40B4-BE49-F238E27FC236}">
                <a16:creationId xmlns:a16="http://schemas.microsoft.com/office/drawing/2014/main" id="{4D2B142D-DCC1-4C1F-B49A-F51FAC735C21}"/>
              </a:ext>
            </a:extLst>
          </p:cNvPr>
          <p:cNvSpPr/>
          <p:nvPr/>
        </p:nvSpPr>
        <p:spPr>
          <a:xfrm>
            <a:off x="473237" y="2259301"/>
            <a:ext cx="1673304" cy="523220"/>
          </a:xfrm>
          <a:prstGeom prst="rect">
            <a:avLst/>
          </a:prstGeom>
          <a:ln>
            <a:solidFill>
              <a:schemeClr val="tx1"/>
            </a:solidFill>
          </a:ln>
        </p:spPr>
        <p:txBody>
          <a:bodyPr wrap="square">
            <a:spAutoFit/>
          </a:bodyPr>
          <a:lstStyle/>
          <a:p>
            <a:pPr algn="ctr"/>
            <a:r>
              <a:rPr lang="en-US" sz="1400" b="1" dirty="0"/>
              <a:t>Lawrence Livermore </a:t>
            </a:r>
            <a:endParaRPr lang="en-US" sz="1400" dirty="0"/>
          </a:p>
          <a:p>
            <a:pPr algn="ctr"/>
            <a:r>
              <a:rPr lang="en-US" sz="1400" b="1" dirty="0"/>
              <a:t>National Laboratory</a:t>
            </a:r>
            <a:endParaRPr lang="en-US" sz="1400" dirty="0">
              <a:effectLst/>
            </a:endParaRPr>
          </a:p>
        </p:txBody>
      </p:sp>
      <p:pic>
        <p:nvPicPr>
          <p:cNvPr id="26" name="Picture 25">
            <a:extLst>
              <a:ext uri="{FF2B5EF4-FFF2-40B4-BE49-F238E27FC236}">
                <a16:creationId xmlns:a16="http://schemas.microsoft.com/office/drawing/2014/main" id="{A6BCA7B1-9D6A-4C3B-AB5F-95F0B9C7D739}"/>
              </a:ext>
            </a:extLst>
          </p:cNvPr>
          <p:cNvPicPr>
            <a:picLocks noChangeAspect="1"/>
          </p:cNvPicPr>
          <p:nvPr/>
        </p:nvPicPr>
        <p:blipFill rotWithShape="1">
          <a:blip r:embed="rId10"/>
          <a:srcRect l="9886" t="20366" r="10252" b="24250"/>
          <a:stretch/>
        </p:blipFill>
        <p:spPr>
          <a:xfrm>
            <a:off x="3612977" y="2206484"/>
            <a:ext cx="1725435" cy="638175"/>
          </a:xfrm>
          <a:prstGeom prst="rect">
            <a:avLst/>
          </a:prstGeom>
        </p:spPr>
      </p:pic>
      <p:pic>
        <p:nvPicPr>
          <p:cNvPr id="28" name="Picture 27">
            <a:extLst>
              <a:ext uri="{FF2B5EF4-FFF2-40B4-BE49-F238E27FC236}">
                <a16:creationId xmlns:a16="http://schemas.microsoft.com/office/drawing/2014/main" id="{65E52151-BBD4-4C4C-A0CD-223495CD133A}"/>
              </a:ext>
            </a:extLst>
          </p:cNvPr>
          <p:cNvPicPr>
            <a:picLocks noChangeAspect="1"/>
          </p:cNvPicPr>
          <p:nvPr/>
        </p:nvPicPr>
        <p:blipFill rotWithShape="1">
          <a:blip r:embed="rId11"/>
          <a:srcRect l="32908" t="19487" r="32736" b="15561"/>
          <a:stretch/>
        </p:blipFill>
        <p:spPr>
          <a:xfrm>
            <a:off x="5354739" y="2161395"/>
            <a:ext cx="883553" cy="890876"/>
          </a:xfrm>
          <a:prstGeom prst="rect">
            <a:avLst/>
          </a:prstGeom>
        </p:spPr>
      </p:pic>
      <p:pic>
        <p:nvPicPr>
          <p:cNvPr id="31" name="Picture 30">
            <a:extLst>
              <a:ext uri="{FF2B5EF4-FFF2-40B4-BE49-F238E27FC236}">
                <a16:creationId xmlns:a16="http://schemas.microsoft.com/office/drawing/2014/main" id="{B27BCFBC-F6D5-4A42-A8D0-988BAA91B0AA}"/>
              </a:ext>
            </a:extLst>
          </p:cNvPr>
          <p:cNvPicPr>
            <a:picLocks noChangeAspect="1"/>
          </p:cNvPicPr>
          <p:nvPr/>
        </p:nvPicPr>
        <p:blipFill rotWithShape="1">
          <a:blip r:embed="rId12"/>
          <a:srcRect l="8792" t="28403" r="11344" b="24475"/>
          <a:stretch/>
        </p:blipFill>
        <p:spPr>
          <a:xfrm>
            <a:off x="8099104" y="2273036"/>
            <a:ext cx="1456855" cy="458454"/>
          </a:xfrm>
          <a:prstGeom prst="rect">
            <a:avLst/>
          </a:prstGeom>
        </p:spPr>
      </p:pic>
      <p:pic>
        <p:nvPicPr>
          <p:cNvPr id="34" name="Picture 33">
            <a:extLst>
              <a:ext uri="{FF2B5EF4-FFF2-40B4-BE49-F238E27FC236}">
                <a16:creationId xmlns:a16="http://schemas.microsoft.com/office/drawing/2014/main" id="{191E6BAB-C483-4228-90CD-7F5D22ABB013}"/>
              </a:ext>
            </a:extLst>
          </p:cNvPr>
          <p:cNvPicPr>
            <a:picLocks noChangeAspect="1"/>
          </p:cNvPicPr>
          <p:nvPr/>
        </p:nvPicPr>
        <p:blipFill rotWithShape="1">
          <a:blip r:embed="rId13"/>
          <a:srcRect l="10767" t="28652" r="10551" b="31042"/>
          <a:stretch/>
        </p:blipFill>
        <p:spPr>
          <a:xfrm>
            <a:off x="6594001" y="4524913"/>
            <a:ext cx="1336432" cy="365125"/>
          </a:xfrm>
          <a:prstGeom prst="rect">
            <a:avLst/>
          </a:prstGeom>
        </p:spPr>
      </p:pic>
      <p:sp>
        <p:nvSpPr>
          <p:cNvPr id="32" name="Rectangle 31">
            <a:extLst>
              <a:ext uri="{FF2B5EF4-FFF2-40B4-BE49-F238E27FC236}">
                <a16:creationId xmlns:a16="http://schemas.microsoft.com/office/drawing/2014/main" id="{E69D68B9-639C-463F-AEE1-581BD1127B7A}"/>
              </a:ext>
            </a:extLst>
          </p:cNvPr>
          <p:cNvSpPr/>
          <p:nvPr/>
        </p:nvSpPr>
        <p:spPr>
          <a:xfrm>
            <a:off x="9580548" y="2230368"/>
            <a:ext cx="1897650" cy="523220"/>
          </a:xfrm>
          <a:prstGeom prst="rect">
            <a:avLst/>
          </a:prstGeom>
          <a:ln w="3175">
            <a:solidFill>
              <a:schemeClr val="tx1"/>
            </a:solidFill>
          </a:ln>
        </p:spPr>
        <p:txBody>
          <a:bodyPr wrap="square">
            <a:spAutoFit/>
          </a:bodyPr>
          <a:lstStyle/>
          <a:p>
            <a:pPr algn="ctr"/>
            <a:r>
              <a:rPr lang="en-US" sz="1400" b="1" dirty="0"/>
              <a:t>Sandia</a:t>
            </a:r>
            <a:br>
              <a:rPr lang="en-US" sz="1400" b="1" dirty="0"/>
            </a:br>
            <a:r>
              <a:rPr lang="en-US" sz="1400" b="1" dirty="0"/>
              <a:t>National Laboratory</a:t>
            </a:r>
            <a:endParaRPr lang="en-US" sz="1400" dirty="0">
              <a:effectLst/>
            </a:endParaRPr>
          </a:p>
        </p:txBody>
      </p:sp>
      <p:sp>
        <p:nvSpPr>
          <p:cNvPr id="29" name="Rectangle 28">
            <a:extLst>
              <a:ext uri="{FF2B5EF4-FFF2-40B4-BE49-F238E27FC236}">
                <a16:creationId xmlns:a16="http://schemas.microsoft.com/office/drawing/2014/main" id="{5A2BAC04-5A46-4F57-86F4-30ACD4456827}"/>
              </a:ext>
            </a:extLst>
          </p:cNvPr>
          <p:cNvSpPr/>
          <p:nvPr/>
        </p:nvSpPr>
        <p:spPr>
          <a:xfrm>
            <a:off x="6174215" y="2231181"/>
            <a:ext cx="1914559" cy="523220"/>
          </a:xfrm>
          <a:prstGeom prst="rect">
            <a:avLst/>
          </a:prstGeom>
          <a:ln w="3175">
            <a:solidFill>
              <a:schemeClr val="tx1"/>
            </a:solidFill>
          </a:ln>
        </p:spPr>
        <p:txBody>
          <a:bodyPr wrap="square">
            <a:spAutoFit/>
          </a:bodyPr>
          <a:lstStyle/>
          <a:p>
            <a:pPr algn="ctr"/>
            <a:r>
              <a:rPr lang="en-US" sz="1400" b="1" dirty="0"/>
              <a:t>Oak Ridge</a:t>
            </a:r>
            <a:endParaRPr lang="en-US" sz="1400" dirty="0"/>
          </a:p>
          <a:p>
            <a:pPr algn="ctr"/>
            <a:r>
              <a:rPr lang="en-US" sz="1400" b="1" dirty="0"/>
              <a:t>National Laboratory</a:t>
            </a:r>
            <a:endParaRPr lang="en-US" sz="1400" dirty="0">
              <a:effectLst/>
            </a:endParaRPr>
          </a:p>
        </p:txBody>
      </p:sp>
      <p:sp>
        <p:nvSpPr>
          <p:cNvPr id="37" name="TextBox 36">
            <a:extLst>
              <a:ext uri="{FF2B5EF4-FFF2-40B4-BE49-F238E27FC236}">
                <a16:creationId xmlns:a16="http://schemas.microsoft.com/office/drawing/2014/main" id="{A767CDE2-75BC-4AA3-836F-4D9873914A28}"/>
              </a:ext>
            </a:extLst>
          </p:cNvPr>
          <p:cNvSpPr txBox="1"/>
          <p:nvPr/>
        </p:nvSpPr>
        <p:spPr>
          <a:xfrm rot="16200000">
            <a:off x="-444121" y="1969149"/>
            <a:ext cx="1184491" cy="369332"/>
          </a:xfrm>
          <a:prstGeom prst="rect">
            <a:avLst/>
          </a:prstGeom>
          <a:noFill/>
        </p:spPr>
        <p:txBody>
          <a:bodyPr wrap="none" rtlCol="0">
            <a:spAutoFit/>
          </a:bodyPr>
          <a:lstStyle/>
          <a:p>
            <a:r>
              <a:rPr lang="en-US" b="1" u="sng" dirty="0"/>
              <a:t>Promoters</a:t>
            </a:r>
          </a:p>
        </p:txBody>
      </p:sp>
      <p:sp>
        <p:nvSpPr>
          <p:cNvPr id="38" name="TextBox 37">
            <a:extLst>
              <a:ext uri="{FF2B5EF4-FFF2-40B4-BE49-F238E27FC236}">
                <a16:creationId xmlns:a16="http://schemas.microsoft.com/office/drawing/2014/main" id="{CD8DA72C-4AFD-45E6-8E9C-B8F96A6FD82E}"/>
              </a:ext>
            </a:extLst>
          </p:cNvPr>
          <p:cNvSpPr txBox="1"/>
          <p:nvPr/>
        </p:nvSpPr>
        <p:spPr>
          <a:xfrm rot="16200000">
            <a:off x="-479070" y="4491015"/>
            <a:ext cx="1232197" cy="369332"/>
          </a:xfrm>
          <a:prstGeom prst="rect">
            <a:avLst/>
          </a:prstGeom>
          <a:noFill/>
        </p:spPr>
        <p:txBody>
          <a:bodyPr wrap="none" rtlCol="0">
            <a:spAutoFit/>
          </a:bodyPr>
          <a:lstStyle/>
          <a:p>
            <a:r>
              <a:rPr lang="en-US" b="1" u="sng" dirty="0"/>
              <a:t>Supporters</a:t>
            </a:r>
          </a:p>
        </p:txBody>
      </p:sp>
      <p:pic>
        <p:nvPicPr>
          <p:cNvPr id="40" name="Picture 39">
            <a:extLst>
              <a:ext uri="{FF2B5EF4-FFF2-40B4-BE49-F238E27FC236}">
                <a16:creationId xmlns:a16="http://schemas.microsoft.com/office/drawing/2014/main" id="{1B254F49-642B-4D63-9F36-4CE5C509B82E}"/>
              </a:ext>
            </a:extLst>
          </p:cNvPr>
          <p:cNvPicPr>
            <a:picLocks noChangeAspect="1"/>
          </p:cNvPicPr>
          <p:nvPr/>
        </p:nvPicPr>
        <p:blipFill rotWithShape="1">
          <a:blip r:embed="rId14"/>
          <a:srcRect t="15526" b="27616"/>
          <a:stretch/>
        </p:blipFill>
        <p:spPr>
          <a:xfrm>
            <a:off x="609599" y="4281601"/>
            <a:ext cx="1509317" cy="457685"/>
          </a:xfrm>
          <a:prstGeom prst="rect">
            <a:avLst/>
          </a:prstGeom>
        </p:spPr>
      </p:pic>
      <p:pic>
        <p:nvPicPr>
          <p:cNvPr id="42" name="Picture 41">
            <a:extLst>
              <a:ext uri="{FF2B5EF4-FFF2-40B4-BE49-F238E27FC236}">
                <a16:creationId xmlns:a16="http://schemas.microsoft.com/office/drawing/2014/main" id="{4C119FF7-9642-4E8C-9E30-4B1A37EF6D98}"/>
              </a:ext>
            </a:extLst>
          </p:cNvPr>
          <p:cNvPicPr>
            <a:picLocks noChangeAspect="1"/>
          </p:cNvPicPr>
          <p:nvPr/>
        </p:nvPicPr>
        <p:blipFill rotWithShape="1">
          <a:blip r:embed="rId15"/>
          <a:srcRect l="13097" t="21937" r="13116" b="20506"/>
          <a:stretch/>
        </p:blipFill>
        <p:spPr>
          <a:xfrm>
            <a:off x="2607975" y="4311022"/>
            <a:ext cx="1623015" cy="675213"/>
          </a:xfrm>
          <a:prstGeom prst="rect">
            <a:avLst/>
          </a:prstGeom>
        </p:spPr>
      </p:pic>
      <p:pic>
        <p:nvPicPr>
          <p:cNvPr id="46" name="Picture 45">
            <a:extLst>
              <a:ext uri="{FF2B5EF4-FFF2-40B4-BE49-F238E27FC236}">
                <a16:creationId xmlns:a16="http://schemas.microsoft.com/office/drawing/2014/main" id="{ABC9744F-0184-4E74-B18B-1C838EA15671}"/>
              </a:ext>
            </a:extLst>
          </p:cNvPr>
          <p:cNvPicPr>
            <a:picLocks noChangeAspect="1"/>
          </p:cNvPicPr>
          <p:nvPr/>
        </p:nvPicPr>
        <p:blipFill rotWithShape="1">
          <a:blip r:embed="rId16"/>
          <a:srcRect l="10999" t="24394" r="12675" b="26035"/>
          <a:stretch/>
        </p:blipFill>
        <p:spPr>
          <a:xfrm>
            <a:off x="4565795" y="4428398"/>
            <a:ext cx="1519313" cy="526245"/>
          </a:xfrm>
          <a:prstGeom prst="rect">
            <a:avLst/>
          </a:prstGeom>
        </p:spPr>
      </p:pic>
      <p:pic>
        <p:nvPicPr>
          <p:cNvPr id="48" name="Picture 47">
            <a:extLst>
              <a:ext uri="{FF2B5EF4-FFF2-40B4-BE49-F238E27FC236}">
                <a16:creationId xmlns:a16="http://schemas.microsoft.com/office/drawing/2014/main" id="{72A49437-8A71-4E49-9DE5-757A6D5E6FEF}"/>
              </a:ext>
            </a:extLst>
          </p:cNvPr>
          <p:cNvPicPr>
            <a:picLocks noChangeAspect="1"/>
          </p:cNvPicPr>
          <p:nvPr/>
        </p:nvPicPr>
        <p:blipFill>
          <a:blip r:embed="rId17"/>
          <a:stretch>
            <a:fillRect/>
          </a:stretch>
        </p:blipFill>
        <p:spPr>
          <a:xfrm>
            <a:off x="8254080" y="4409029"/>
            <a:ext cx="1212585" cy="646712"/>
          </a:xfrm>
          <a:prstGeom prst="rect">
            <a:avLst/>
          </a:prstGeom>
        </p:spPr>
      </p:pic>
      <p:sp>
        <p:nvSpPr>
          <p:cNvPr id="51" name="TextBox 50">
            <a:extLst>
              <a:ext uri="{FF2B5EF4-FFF2-40B4-BE49-F238E27FC236}">
                <a16:creationId xmlns:a16="http://schemas.microsoft.com/office/drawing/2014/main" id="{F2BDA524-4510-4DF6-B909-7D1B07F15F00}"/>
              </a:ext>
            </a:extLst>
          </p:cNvPr>
          <p:cNvSpPr txBox="1"/>
          <p:nvPr/>
        </p:nvSpPr>
        <p:spPr>
          <a:xfrm rot="16200000">
            <a:off x="-399704" y="5739841"/>
            <a:ext cx="1317797" cy="646331"/>
          </a:xfrm>
          <a:prstGeom prst="rect">
            <a:avLst/>
          </a:prstGeom>
          <a:noFill/>
        </p:spPr>
        <p:txBody>
          <a:bodyPr wrap="none" rtlCol="0">
            <a:spAutoFit/>
          </a:bodyPr>
          <a:lstStyle/>
          <a:p>
            <a:r>
              <a:rPr lang="en-US" b="1" u="sng" dirty="0"/>
              <a:t>Consulting </a:t>
            </a:r>
            <a:br>
              <a:rPr lang="en-US" b="1" u="sng" dirty="0"/>
            </a:br>
            <a:r>
              <a:rPr lang="en-US" b="1" u="sng" dirty="0"/>
              <a:t>Participants</a:t>
            </a:r>
          </a:p>
        </p:txBody>
      </p:sp>
      <p:pic>
        <p:nvPicPr>
          <p:cNvPr id="55" name="Picture 54">
            <a:extLst>
              <a:ext uri="{FF2B5EF4-FFF2-40B4-BE49-F238E27FC236}">
                <a16:creationId xmlns:a16="http://schemas.microsoft.com/office/drawing/2014/main" id="{A0E82044-C874-489E-87C8-B6AA6F70A2E0}"/>
              </a:ext>
            </a:extLst>
          </p:cNvPr>
          <p:cNvPicPr>
            <a:picLocks noChangeAspect="1"/>
          </p:cNvPicPr>
          <p:nvPr/>
        </p:nvPicPr>
        <p:blipFill>
          <a:blip r:embed="rId18"/>
          <a:stretch>
            <a:fillRect/>
          </a:stretch>
        </p:blipFill>
        <p:spPr>
          <a:xfrm>
            <a:off x="8691456" y="5363618"/>
            <a:ext cx="1995042" cy="997521"/>
          </a:xfrm>
          <a:prstGeom prst="rect">
            <a:avLst/>
          </a:prstGeom>
        </p:spPr>
      </p:pic>
      <p:pic>
        <p:nvPicPr>
          <p:cNvPr id="57" name="Picture 56">
            <a:extLst>
              <a:ext uri="{FF2B5EF4-FFF2-40B4-BE49-F238E27FC236}">
                <a16:creationId xmlns:a16="http://schemas.microsoft.com/office/drawing/2014/main" id="{3334C1F4-CE26-4EC3-8EC3-5D7138CD4847}"/>
              </a:ext>
            </a:extLst>
          </p:cNvPr>
          <p:cNvPicPr>
            <a:picLocks noChangeAspect="1"/>
          </p:cNvPicPr>
          <p:nvPr/>
        </p:nvPicPr>
        <p:blipFill>
          <a:blip r:embed="rId19"/>
          <a:stretch>
            <a:fillRect/>
          </a:stretch>
        </p:blipFill>
        <p:spPr>
          <a:xfrm>
            <a:off x="1212597" y="5627539"/>
            <a:ext cx="1832990" cy="652169"/>
          </a:xfrm>
          <a:prstGeom prst="rect">
            <a:avLst/>
          </a:prstGeom>
        </p:spPr>
      </p:pic>
      <p:pic>
        <p:nvPicPr>
          <p:cNvPr id="60" name="Picture 59">
            <a:extLst>
              <a:ext uri="{FF2B5EF4-FFF2-40B4-BE49-F238E27FC236}">
                <a16:creationId xmlns:a16="http://schemas.microsoft.com/office/drawing/2014/main" id="{9173DE33-6E77-430F-A9EF-4A3EE03C27F3}"/>
              </a:ext>
            </a:extLst>
          </p:cNvPr>
          <p:cNvPicPr>
            <a:picLocks noChangeAspect="1"/>
          </p:cNvPicPr>
          <p:nvPr/>
        </p:nvPicPr>
        <p:blipFill>
          <a:blip r:embed="rId20"/>
          <a:stretch>
            <a:fillRect/>
          </a:stretch>
        </p:blipFill>
        <p:spPr>
          <a:xfrm>
            <a:off x="5582280" y="5595193"/>
            <a:ext cx="1027440" cy="652169"/>
          </a:xfrm>
          <a:prstGeom prst="rect">
            <a:avLst/>
          </a:prstGeom>
        </p:spPr>
      </p:pic>
      <p:pic>
        <p:nvPicPr>
          <p:cNvPr id="62" name="Picture 61">
            <a:extLst>
              <a:ext uri="{FF2B5EF4-FFF2-40B4-BE49-F238E27FC236}">
                <a16:creationId xmlns:a16="http://schemas.microsoft.com/office/drawing/2014/main" id="{1B929720-1D84-4FD5-8FB8-D97064DDBBA9}"/>
              </a:ext>
            </a:extLst>
          </p:cNvPr>
          <p:cNvPicPr>
            <a:picLocks noChangeAspect="1"/>
          </p:cNvPicPr>
          <p:nvPr/>
        </p:nvPicPr>
        <p:blipFill>
          <a:blip r:embed="rId21"/>
          <a:stretch>
            <a:fillRect/>
          </a:stretch>
        </p:blipFill>
        <p:spPr>
          <a:xfrm>
            <a:off x="10051301" y="4233432"/>
            <a:ext cx="884500" cy="884500"/>
          </a:xfrm>
          <a:prstGeom prst="rect">
            <a:avLst/>
          </a:prstGeom>
        </p:spPr>
      </p:pic>
      <p:cxnSp>
        <p:nvCxnSpPr>
          <p:cNvPr id="65" name="Straight Connector 64">
            <a:extLst>
              <a:ext uri="{FF2B5EF4-FFF2-40B4-BE49-F238E27FC236}">
                <a16:creationId xmlns:a16="http://schemas.microsoft.com/office/drawing/2014/main" id="{D4C8C7AD-B702-43BA-9AFB-C0A5602898BF}"/>
              </a:ext>
            </a:extLst>
          </p:cNvPr>
          <p:cNvCxnSpPr>
            <a:cxnSpLocks/>
          </p:cNvCxnSpPr>
          <p:nvPr/>
        </p:nvCxnSpPr>
        <p:spPr>
          <a:xfrm>
            <a:off x="609599" y="5480349"/>
            <a:ext cx="1070638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876CF39B-F709-4E62-BB78-9F62D676A429}"/>
              </a:ext>
            </a:extLst>
          </p:cNvPr>
          <p:cNvCxnSpPr>
            <a:cxnSpLocks/>
          </p:cNvCxnSpPr>
          <p:nvPr/>
        </p:nvCxnSpPr>
        <p:spPr>
          <a:xfrm>
            <a:off x="671219" y="2924931"/>
            <a:ext cx="10706384" cy="0"/>
          </a:xfrm>
          <a:prstGeom prst="line">
            <a:avLst/>
          </a:prstGeom>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0D9EB684-63D3-46DB-8600-DB9012C19054}"/>
              </a:ext>
            </a:extLst>
          </p:cNvPr>
          <p:cNvSpPr txBox="1"/>
          <p:nvPr/>
        </p:nvSpPr>
        <p:spPr>
          <a:xfrm rot="16200000">
            <a:off x="-380160" y="3341939"/>
            <a:ext cx="1056571" cy="369332"/>
          </a:xfrm>
          <a:prstGeom prst="rect">
            <a:avLst/>
          </a:prstGeom>
          <a:noFill/>
        </p:spPr>
        <p:txBody>
          <a:bodyPr wrap="none" rtlCol="0">
            <a:spAutoFit/>
          </a:bodyPr>
          <a:lstStyle/>
          <a:p>
            <a:r>
              <a:rPr lang="en-US" b="1" u="sng" dirty="0"/>
              <a:t>Adopters</a:t>
            </a:r>
          </a:p>
        </p:txBody>
      </p:sp>
      <p:cxnSp>
        <p:nvCxnSpPr>
          <p:cNvPr id="76" name="Straight Connector 75">
            <a:extLst>
              <a:ext uri="{FF2B5EF4-FFF2-40B4-BE49-F238E27FC236}">
                <a16:creationId xmlns:a16="http://schemas.microsoft.com/office/drawing/2014/main" id="{45F979AD-6AED-4C2E-A7A3-A27B8E3F3A0A}"/>
              </a:ext>
            </a:extLst>
          </p:cNvPr>
          <p:cNvCxnSpPr>
            <a:cxnSpLocks/>
          </p:cNvCxnSpPr>
          <p:nvPr/>
        </p:nvCxnSpPr>
        <p:spPr>
          <a:xfrm>
            <a:off x="671219" y="4123542"/>
            <a:ext cx="10706384" cy="0"/>
          </a:xfrm>
          <a:prstGeom prst="line">
            <a:avLst/>
          </a:prstGeom>
        </p:spPr>
        <p:style>
          <a:lnRef idx="2">
            <a:schemeClr val="accent1"/>
          </a:lnRef>
          <a:fillRef idx="0">
            <a:schemeClr val="accent1"/>
          </a:fillRef>
          <a:effectRef idx="1">
            <a:schemeClr val="accent1"/>
          </a:effectRef>
          <a:fontRef idx="minor">
            <a:schemeClr val="tx1"/>
          </a:fontRef>
        </p:style>
      </p:cxnSp>
      <p:pic>
        <p:nvPicPr>
          <p:cNvPr id="78" name="Picture 77">
            <a:extLst>
              <a:ext uri="{FF2B5EF4-FFF2-40B4-BE49-F238E27FC236}">
                <a16:creationId xmlns:a16="http://schemas.microsoft.com/office/drawing/2014/main" id="{EE9DED4B-FF74-4D01-A04A-44E9EFF6EF13}"/>
              </a:ext>
            </a:extLst>
          </p:cNvPr>
          <p:cNvPicPr>
            <a:picLocks noChangeAspect="1"/>
          </p:cNvPicPr>
          <p:nvPr/>
        </p:nvPicPr>
        <p:blipFill>
          <a:blip r:embed="rId22"/>
          <a:stretch>
            <a:fillRect/>
          </a:stretch>
        </p:blipFill>
        <p:spPr>
          <a:xfrm>
            <a:off x="7976325" y="2984083"/>
            <a:ext cx="1992242" cy="1062529"/>
          </a:xfrm>
          <a:prstGeom prst="rect">
            <a:avLst/>
          </a:prstGeom>
        </p:spPr>
      </p:pic>
      <p:pic>
        <p:nvPicPr>
          <p:cNvPr id="80" name="Picture 79">
            <a:extLst>
              <a:ext uri="{FF2B5EF4-FFF2-40B4-BE49-F238E27FC236}">
                <a16:creationId xmlns:a16="http://schemas.microsoft.com/office/drawing/2014/main" id="{62A69D16-21EB-47DC-9CA7-F6E181BE2C7A}"/>
              </a:ext>
            </a:extLst>
          </p:cNvPr>
          <p:cNvPicPr>
            <a:picLocks noChangeAspect="1"/>
          </p:cNvPicPr>
          <p:nvPr/>
        </p:nvPicPr>
        <p:blipFill>
          <a:blip r:embed="rId23"/>
          <a:stretch>
            <a:fillRect/>
          </a:stretch>
        </p:blipFill>
        <p:spPr>
          <a:xfrm>
            <a:off x="5116593" y="3043595"/>
            <a:ext cx="1958814" cy="1044701"/>
          </a:xfrm>
          <a:prstGeom prst="rect">
            <a:avLst/>
          </a:prstGeom>
        </p:spPr>
      </p:pic>
      <p:sp>
        <p:nvSpPr>
          <p:cNvPr id="81" name="Rectangle 80">
            <a:extLst>
              <a:ext uri="{FF2B5EF4-FFF2-40B4-BE49-F238E27FC236}">
                <a16:creationId xmlns:a16="http://schemas.microsoft.com/office/drawing/2014/main" id="{3D1D4D0F-1E46-4564-870C-AD4693169740}"/>
              </a:ext>
            </a:extLst>
          </p:cNvPr>
          <p:cNvSpPr/>
          <p:nvPr/>
        </p:nvSpPr>
        <p:spPr>
          <a:xfrm>
            <a:off x="1745258" y="3324112"/>
            <a:ext cx="1914559" cy="523220"/>
          </a:xfrm>
          <a:prstGeom prst="rect">
            <a:avLst/>
          </a:prstGeom>
          <a:ln w="3175">
            <a:solidFill>
              <a:schemeClr val="tx1"/>
            </a:solidFill>
          </a:ln>
        </p:spPr>
        <p:txBody>
          <a:bodyPr wrap="square">
            <a:spAutoFit/>
          </a:bodyPr>
          <a:lstStyle/>
          <a:p>
            <a:pPr algn="ctr"/>
            <a:r>
              <a:rPr lang="en-US" sz="1400" b="1" dirty="0"/>
              <a:t>Argonne</a:t>
            </a:r>
            <a:br>
              <a:rPr lang="en-US" sz="1400" b="1" dirty="0"/>
            </a:br>
            <a:r>
              <a:rPr lang="en-US" sz="1400" b="1" dirty="0"/>
              <a:t>National Laboratory</a:t>
            </a:r>
            <a:endParaRPr lang="en-US" sz="1400" dirty="0">
              <a:effectLst/>
            </a:endParaRPr>
          </a:p>
        </p:txBody>
      </p:sp>
    </p:spTree>
    <p:extLst>
      <p:ext uri="{BB962C8B-B14F-4D97-AF65-F5344CB8AC3E}">
        <p14:creationId xmlns:p14="http://schemas.microsoft.com/office/powerpoint/2010/main" val="242526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4AD99-4284-4ECA-B819-A504825DCBD0}"/>
              </a:ext>
            </a:extLst>
          </p:cNvPr>
          <p:cNvSpPr>
            <a:spLocks noGrp="1"/>
          </p:cNvSpPr>
          <p:nvPr>
            <p:ph type="title"/>
          </p:nvPr>
        </p:nvSpPr>
        <p:spPr/>
        <p:txBody>
          <a:bodyPr/>
          <a:lstStyle/>
          <a:p>
            <a:r>
              <a:rPr lang="en-US" dirty="0"/>
              <a:t>OFA Partnership Program</a:t>
            </a:r>
          </a:p>
        </p:txBody>
      </p:sp>
      <p:sp>
        <p:nvSpPr>
          <p:cNvPr id="3" name="Content Placeholder 2">
            <a:extLst>
              <a:ext uri="{FF2B5EF4-FFF2-40B4-BE49-F238E27FC236}">
                <a16:creationId xmlns:a16="http://schemas.microsoft.com/office/drawing/2014/main" id="{5278E4A3-4CDF-4AF8-802C-8B122E728BE2}"/>
              </a:ext>
            </a:extLst>
          </p:cNvPr>
          <p:cNvSpPr>
            <a:spLocks noGrp="1"/>
          </p:cNvSpPr>
          <p:nvPr>
            <p:ph idx="1"/>
          </p:nvPr>
        </p:nvSpPr>
        <p:spPr/>
        <p:txBody>
          <a:bodyPr>
            <a:normAutofit/>
          </a:bodyPr>
          <a:lstStyle/>
          <a:p>
            <a:r>
              <a:rPr lang="en-US" b="0" dirty="0"/>
              <a:t>Objective: </a:t>
            </a:r>
          </a:p>
          <a:p>
            <a:pPr lvl="1"/>
            <a:r>
              <a:rPr lang="en-US" dirty="0"/>
              <a:t>E</a:t>
            </a:r>
            <a:r>
              <a:rPr lang="en-US" b="0" dirty="0"/>
              <a:t>nable greater </a:t>
            </a:r>
            <a:r>
              <a:rPr lang="en-US" dirty="0"/>
              <a:t>industry</a:t>
            </a:r>
            <a:r>
              <a:rPr lang="en-US" b="0" dirty="0"/>
              <a:t> collaboration with OFA experts and Working Groups to jointly advance fabric technologies</a:t>
            </a:r>
          </a:p>
          <a:p>
            <a:pPr marL="0" indent="0">
              <a:buNone/>
            </a:pPr>
            <a:endParaRPr lang="en-US" b="0" dirty="0"/>
          </a:p>
          <a:p>
            <a:r>
              <a:rPr lang="en-US" b="0" dirty="0"/>
              <a:t>Partnership Benefits:</a:t>
            </a:r>
          </a:p>
          <a:p>
            <a:pPr lvl="1"/>
            <a:r>
              <a:rPr lang="en-US" dirty="0"/>
              <a:t>Provides a platform to incubate and evolve vendor independent open source software for fabrics</a:t>
            </a:r>
          </a:p>
          <a:p>
            <a:pPr lvl="1"/>
            <a:r>
              <a:rPr lang="en-US" dirty="0"/>
              <a:t>Drives technical deliverables to the benefit of both organizations and the industry as a whole</a:t>
            </a:r>
          </a:p>
          <a:p>
            <a:pPr lvl="1"/>
            <a:r>
              <a:rPr lang="en-US" dirty="0"/>
              <a:t>Offers joint marketing programs to support technical deliverables</a:t>
            </a:r>
          </a:p>
          <a:p>
            <a:pPr lvl="2"/>
            <a:r>
              <a:rPr lang="en-US" sz="1400" dirty="0"/>
              <a:t>OFA Workshop participation</a:t>
            </a:r>
          </a:p>
          <a:p>
            <a:pPr lvl="2"/>
            <a:r>
              <a:rPr lang="en-US" sz="1400" dirty="0"/>
              <a:t>Inclusion in OFA member communications</a:t>
            </a:r>
          </a:p>
          <a:p>
            <a:pPr lvl="2"/>
            <a:r>
              <a:rPr lang="en-US" sz="1400" dirty="0"/>
              <a:t>Educational sessions to promote industry awareness</a:t>
            </a:r>
          </a:p>
          <a:p>
            <a:pPr lvl="2"/>
            <a:r>
              <a:rPr lang="en-US" sz="1400" dirty="0"/>
              <a:t>Promote adoption of the innovative technologies and applications</a:t>
            </a:r>
          </a:p>
          <a:p>
            <a:endParaRPr lang="en-US" dirty="0"/>
          </a:p>
          <a:p>
            <a:r>
              <a:rPr lang="en-US" b="0" dirty="0"/>
              <a:t>Recent OFA Partnership: SNIA – Solid-State Storage Initiative</a:t>
            </a:r>
          </a:p>
          <a:p>
            <a:pPr lvl="1"/>
            <a:r>
              <a:rPr lang="en-US" dirty="0"/>
              <a:t>[04/09/2018] </a:t>
            </a:r>
            <a:r>
              <a:rPr lang="en-US" dirty="0">
                <a:hlinkClick r:id="rId3"/>
              </a:rPr>
              <a:t>Media Alert: SNIA and </a:t>
            </a:r>
            <a:r>
              <a:rPr lang="en-US" dirty="0" err="1">
                <a:hlinkClick r:id="rId3"/>
              </a:rPr>
              <a:t>OpenFabrics</a:t>
            </a:r>
            <a:r>
              <a:rPr lang="en-US" dirty="0">
                <a:hlinkClick r:id="rId3"/>
              </a:rPr>
              <a:t> Alliance Announce Collaboration</a:t>
            </a:r>
            <a:endParaRPr lang="en-US" dirty="0"/>
          </a:p>
          <a:p>
            <a:pPr lvl="2"/>
            <a:endParaRPr lang="en-US" sz="1400" dirty="0"/>
          </a:p>
        </p:txBody>
      </p:sp>
      <p:sp>
        <p:nvSpPr>
          <p:cNvPr id="4" name="Slide Number Placeholder 3">
            <a:extLst>
              <a:ext uri="{FF2B5EF4-FFF2-40B4-BE49-F238E27FC236}">
                <a16:creationId xmlns:a16="http://schemas.microsoft.com/office/drawing/2014/main" id="{99673454-AB10-4B8F-BA43-EBB89F7A1AF7}"/>
              </a:ext>
            </a:extLst>
          </p:cNvPr>
          <p:cNvSpPr>
            <a:spLocks noGrp="1"/>
          </p:cNvSpPr>
          <p:nvPr>
            <p:ph type="sldNum" sz="quarter" idx="11"/>
          </p:nvPr>
        </p:nvSpPr>
        <p:spPr/>
        <p:txBody>
          <a:bodyPr/>
          <a:lstStyle/>
          <a:p>
            <a:fld id="{0743EA0E-C5B1-48EC-8082-F253EA88050D}" type="slidenum">
              <a:rPr lang="en-US" smtClean="0"/>
              <a:pPr/>
              <a:t>8</a:t>
            </a:fld>
            <a:endParaRPr lang="en-US" dirty="0"/>
          </a:p>
        </p:txBody>
      </p:sp>
      <p:sp>
        <p:nvSpPr>
          <p:cNvPr id="5" name="Footer Placeholder 4">
            <a:extLst>
              <a:ext uri="{FF2B5EF4-FFF2-40B4-BE49-F238E27FC236}">
                <a16:creationId xmlns:a16="http://schemas.microsoft.com/office/drawing/2014/main" id="{ECA586DC-10B2-4D14-83F3-EDB5CD2C690C}"/>
              </a:ext>
            </a:extLst>
          </p:cNvPr>
          <p:cNvSpPr>
            <a:spLocks noGrp="1"/>
          </p:cNvSpPr>
          <p:nvPr>
            <p:ph type="ftr" sz="quarter" idx="15"/>
          </p:nvPr>
        </p:nvSpPr>
        <p:spPr>
          <a:xfrm>
            <a:off x="7930433" y="6401351"/>
            <a:ext cx="4114800" cy="365125"/>
          </a:xfrm>
        </p:spPr>
        <p:txBody>
          <a:bodyPr/>
          <a:lstStyle/>
          <a:p>
            <a:r>
              <a:rPr lang="en-US"/>
              <a:t>© OpenFabrics Alliance</a:t>
            </a:r>
            <a:endParaRPr lang="en-US" dirty="0"/>
          </a:p>
        </p:txBody>
      </p:sp>
    </p:spTree>
    <p:extLst>
      <p:ext uri="{BB962C8B-B14F-4D97-AF65-F5344CB8AC3E}">
        <p14:creationId xmlns:p14="http://schemas.microsoft.com/office/powerpoint/2010/main" val="3483292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Membership Benefits</a:t>
            </a:r>
          </a:p>
        </p:txBody>
      </p:sp>
      <p:sp>
        <p:nvSpPr>
          <p:cNvPr id="3" name="Content Placeholder 2"/>
          <p:cNvSpPr>
            <a:spLocks noGrp="1"/>
          </p:cNvSpPr>
          <p:nvPr>
            <p:ph idx="1"/>
          </p:nvPr>
        </p:nvSpPr>
        <p:spPr>
          <a:xfrm>
            <a:off x="609600" y="1312639"/>
            <a:ext cx="11215456" cy="4813525"/>
          </a:xfrm>
        </p:spPr>
        <p:txBody>
          <a:bodyPr>
            <a:normAutofit/>
          </a:bodyPr>
          <a:lstStyle/>
          <a:p>
            <a:pPr marL="0" indent="0">
              <a:buNone/>
            </a:pPr>
            <a:r>
              <a:rPr lang="en-US" dirty="0"/>
              <a:t>The OFA facilitates working relationships among the developers, testers and end users in the open source fabrics community to accelerate the development and adoption of fabric technologies </a:t>
            </a:r>
          </a:p>
          <a:p>
            <a:pPr marL="0" indent="0">
              <a:buNone/>
            </a:pPr>
            <a:endParaRPr lang="en-US" b="0" dirty="0"/>
          </a:p>
          <a:p>
            <a:pPr marL="0" indent="0">
              <a:buNone/>
            </a:pPr>
            <a:r>
              <a:rPr lang="en-US" b="0" dirty="0"/>
              <a:t>Membership in the OFA provides:</a:t>
            </a:r>
          </a:p>
          <a:p>
            <a:pPr lvl="1"/>
            <a:r>
              <a:rPr lang="en-US" dirty="0"/>
              <a:t>Members are key influencers in the development of open source software for fabrics, </a:t>
            </a:r>
            <a:r>
              <a:rPr lang="en-US" dirty="0" err="1"/>
              <a:t>OpenFabrics</a:t>
            </a:r>
            <a:r>
              <a:rPr lang="en-US" dirty="0"/>
              <a:t> interoperability testing and OFA promotional activities</a:t>
            </a:r>
          </a:p>
          <a:p>
            <a:pPr lvl="1"/>
            <a:r>
              <a:rPr lang="en-US" dirty="0"/>
              <a:t>Networking opportunities with fellow members and access to a larger community of industry organizations and thought leaders through the OFA Partner Alliance Program  </a:t>
            </a:r>
          </a:p>
          <a:p>
            <a:pPr lvl="1"/>
            <a:r>
              <a:rPr lang="en-US" dirty="0"/>
              <a:t>Publicity and marketing opportunities in conjunction with OFA activities at tradeshows, conferences and workshops</a:t>
            </a:r>
          </a:p>
          <a:p>
            <a:pPr lvl="1"/>
            <a:r>
              <a:rPr lang="en-US" dirty="0"/>
              <a:t>Can tailor a membership according to a specific membership level</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9</a:t>
            </a:fld>
            <a:endParaRPr lang="en-US" dirty="0"/>
          </a:p>
        </p:txBody>
      </p:sp>
      <p:sp>
        <p:nvSpPr>
          <p:cNvPr id="5" name="Footer Placeholder 4"/>
          <p:cNvSpPr>
            <a:spLocks noGrp="1"/>
          </p:cNvSpPr>
          <p:nvPr>
            <p:ph type="ftr" sz="quarter" idx="15"/>
          </p:nvPr>
        </p:nvSpPr>
        <p:spPr/>
        <p:txBody>
          <a:bodyPr/>
          <a:lstStyle/>
          <a:p>
            <a:r>
              <a:rPr lang="en-US"/>
              <a:t>© OpenFabrics Alliance</a:t>
            </a:r>
            <a:endParaRPr lang="en-US" dirty="0"/>
          </a:p>
        </p:txBody>
      </p:sp>
    </p:spTree>
    <p:extLst>
      <p:ext uri="{BB962C8B-B14F-4D97-AF65-F5344CB8AC3E}">
        <p14:creationId xmlns:p14="http://schemas.microsoft.com/office/powerpoint/2010/main" val="3731549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6929</TotalTime>
  <Words>690</Words>
  <Application>Microsoft Office PowerPoint</Application>
  <PresentationFormat>Widescreen</PresentationFormat>
  <Paragraphs>127</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MS PGothic</vt:lpstr>
      <vt:lpstr>Arial</vt:lpstr>
      <vt:lpstr>Arial Narrow</vt:lpstr>
      <vt:lpstr>Calibri</vt:lpstr>
      <vt:lpstr>Wingdings</vt:lpstr>
      <vt:lpstr>Office Theme</vt:lpstr>
      <vt:lpstr>OpenFabrics Alliance</vt:lpstr>
      <vt:lpstr>OFA Mission Statement</vt:lpstr>
      <vt:lpstr>About the Alliance</vt:lpstr>
      <vt:lpstr>Annual OFA Workshop</vt:lpstr>
      <vt:lpstr>Open Source Software for Fabrics</vt:lpstr>
      <vt:lpstr>OFA Working Groups</vt:lpstr>
      <vt:lpstr>Current membership</vt:lpstr>
      <vt:lpstr>OFA Partnership Program</vt:lpstr>
      <vt:lpstr>Membership Benefits</vt:lpstr>
      <vt:lpstr>Membership Levels</vt:lpstr>
      <vt:lpstr>THANK YOU</vt:lpstr>
    </vt:vector>
  </TitlesOfParts>
  <Company>password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keywords>CTPClassification=CTP_NT</cp:keywords>
  <cp:lastModifiedBy>Joe Balich</cp:lastModifiedBy>
  <cp:revision>122</cp:revision>
  <dcterms:created xsi:type="dcterms:W3CDTF">2016-02-08T22:33:42Z</dcterms:created>
  <dcterms:modified xsi:type="dcterms:W3CDTF">2018-05-21T22:45:57Z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ac905789-8aa5-466a-bee5-493177ee6418</vt:lpwstr>
  </property>
  <property fmtid="{D5CDD505-2E9C-101B-9397-08002B2CF9AE}" pid="3" name="CTP_TimeStamp">
    <vt:lpwstr>2018-05-10 21:14:52Z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