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97" r:id="rId3"/>
    <p:sldId id="298" r:id="rId4"/>
    <p:sldId id="299" r:id="rId5"/>
    <p:sldId id="30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20210" autoAdjust="0"/>
    <p:restoredTop sz="95494" autoAdjust="0"/>
  </p:normalViewPr>
  <p:slideViewPr>
    <p:cSldViewPr snapToGrid="0" showGuides="1">
      <p:cViewPr varScale="1">
        <p:scale>
          <a:sx n="113" d="100"/>
          <a:sy n="113" d="100"/>
        </p:scale>
        <p:origin x="1440" y="176"/>
      </p:cViewPr>
      <p:guideLst>
        <p:guide orient="horz"/>
        <p:guide pos="38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CC633-D6E7-4F96-B81C-1AC261A9EEAC}" type="datetimeFigureOut">
              <a:rPr lang="en-US" smtClean="0"/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003FB-87B1-4FEA-B4CD-4D724FE42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3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7" y="422572"/>
            <a:ext cx="2289226" cy="21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0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443" y="396886"/>
            <a:ext cx="1589113" cy="14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673600" y="640971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BF849D2C-A9CD-B04A-B70A-527FFE2F69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8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indent="-169863" algn="l" defTabSz="457200" rtl="0" eaLnBrk="1" latinLnBrk="0" hangingPunct="1">
        <a:spcBef>
          <a:spcPct val="20000"/>
        </a:spcBef>
        <a:buClr>
          <a:srgbClr val="00588D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762102"/>
            <a:ext cx="9906000" cy="1023298"/>
          </a:xfrm>
        </p:spPr>
        <p:txBody>
          <a:bodyPr anchor="ctr">
            <a:noAutofit/>
          </a:bodyPr>
          <a:lstStyle/>
          <a:p>
            <a:r>
              <a:rPr lang="en-US" sz="4400" dirty="0"/>
              <a:t>OFA 2019 budget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237334"/>
            <a:ext cx="12192000" cy="554937"/>
          </a:xfrm>
        </p:spPr>
        <p:txBody>
          <a:bodyPr/>
          <a:lstStyle/>
          <a:p>
            <a:r>
              <a:rPr lang="en-US" dirty="0"/>
              <a:t>Jim Ryan, OFA Acting Treasurer</a:t>
            </a:r>
          </a:p>
        </p:txBody>
      </p:sp>
      <p:sp>
        <p:nvSpPr>
          <p:cNvPr id="4" name="Date Placeholder 3"/>
          <p:cNvSpPr txBox="1">
            <a:spLocks/>
          </p:cNvSpPr>
          <p:nvPr/>
        </p:nvSpPr>
        <p:spPr>
          <a:xfrm>
            <a:off x="1524001" y="6126638"/>
            <a:ext cx="9143999" cy="365125"/>
          </a:xfrm>
          <a:prstGeom prst="rect">
            <a:avLst/>
          </a:prstGeom>
        </p:spPr>
        <p:txBody>
          <a:bodyPr wrap="none"/>
          <a:lstStyle>
            <a:defPPr>
              <a:defRPr lang="en-US"/>
            </a:defPPr>
            <a:lvl1pPr marL="0" algn="ctr" defTabSz="457200" rtl="0" eaLnBrk="1" latinLnBrk="0" hangingPunct="1">
              <a:defRPr sz="2200" b="1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September 2018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5677806"/>
            <a:ext cx="12192000" cy="448832"/>
          </a:xfrm>
        </p:spPr>
        <p:txBody>
          <a:bodyPr/>
          <a:lstStyle/>
          <a:p>
            <a:endParaRPr lang="en-US" dirty="0">
              <a:solidFill>
                <a:srgbClr val="399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6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4155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a preliminary budget for 2019, based on</a:t>
            </a:r>
          </a:p>
          <a:p>
            <a:pPr lvl="1"/>
            <a:r>
              <a:rPr lang="en-US" dirty="0"/>
              <a:t>Expected membership and no changes in membership dues</a:t>
            </a:r>
          </a:p>
          <a:p>
            <a:pPr lvl="1"/>
            <a:r>
              <a:rPr lang="en-US" dirty="0"/>
              <a:t>Cost-recovery for interop/logo program participation fees</a:t>
            </a:r>
          </a:p>
          <a:p>
            <a:pPr lvl="1"/>
            <a:r>
              <a:rPr lang="en-US" dirty="0"/>
              <a:t>Budgeted cost for the ED</a:t>
            </a:r>
          </a:p>
          <a:p>
            <a:pPr lvl="1"/>
            <a:r>
              <a:rPr lang="en-US" dirty="0"/>
              <a:t>Current contractual cost for marketing support</a:t>
            </a:r>
          </a:p>
          <a:p>
            <a:pPr lvl="1"/>
            <a:r>
              <a:rPr lang="en-US" dirty="0"/>
              <a:t>Forecast Workshop income and expense</a:t>
            </a:r>
          </a:p>
          <a:p>
            <a:pPr lvl="1"/>
            <a:r>
              <a:rPr lang="en-US" dirty="0"/>
              <a:t>An increase in revenue resulting from new member recruiting is possible but there’s no way of knowing how likely it is, because recruiting:</a:t>
            </a:r>
          </a:p>
          <a:p>
            <a:pPr lvl="2"/>
            <a:r>
              <a:rPr lang="en-US" dirty="0"/>
              <a:t>Can’t begin until new Bylaws are in place</a:t>
            </a:r>
          </a:p>
          <a:p>
            <a:pPr lvl="2"/>
            <a:r>
              <a:rPr lang="en-US" dirty="0"/>
              <a:t>Has never been a successful program</a:t>
            </a:r>
          </a:p>
          <a:p>
            <a:pPr lvl="1"/>
            <a:r>
              <a:rPr lang="en-US" b="1" i="1" dirty="0"/>
              <a:t>Budget indicates a loss of $18,218</a:t>
            </a:r>
            <a:endParaRPr lang="en-US" dirty="0"/>
          </a:p>
          <a:p>
            <a:r>
              <a:rPr lang="en-US" dirty="0"/>
              <a:t>One of the biggest discretionary areas we have is ED expense budgeted for $75,000</a:t>
            </a:r>
          </a:p>
        </p:txBody>
      </p:sp>
    </p:spTree>
    <p:extLst>
      <p:ext uri="{BB962C8B-B14F-4D97-AF65-F5344CB8AC3E}">
        <p14:creationId xmlns:p14="http://schemas.microsoft.com/office/powerpoint/2010/main" val="16313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 loss reduction proposal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12639"/>
            <a:ext cx="10972800" cy="5381672"/>
          </a:xfrm>
        </p:spPr>
        <p:txBody>
          <a:bodyPr>
            <a:normAutofit/>
          </a:bodyPr>
          <a:lstStyle/>
          <a:p>
            <a:r>
              <a:rPr lang="en-US" dirty="0"/>
              <a:t>Reduce the ED budget by 25%, saving $18,750, slightly more than the predicted shortfall</a:t>
            </a:r>
          </a:p>
          <a:p>
            <a:pPr lvl="1"/>
            <a:r>
              <a:rPr lang="en-US" dirty="0"/>
              <a:t>Comment:</a:t>
            </a:r>
          </a:p>
          <a:p>
            <a:pPr lvl="2"/>
            <a:r>
              <a:rPr lang="en-US" dirty="0"/>
              <a:t>This reduction in ED expenses is easy, actual billing has been at about this level</a:t>
            </a:r>
          </a:p>
          <a:p>
            <a:pPr lvl="2"/>
            <a:r>
              <a:rPr lang="en-US" dirty="0"/>
              <a:t>See following spreadsheet</a:t>
            </a:r>
          </a:p>
        </p:txBody>
      </p:sp>
    </p:spTree>
    <p:extLst>
      <p:ext uri="{BB962C8B-B14F-4D97-AF65-F5344CB8AC3E}">
        <p14:creationId xmlns:p14="http://schemas.microsoft.com/office/powerpoint/2010/main" val="677882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CFB3F-A38A-8E44-AD7E-11A54DC9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budget based on </a:t>
            </a:r>
            <a:r>
              <a:rPr lang="en-US" dirty="0" err="1"/>
              <a:t>ed</a:t>
            </a:r>
            <a:r>
              <a:rPr lang="en-US" dirty="0"/>
              <a:t> cost reduction of 25%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BE92A4-9A13-B243-979B-8D0A8A442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849868"/>
              </p:ext>
            </p:extLst>
          </p:nvPr>
        </p:nvGraphicFramePr>
        <p:xfrm>
          <a:off x="2551289" y="1312863"/>
          <a:ext cx="6874933" cy="5404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6386">
                  <a:extLst>
                    <a:ext uri="{9D8B030D-6E8A-4147-A177-3AD203B41FA5}">
                      <a16:colId xmlns:a16="http://schemas.microsoft.com/office/drawing/2014/main" val="1975492565"/>
                    </a:ext>
                  </a:extLst>
                </a:gridCol>
                <a:gridCol w="379499">
                  <a:extLst>
                    <a:ext uri="{9D8B030D-6E8A-4147-A177-3AD203B41FA5}">
                      <a16:colId xmlns:a16="http://schemas.microsoft.com/office/drawing/2014/main" val="2255825122"/>
                    </a:ext>
                  </a:extLst>
                </a:gridCol>
                <a:gridCol w="658754">
                  <a:extLst>
                    <a:ext uri="{9D8B030D-6E8A-4147-A177-3AD203B41FA5}">
                      <a16:colId xmlns:a16="http://schemas.microsoft.com/office/drawing/2014/main" val="140751472"/>
                    </a:ext>
                  </a:extLst>
                </a:gridCol>
                <a:gridCol w="622953">
                  <a:extLst>
                    <a:ext uri="{9D8B030D-6E8A-4147-A177-3AD203B41FA5}">
                      <a16:colId xmlns:a16="http://schemas.microsoft.com/office/drawing/2014/main" val="920505305"/>
                    </a:ext>
                  </a:extLst>
                </a:gridCol>
                <a:gridCol w="1976265">
                  <a:extLst>
                    <a:ext uri="{9D8B030D-6E8A-4147-A177-3AD203B41FA5}">
                      <a16:colId xmlns:a16="http://schemas.microsoft.com/office/drawing/2014/main" val="1584686824"/>
                    </a:ext>
                  </a:extLst>
                </a:gridCol>
                <a:gridCol w="429623">
                  <a:extLst>
                    <a:ext uri="{9D8B030D-6E8A-4147-A177-3AD203B41FA5}">
                      <a16:colId xmlns:a16="http://schemas.microsoft.com/office/drawing/2014/main" val="2473310571"/>
                    </a:ext>
                  </a:extLst>
                </a:gridCol>
                <a:gridCol w="781453">
                  <a:extLst>
                    <a:ext uri="{9D8B030D-6E8A-4147-A177-3AD203B41FA5}">
                      <a16:colId xmlns:a16="http://schemas.microsoft.com/office/drawing/2014/main" val="3024034948"/>
                    </a:ext>
                  </a:extLst>
                </a:gridCol>
              </a:tblGrid>
              <a:tr h="16264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OFA Draft 2019 Budget v2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OFA Draft 2019 Budget v2 -- Breakeven, Reduce ED 25%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76095"/>
                  </a:ext>
                </a:extLst>
              </a:tr>
              <a:tr h="28271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GL code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2019 Budget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GL code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2019 Budget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785168084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Income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Income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256181510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Membership Dues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41xx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167,500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Membership Dues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41xx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167,500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4133709387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2666923382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OFA Industry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OFA Industry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10,000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211406701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Maintainer Discretionary Support e.g., travel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62xx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Maintainer Discretionary Support e.g., travel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62xx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10,000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384699522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Marketing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74,431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Marketing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74,431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3108765468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 agency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6310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69,000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 agency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6310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69,000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827926031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Agency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6420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Agency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6420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659257344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Press releases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6311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2,431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Press releases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6311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2,431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989076534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 &amp; 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14,787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 &amp; IS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14,787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2788758787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Secure document repository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Secure document repository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6547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3,000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157277000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Hosting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4,587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Hosting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6576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4,587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3215845869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6545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7,200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IT support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6545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7,200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723659076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G&amp;A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42,580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G&amp;A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42,580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105157338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Bank Service Charges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6,900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Bank Service Charges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6,900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809511235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Business Management (LF)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6920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25,680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Business Management (LF)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6920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25,680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3893991837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Tax Preperation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6730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2,000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Tax Preperation Fees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6730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2,000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2567257594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Misc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Misc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65XX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721109172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Legal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6710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 8,000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Legal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6710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   8,000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2042160188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Travel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Travel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402814945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141,798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Total 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141,798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2638281997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Operating income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25,702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Operating income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25,702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3648139294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Income and 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Income and Expense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925625398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Contract Services; Director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6150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 (75,000)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Contract Services; Director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6150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$   (56,250)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607628553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Workshop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4410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  86,700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Workshop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4410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86,700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3657894760"/>
                  </a:ext>
                </a:extLst>
              </a:tr>
              <a:tr h="25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Workshop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6440, 6525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(55,620)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Workshop Expenses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6440, 6525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(55,620)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3027354412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Plugfest Participation Fees -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4415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180,000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Plugfest Participation Fees - Income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4415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180,000 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446864353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Plugfest Payments to UNH-IOL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6325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(180,000)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Plugfest Payments to UNH-IOL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6325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(180,000)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738844378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non operating misc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81xx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Other non operating misc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81xx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507109761"/>
                  </a:ext>
                </a:extLst>
              </a:tr>
              <a:tr h="15307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Other Income and (Expense)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(43,920)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Other Income and (Expense)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(25,170)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4005997810"/>
                  </a:ext>
                </a:extLst>
              </a:tr>
              <a:tr h="25974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Income and (Expense)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 $        (18,218)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Net Income and (Expense)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dirty="0">
                          <a:effectLst/>
                        </a:rPr>
                        <a:t> $                532 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91" marR="6391" marT="6391" marB="0" anchor="b"/>
                </a:tc>
                <a:extLst>
                  <a:ext uri="{0D108BD9-81ED-4DB2-BD59-A6C34878D82A}">
                    <a16:rowId xmlns:a16="http://schemas.microsoft.com/office/drawing/2014/main" val="169223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723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other possibilities that could reduce or eliminate the need to cut ED expenses:</a:t>
            </a:r>
          </a:p>
          <a:p>
            <a:pPr lvl="1"/>
            <a:r>
              <a:rPr lang="en-US" dirty="0"/>
              <a:t>We have a modest discretionary account of $10,000 for “OFA Industry Support – Maintainer Discretionary Support e.g., Travel” amounting to $10,000. This could be cut or reduced.</a:t>
            </a:r>
          </a:p>
          <a:p>
            <a:pPr lvl="1"/>
            <a:r>
              <a:rPr lang="en-US" dirty="0"/>
              <a:t>Accept another shortfall of some size funded from the accumulated surplus</a:t>
            </a:r>
          </a:p>
          <a:p>
            <a:pPr lvl="2"/>
            <a:r>
              <a:rPr lang="en-US" b="1" i="1" dirty="0"/>
              <a:t>As the acting Treasurer I recommend against this, but it’s a Board decision</a:t>
            </a:r>
          </a:p>
        </p:txBody>
      </p:sp>
    </p:spTree>
    <p:extLst>
      <p:ext uri="{BB962C8B-B14F-4D97-AF65-F5344CB8AC3E}">
        <p14:creationId xmlns:p14="http://schemas.microsoft.com/office/powerpoint/2010/main" val="197447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10888</TotalTime>
  <Words>666</Words>
  <Application>Microsoft Macintosh PowerPoint</Application>
  <PresentationFormat>Widescreen</PresentationFormat>
  <Paragraphs>220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Wingdings</vt:lpstr>
      <vt:lpstr>Office Theme</vt:lpstr>
      <vt:lpstr>OFA 2019 budget</vt:lpstr>
      <vt:lpstr>Overview</vt:lpstr>
      <vt:lpstr>Budget loss reduction proposal</vt:lpstr>
      <vt:lpstr>2019 budget based on ed cost reduction of 25%</vt:lpstr>
      <vt:lpstr>conclusion</vt:lpstr>
    </vt:vector>
  </TitlesOfParts>
  <Company>password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keywords>CTPClassification=CTP_PUBLIC:VisualMarkings=, CTPClassification=CTP_NT</cp:keywords>
  <cp:lastModifiedBy>Jim Ryan</cp:lastModifiedBy>
  <cp:revision>616</cp:revision>
  <dcterms:created xsi:type="dcterms:W3CDTF">2016-02-08T22:33:42Z</dcterms:created>
  <dcterms:modified xsi:type="dcterms:W3CDTF">2018-09-19T19:32:38Z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f3875ef7-ca1a-4cab-8f23-7ab2d4716ae1</vt:lpwstr>
  </property>
  <property fmtid="{D5CDD505-2E9C-101B-9397-08002B2CF9AE}" pid="3" name="CTP_TimeStamp">
    <vt:lpwstr>2018-09-11 23:13:23Z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