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7" r:id="rId3"/>
    <p:sldId id="303" r:id="rId4"/>
    <p:sldId id="298" r:id="rId5"/>
    <p:sldId id="299" r:id="rId6"/>
    <p:sldId id="302" r:id="rId7"/>
    <p:sldId id="30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20210" autoAdjust="0"/>
    <p:restoredTop sz="95494" autoAdjust="0"/>
  </p:normalViewPr>
  <p:slideViewPr>
    <p:cSldViewPr snapToGrid="0" showGuides="1">
      <p:cViewPr varScale="1">
        <p:scale>
          <a:sx n="113" d="100"/>
          <a:sy n="113" d="100"/>
        </p:scale>
        <p:origin x="1440" y="176"/>
      </p:cViewPr>
      <p:guideLst>
        <p:guide orient="horz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362075-EEBC-AF40-89D8-0FCA4CB955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EC167-88EE-1B4E-A1A0-A32E8888C7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14FF-74BE-4F4C-82B1-5C154B712CF9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BBF9-8915-104A-B97D-6F8FAB9568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9B68D-FE41-FE4F-BD83-F8FA6BF57A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8456C-E99C-4849-BF27-47CCD57C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1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3762102"/>
            <a:ext cx="9906000" cy="1023298"/>
          </a:xfrm>
        </p:spPr>
        <p:txBody>
          <a:bodyPr anchor="ctr">
            <a:noAutofit/>
          </a:bodyPr>
          <a:lstStyle/>
          <a:p>
            <a:r>
              <a:rPr lang="en-US" sz="4400" dirty="0"/>
              <a:t>OFA 2019 budget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237334"/>
            <a:ext cx="12192000" cy="554937"/>
          </a:xfrm>
        </p:spPr>
        <p:txBody>
          <a:bodyPr/>
          <a:lstStyle/>
          <a:p>
            <a:r>
              <a:rPr lang="en-US" dirty="0"/>
              <a:t>Jim Ryan, OFA Acting Treasurer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October 3, 2018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677806"/>
            <a:ext cx="12192000" cy="448832"/>
          </a:xfrm>
        </p:spPr>
        <p:txBody>
          <a:bodyPr/>
          <a:lstStyle/>
          <a:p>
            <a:endParaRPr lang="en-US" dirty="0">
              <a:solidFill>
                <a:srgbClr val="399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4155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have a preliminary budget for 2019, based on</a:t>
            </a:r>
          </a:p>
          <a:p>
            <a:pPr lvl="1"/>
            <a:r>
              <a:rPr lang="en-US" dirty="0"/>
              <a:t>Expected membership and no changes in membership dues</a:t>
            </a:r>
          </a:p>
          <a:p>
            <a:pPr lvl="1"/>
            <a:r>
              <a:rPr lang="en-US" dirty="0"/>
              <a:t>Cost-recovery for interop/logo program participation fees</a:t>
            </a:r>
          </a:p>
          <a:p>
            <a:pPr lvl="1"/>
            <a:r>
              <a:rPr lang="en-US" dirty="0"/>
              <a:t>Budgeted cost for the ED</a:t>
            </a:r>
          </a:p>
          <a:p>
            <a:pPr lvl="1"/>
            <a:r>
              <a:rPr lang="en-US" dirty="0"/>
              <a:t>Current contractual cost for marketing support</a:t>
            </a:r>
          </a:p>
          <a:p>
            <a:pPr lvl="1"/>
            <a:r>
              <a:rPr lang="en-US" dirty="0"/>
              <a:t>Forecast Workshop income and expense</a:t>
            </a:r>
          </a:p>
          <a:p>
            <a:pPr lvl="1"/>
            <a:r>
              <a:rPr lang="en-US" dirty="0"/>
              <a:t>An increase in revenue resulting from new member recruiting is possible but there’s no way of knowing how likely it is, because recruiting:</a:t>
            </a:r>
          </a:p>
          <a:p>
            <a:pPr lvl="2"/>
            <a:r>
              <a:rPr lang="en-US" dirty="0"/>
              <a:t>Can’t begin until new Bylaws are in place</a:t>
            </a:r>
          </a:p>
          <a:p>
            <a:pPr lvl="2"/>
            <a:r>
              <a:rPr lang="en-US" dirty="0"/>
              <a:t>Has never been a successful program</a:t>
            </a:r>
          </a:p>
          <a:p>
            <a:pPr lvl="1"/>
            <a:r>
              <a:rPr lang="en-US" b="1" i="1" dirty="0"/>
              <a:t>Budget indicates a worst case scenario loss of $45,718</a:t>
            </a:r>
            <a:endParaRPr lang="en-US" dirty="0"/>
          </a:p>
          <a:p>
            <a:r>
              <a:rPr lang="en-US" dirty="0"/>
              <a:t>One of the biggest discretionary areas we have is ED expense budgeted for $75K</a:t>
            </a:r>
          </a:p>
          <a:p>
            <a:r>
              <a:rPr lang="en-US" dirty="0"/>
              <a:t>The only other significant discretionary area is marketing, $69K</a:t>
            </a:r>
          </a:p>
        </p:txBody>
      </p:sp>
    </p:spTree>
    <p:extLst>
      <p:ext uri="{BB962C8B-B14F-4D97-AF65-F5344CB8AC3E}">
        <p14:creationId xmlns:p14="http://schemas.microsoft.com/office/powerpoint/2010/main" val="16313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693F-22A6-9E43-9B30-AA95665F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opens – new since last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B8B7-E662-C543-B5B0-3B7E759E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appears LANL will not sponsor again – loss of $10K from WS revenue</a:t>
            </a:r>
          </a:p>
          <a:p>
            <a:r>
              <a:rPr lang="en-US" dirty="0"/>
              <a:t>LANL membership renewal is at risk – loss of $10K of membership dues</a:t>
            </a:r>
          </a:p>
          <a:p>
            <a:r>
              <a:rPr lang="en-US" dirty="0"/>
              <a:t>Likelihood of Intel sponsorship is currently unknown -- $7.5K at risk, assume lost at this point</a:t>
            </a:r>
          </a:p>
        </p:txBody>
      </p:sp>
    </p:spTree>
    <p:extLst>
      <p:ext uri="{BB962C8B-B14F-4D97-AF65-F5344CB8AC3E}">
        <p14:creationId xmlns:p14="http://schemas.microsoft.com/office/powerpoint/2010/main" val="356970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loss reduction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81672"/>
          </a:xfrm>
        </p:spPr>
        <p:txBody>
          <a:bodyPr>
            <a:normAutofit/>
          </a:bodyPr>
          <a:lstStyle/>
          <a:p>
            <a:r>
              <a:rPr lang="en-US" dirty="0"/>
              <a:t>Reduce the ED budget by 25%, saving $18,750</a:t>
            </a:r>
          </a:p>
          <a:p>
            <a:pPr lvl="1"/>
            <a:r>
              <a:rPr lang="en-US" dirty="0"/>
              <a:t>Comment:</a:t>
            </a:r>
          </a:p>
          <a:p>
            <a:pPr lvl="2"/>
            <a:r>
              <a:rPr lang="en-US" dirty="0"/>
              <a:t>This reduction in ED expenses is easy, actual billing has been at about this level</a:t>
            </a:r>
          </a:p>
          <a:p>
            <a:pPr lvl="2"/>
            <a:r>
              <a:rPr lang="en-US" dirty="0"/>
              <a:t>See following spreadsheet</a:t>
            </a:r>
          </a:p>
          <a:p>
            <a:r>
              <a:rPr lang="en-US" dirty="0"/>
              <a:t>Further cuts in the ED budget could be made, but this will reduce the contribution value of the position</a:t>
            </a:r>
          </a:p>
          <a:p>
            <a:r>
              <a:rPr lang="en-US" dirty="0"/>
              <a:t>We have a modest discretionary account of $10,000 for “OFA Industry Support – Maintainer Discretionary Support e.g., Travel” amounting to $10,000. This could be cut or reduced</a:t>
            </a:r>
          </a:p>
        </p:txBody>
      </p:sp>
    </p:spTree>
    <p:extLst>
      <p:ext uri="{BB962C8B-B14F-4D97-AF65-F5344CB8AC3E}">
        <p14:creationId xmlns:p14="http://schemas.microsoft.com/office/powerpoint/2010/main" val="67788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FB3F-A38A-8E44-AD7E-11A54DC9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budget based on </a:t>
            </a:r>
            <a:r>
              <a:rPr lang="en-US" dirty="0" err="1"/>
              <a:t>ed</a:t>
            </a:r>
            <a:r>
              <a:rPr lang="en-US" dirty="0"/>
              <a:t> cost reduction of 25%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A2671E-1E95-C742-B8BA-44C49F3EB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01742"/>
              </p:ext>
            </p:extLst>
          </p:nvPr>
        </p:nvGraphicFramePr>
        <p:xfrm>
          <a:off x="2867378" y="1308108"/>
          <a:ext cx="6284202" cy="5482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5980">
                  <a:extLst>
                    <a:ext uri="{9D8B030D-6E8A-4147-A177-3AD203B41FA5}">
                      <a16:colId xmlns:a16="http://schemas.microsoft.com/office/drawing/2014/main" val="2469182505"/>
                    </a:ext>
                  </a:extLst>
                </a:gridCol>
                <a:gridCol w="355077">
                  <a:extLst>
                    <a:ext uri="{9D8B030D-6E8A-4147-A177-3AD203B41FA5}">
                      <a16:colId xmlns:a16="http://schemas.microsoft.com/office/drawing/2014/main" val="1227677398"/>
                    </a:ext>
                  </a:extLst>
                </a:gridCol>
                <a:gridCol w="616361">
                  <a:extLst>
                    <a:ext uri="{9D8B030D-6E8A-4147-A177-3AD203B41FA5}">
                      <a16:colId xmlns:a16="http://schemas.microsoft.com/office/drawing/2014/main" val="333249936"/>
                    </a:ext>
                  </a:extLst>
                </a:gridCol>
                <a:gridCol w="582863">
                  <a:extLst>
                    <a:ext uri="{9D8B030D-6E8A-4147-A177-3AD203B41FA5}">
                      <a16:colId xmlns:a16="http://schemas.microsoft.com/office/drawing/2014/main" val="2788695149"/>
                    </a:ext>
                  </a:extLst>
                </a:gridCol>
                <a:gridCol w="1849083">
                  <a:extLst>
                    <a:ext uri="{9D8B030D-6E8A-4147-A177-3AD203B41FA5}">
                      <a16:colId xmlns:a16="http://schemas.microsoft.com/office/drawing/2014/main" val="3181092850"/>
                    </a:ext>
                  </a:extLst>
                </a:gridCol>
                <a:gridCol w="401975">
                  <a:extLst>
                    <a:ext uri="{9D8B030D-6E8A-4147-A177-3AD203B41FA5}">
                      <a16:colId xmlns:a16="http://schemas.microsoft.com/office/drawing/2014/main" val="2482189521"/>
                    </a:ext>
                  </a:extLst>
                </a:gridCol>
                <a:gridCol w="582863">
                  <a:extLst>
                    <a:ext uri="{9D8B030D-6E8A-4147-A177-3AD203B41FA5}">
                      <a16:colId xmlns:a16="http://schemas.microsoft.com/office/drawing/2014/main" val="3207536868"/>
                    </a:ext>
                  </a:extLst>
                </a:gridCol>
              </a:tblGrid>
              <a:tr h="1569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OFA Draft 2019 Budget 10-3-18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OFA Draft 2019 Budget -- Reduce ED 25%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866535"/>
                  </a:ext>
                </a:extLst>
              </a:tr>
              <a:tr h="27283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GL code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2019 Budget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GL code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2019 Budget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400327614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Income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Income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936047173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Membership Dues (LANL removed)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41xx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157,500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Membership Dues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41xx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157,500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14491675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Expense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Expense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021369457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OFA Industry Support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10,000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OFA Industry Support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10,000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4205997363"/>
                  </a:ext>
                </a:extLst>
              </a:tr>
              <a:tr h="26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Maintainer Discretionary Support e.g., travel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62xx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10,000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Maintainer Discretionary Support e.g., travel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62xx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10,000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237267379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Marketing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74,431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Marketing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74,431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2831118746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 agency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69,000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 agency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69,000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218232438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Agency expenses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6420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3,000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Agency expenses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6420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3,000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428179026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Press releases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2,431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Press releases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2,431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4107070872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IT &amp; 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14,787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IT &amp; 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14,787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884213871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Secure document repository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3,000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Secure document repository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3,000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343839820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Hosting Fees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4,587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Hosting Fees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4,587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44187658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IT support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7,200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IT support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7,200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958945946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G&amp;A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42,580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G&amp;A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42,580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820071944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Bank Service Charges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6,900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Bank Service Charges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6,900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2179251596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Business Management (LF)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25,680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Business Management (LF)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25,680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397778489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Tax Preperation Fees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2,000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Tax Preperation Fees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2,000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2985976919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Misc Expenses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65XX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Misc Expenses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65XX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58397404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Legal Expenses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8,000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Legal Expenses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8,000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690726247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Travel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Travel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776608534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 Expense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141,798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 Expense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141,798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443831798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Operating income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15,702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Operating income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15,702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15218834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Other Income and Expense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Other Income and Expense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804814404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Contract Services; Director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6150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(75,000)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Contract Services; Director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6150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(56,250)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2277431903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Workshop Income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4410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69,200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Workshop Income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4410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69,200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415675214"/>
                  </a:ext>
                </a:extLst>
              </a:tr>
              <a:tr h="26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Workshop Expenses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6440, 6525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(55,620)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Workshop Expenses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6440, 6525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(55,620)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2674641019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Plugfest Participation Fees - Income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4415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180,000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Plugfest Participation Fees - Income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4415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180,000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232306197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Plugfest Payments to UNH-IOL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(180,000)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Plugfest Payments to UNH-IOL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(180,000)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939987340"/>
                  </a:ext>
                </a:extLst>
              </a:tr>
              <a:tr h="1477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Other non operating misc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81xx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Other non operating misc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81xx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20094834"/>
                  </a:ext>
                </a:extLst>
              </a:tr>
              <a:tr h="26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 Other Income and (Expense)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(61,420)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 Other Income and (Expense)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(42,670)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786249834"/>
                  </a:ext>
                </a:extLst>
              </a:tr>
              <a:tr h="26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 Income and (Expense)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(45,718)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 Income and (Expense)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$      (26,968)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991065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72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2019 budgeting purposes, we’re going to assume there’s no reliable source of additional revenue from recruiting</a:t>
            </a:r>
          </a:p>
          <a:p>
            <a:r>
              <a:rPr lang="en-US" i="1" dirty="0"/>
              <a:t>If</a:t>
            </a:r>
            <a:r>
              <a:rPr lang="en-US" dirty="0"/>
              <a:t> there were to be an increase in membership dues (</a:t>
            </a:r>
            <a:r>
              <a:rPr lang="en-US" i="1" dirty="0"/>
              <a:t>not</a:t>
            </a:r>
            <a:r>
              <a:rPr lang="en-US" dirty="0"/>
              <a:t> recommended here) – we wouldn’t see any benefit till 2020</a:t>
            </a:r>
          </a:p>
          <a:p>
            <a:r>
              <a:rPr lang="en-US" dirty="0"/>
              <a:t>So far we’ve avoided investigating the potential for reducing marketing support, currently $69K</a:t>
            </a:r>
          </a:p>
          <a:p>
            <a:pPr lvl="1"/>
            <a:r>
              <a:rPr lang="en-US" dirty="0"/>
              <a:t>We have no idea what, if anything, can be done here</a:t>
            </a:r>
          </a:p>
          <a:p>
            <a:pPr lvl="1"/>
            <a:r>
              <a:rPr lang="en-US" dirty="0"/>
              <a:t>We face the sad prospect whatever we cut is added to Divya’s burden, a truly terrible possibility</a:t>
            </a:r>
          </a:p>
          <a:p>
            <a:r>
              <a:rPr lang="en-US" dirty="0"/>
              <a:t>The Board faces a fundamental decision: </a:t>
            </a:r>
          </a:p>
          <a:p>
            <a:pPr lvl="1"/>
            <a:r>
              <a:rPr lang="en-US" dirty="0"/>
              <a:t>Whether to accept another loss in 2019, eating into our reserves, or</a:t>
            </a:r>
          </a:p>
          <a:p>
            <a:pPr lvl="1"/>
            <a:r>
              <a:rPr lang="en-US" dirty="0"/>
              <a:t>Find every savings possible to avoid consciously planning for a loss</a:t>
            </a:r>
          </a:p>
        </p:txBody>
      </p:sp>
    </p:spTree>
    <p:extLst>
      <p:ext uri="{BB962C8B-B14F-4D97-AF65-F5344CB8AC3E}">
        <p14:creationId xmlns:p14="http://schemas.microsoft.com/office/powerpoint/2010/main" val="197447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54BB-EEE8-3144-847C-574A8E6C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A89D5-06B9-4544-8B59-39B28BBE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the most recent financial report, our accumulated reserve is $295K. It’s not likely to be reduced much in the latter part of this year</a:t>
            </a:r>
          </a:p>
          <a:p>
            <a:r>
              <a:rPr lang="en-US" dirty="0"/>
              <a:t>We have 2 committed reserves:</a:t>
            </a:r>
          </a:p>
          <a:p>
            <a:pPr lvl="1"/>
            <a:r>
              <a:rPr lang="en-US" dirty="0"/>
              <a:t>Workshop: $20K</a:t>
            </a:r>
          </a:p>
          <a:p>
            <a:pPr lvl="1"/>
            <a:r>
              <a:rPr lang="en-US" dirty="0"/>
              <a:t>Operating Reserves: $140K</a:t>
            </a:r>
          </a:p>
          <a:p>
            <a:r>
              <a:rPr lang="en-US" dirty="0"/>
              <a:t>Clearly we have the potential to apply known reserves to this possible shortfall</a:t>
            </a:r>
          </a:p>
          <a:p>
            <a:pPr lvl="1"/>
            <a:r>
              <a:rPr lang="en-US" b="1" i="1" dirty="0"/>
              <a:t>As Acting Treasurer I cannot recommend this</a:t>
            </a:r>
          </a:p>
          <a:p>
            <a:pPr lvl="1"/>
            <a:r>
              <a:rPr lang="en-US" b="1" i="1" dirty="0"/>
              <a:t>But it is a Board decision</a:t>
            </a:r>
          </a:p>
        </p:txBody>
      </p:sp>
    </p:spTree>
    <p:extLst>
      <p:ext uri="{BB962C8B-B14F-4D97-AF65-F5344CB8AC3E}">
        <p14:creationId xmlns:p14="http://schemas.microsoft.com/office/powerpoint/2010/main" val="209649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10924</TotalTime>
  <Words>903</Words>
  <Application>Microsoft Macintosh PowerPoint</Application>
  <PresentationFormat>Widescreen</PresentationFormat>
  <Paragraphs>239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Wingdings</vt:lpstr>
      <vt:lpstr>Office Theme</vt:lpstr>
      <vt:lpstr>OFA 2019 budget</vt:lpstr>
      <vt:lpstr>Overview</vt:lpstr>
      <vt:lpstr>Current opens – new since last report</vt:lpstr>
      <vt:lpstr>Budget loss reduction proposal</vt:lpstr>
      <vt:lpstr>2019 budget based on ed cost reduction of 25%</vt:lpstr>
      <vt:lpstr>conclusion</vt:lpstr>
      <vt:lpstr>Conclusion (cont’d)</vt:lpstr>
    </vt:vector>
  </TitlesOfParts>
  <Company>password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CTPClassification=CTP_PUBLIC:VisualMarkings=, CTPClassification=CTP_NT</cp:keywords>
  <cp:lastModifiedBy>Jim Ryan</cp:lastModifiedBy>
  <cp:revision>620</cp:revision>
  <cp:lastPrinted>2018-10-03T17:01:02Z</cp:lastPrinted>
  <dcterms:created xsi:type="dcterms:W3CDTF">2016-02-08T22:33:42Z</dcterms:created>
  <dcterms:modified xsi:type="dcterms:W3CDTF">2018-10-03T17:01:05Z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f3875ef7-ca1a-4cab-8f23-7ab2d4716ae1</vt:lpwstr>
  </property>
  <property fmtid="{D5CDD505-2E9C-101B-9397-08002B2CF9AE}" pid="3" name="CTP_TimeStamp">
    <vt:lpwstr>2018-09-11 23:13:23Z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