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handoutMasterIdLst>
    <p:handoutMasterId r:id="rId6"/>
  </p:handoutMasterIdLst>
  <p:sldIdLst>
    <p:sldId id="256" r:id="rId2"/>
    <p:sldId id="277" r:id="rId3"/>
    <p:sldId id="27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Balich" initials="JB" lastIdx="6" clrIdx="0">
    <p:extLst>
      <p:ext uri="{19B8F6BF-5375-455C-9EA6-DF929625EA0E}">
        <p15:presenceInfo xmlns:p15="http://schemas.microsoft.com/office/powerpoint/2012/main" userId="S-1-5-21-1228130778-1155475972-4145888261-3760" providerId="AD"/>
      </p:ext>
    </p:extLst>
  </p:cmAuthor>
  <p:cmAuthor id="2" name="Paul Grun" initials="PG" lastIdx="6" clrIdx="1">
    <p:extLst>
      <p:ext uri="{19B8F6BF-5375-455C-9EA6-DF929625EA0E}">
        <p15:presenceInfo xmlns:p15="http://schemas.microsoft.com/office/powerpoint/2012/main" userId="S-1-5-21-1123561945-492894223-1417001333-24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16608F"/>
    <a:srgbClr val="001427"/>
    <a:srgbClr val="053C60"/>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3"/>
    <p:restoredTop sz="94599"/>
  </p:normalViewPr>
  <p:slideViewPr>
    <p:cSldViewPr snapToGrid="0" showGuides="1">
      <p:cViewPr varScale="1">
        <p:scale>
          <a:sx n="78" d="100"/>
          <a:sy n="78" d="100"/>
        </p:scale>
        <p:origin x="67" y="82"/>
      </p:cViewPr>
      <p:guideLst>
        <p:guide orient="horz"/>
        <p:guide pos="3844"/>
      </p:guideLst>
    </p:cSldViewPr>
  </p:slideViewPr>
  <p:notesTextViewPr>
    <p:cViewPr>
      <p:scale>
        <a:sx n="100" d="100"/>
        <a:sy n="100" d="100"/>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7/11/2018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7/10/2018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3267979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041174"/>
            <a:ext cx="9144000" cy="1042935"/>
          </a:xfrm>
        </p:spPr>
        <p:txBody>
          <a:bodyPr/>
          <a:lstStyle/>
          <a:p>
            <a:r>
              <a:rPr lang="en-US" dirty="0"/>
              <a:t>OpenFabrics Alliance</a:t>
            </a:r>
          </a:p>
        </p:txBody>
      </p:sp>
      <p:sp>
        <p:nvSpPr>
          <p:cNvPr id="7" name="Subtitle 6"/>
          <p:cNvSpPr>
            <a:spLocks noGrp="1"/>
          </p:cNvSpPr>
          <p:nvPr>
            <p:ph type="subTitle" idx="1"/>
          </p:nvPr>
        </p:nvSpPr>
        <p:spPr/>
        <p:txBody>
          <a:bodyPr/>
          <a:lstStyle/>
          <a:p>
            <a:r>
              <a:rPr lang="en-US" dirty="0"/>
              <a:t>Objectives for 2018</a:t>
            </a:r>
          </a:p>
        </p:txBody>
      </p:sp>
      <p:sp>
        <p:nvSpPr>
          <p:cNvPr id="4" name="Date Placeholder 3"/>
          <p:cNvSpPr txBox="1">
            <a:spLocks/>
          </p:cNvSpPr>
          <p:nvPr/>
        </p:nvSpPr>
        <p:spPr>
          <a:xfrm>
            <a:off x="1524002" y="5085767"/>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July 9, 2018</a:t>
            </a:r>
          </a:p>
        </p:txBody>
      </p:sp>
    </p:spTree>
    <p:extLst>
      <p:ext uri="{BB962C8B-B14F-4D97-AF65-F5344CB8AC3E}">
        <p14:creationId xmlns:p14="http://schemas.microsoft.com/office/powerpoint/2010/main" val="55476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OFA Mission Statement</a:t>
            </a:r>
          </a:p>
        </p:txBody>
      </p:sp>
      <p:sp>
        <p:nvSpPr>
          <p:cNvPr id="3" name="Content Placeholder 2"/>
          <p:cNvSpPr>
            <a:spLocks noGrp="1"/>
          </p:cNvSpPr>
          <p:nvPr>
            <p:ph idx="1"/>
          </p:nvPr>
        </p:nvSpPr>
        <p:spPr/>
        <p:txBody>
          <a:bodyPr/>
          <a:lstStyle/>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 </a:t>
            </a:r>
          </a:p>
          <a:p>
            <a:pPr lvl="0" fontAlgn="base">
              <a:spcBef>
                <a:spcPct val="0"/>
              </a:spcBef>
              <a:spcAft>
                <a:spcPct val="0"/>
              </a:spcAft>
            </a:pPr>
            <a:endParaRPr lang="en-US" dirty="0">
              <a:solidFill>
                <a:prstClr val="black"/>
              </a:solidFill>
              <a:latin typeface="Arial" pitchFamily="34" charset="0"/>
              <a:ea typeface="MS PGothic" pitchFamily="34" charset="-128"/>
            </a:endParaRPr>
          </a:p>
          <a:p>
            <a:pPr marL="0" lvl="0" indent="0" fontAlgn="base">
              <a:spcBef>
                <a:spcPct val="0"/>
              </a:spcBef>
              <a:spcAft>
                <a:spcPct val="0"/>
              </a:spcAft>
              <a:buNone/>
            </a:pPr>
            <a:r>
              <a:rPr lang="en-US" dirty="0">
                <a:solidFill>
                  <a:prstClr val="black"/>
                </a:solidFill>
                <a:latin typeface="Arial" pitchFamily="34" charset="0"/>
                <a:ea typeface="MS PGothic" pitchFamily="34" charset="-128"/>
              </a:rPr>
              <a:t>The mission is accomplished by; creating opportunities for collaboration among those who develop and deploy such fabrics, incubating and evolving vendor independent open source software for fabrics, and supporting and promoting the use of such fabric technology software.”</a:t>
            </a:r>
          </a:p>
          <a:p>
            <a:pPr marL="0" indent="0">
              <a:buNone/>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p:cNvSpPr>
            <a:spLocks noGrp="1"/>
          </p:cNvSpPr>
          <p:nvPr>
            <p:ph type="ftr" sz="quarter" idx="15"/>
          </p:nvPr>
        </p:nvSpPr>
        <p:spPr/>
        <p:txBody>
          <a:bodyPr/>
          <a:lstStyle/>
          <a:p>
            <a:r>
              <a:rPr lang="en-US" dirty="0"/>
              <a:t>© OpenFabrics Alliance</a:t>
            </a:r>
          </a:p>
        </p:txBody>
      </p:sp>
    </p:spTree>
    <p:extLst>
      <p:ext uri="{BB962C8B-B14F-4D97-AF65-F5344CB8AC3E}">
        <p14:creationId xmlns:p14="http://schemas.microsoft.com/office/powerpoint/2010/main" val="9430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Initiatives for 2018 - Proposed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Ensure that the OFA is delivering maximum value to its members by:</a:t>
            </a:r>
          </a:p>
          <a:p>
            <a:pPr marL="0" indent="0">
              <a:buNone/>
            </a:pPr>
            <a:endParaRPr lang="en-US" dirty="0"/>
          </a:p>
          <a:p>
            <a:r>
              <a:rPr lang="en-US" dirty="0"/>
              <a:t>Putting key structural elements in place</a:t>
            </a:r>
          </a:p>
          <a:p>
            <a:pPr marL="628650" lvl="1" indent="-457200">
              <a:buFont typeface="+mj-lt"/>
              <a:buAutoNum type="arabicPeriod"/>
            </a:pPr>
            <a:r>
              <a:rPr lang="en-US" dirty="0"/>
              <a:t>Complete the Bylaws project</a:t>
            </a:r>
          </a:p>
          <a:p>
            <a:pPr marL="628650" lvl="1" indent="-457200">
              <a:buFont typeface="+mj-lt"/>
              <a:buAutoNum type="arabicPeriod"/>
            </a:pPr>
            <a:r>
              <a:rPr lang="en-US" dirty="0"/>
              <a:t>Field a full slate of OFA Officers</a:t>
            </a:r>
          </a:p>
          <a:p>
            <a:endParaRPr lang="en-US" dirty="0"/>
          </a:p>
          <a:p>
            <a:r>
              <a:rPr lang="en-US" dirty="0"/>
              <a:t>Building the OFA’s emerging Alliance Program</a:t>
            </a:r>
          </a:p>
          <a:p>
            <a:pPr marL="628650" lvl="1" indent="-457200">
              <a:buFont typeface="+mj-lt"/>
              <a:buAutoNum type="arabicPeriod"/>
            </a:pPr>
            <a:r>
              <a:rPr lang="en-US" dirty="0"/>
              <a:t>Strengthen the OFA through partnerships, collaboration, and alliances</a:t>
            </a:r>
          </a:p>
          <a:p>
            <a:pPr marL="628650" lvl="1" indent="-457200">
              <a:buFont typeface="+mj-lt"/>
              <a:buAutoNum type="arabicPeriod"/>
            </a:pPr>
            <a:r>
              <a:rPr lang="en-US" dirty="0"/>
              <a:t>Gen-Z, SNIA, DMTF, Linux Community, IBTA…</a:t>
            </a:r>
          </a:p>
          <a:p>
            <a:endParaRPr lang="en-US" dirty="0"/>
          </a:p>
          <a:p>
            <a:r>
              <a:rPr lang="en-US" dirty="0"/>
              <a:t>Strengthening and rationalizing the Interop Program</a:t>
            </a:r>
          </a:p>
          <a:p>
            <a:pPr marL="628650" lvl="1" indent="-457200">
              <a:buFont typeface="+mj-lt"/>
              <a:buAutoNum type="arabicPeriod"/>
            </a:pPr>
            <a:r>
              <a:rPr lang="en-US" dirty="0"/>
              <a:t>Firm up interactions with UNH-IOL</a:t>
            </a:r>
          </a:p>
          <a:p>
            <a:pPr marL="628650" lvl="1" indent="-457200">
              <a:buFont typeface="+mj-lt"/>
              <a:buAutoNum type="arabicPeriod"/>
            </a:pPr>
            <a:r>
              <a:rPr lang="en-US" dirty="0"/>
              <a:t>Rationalize the two programs – existing Interop/Logo Program, emerging ‘Distro testing’ Program</a:t>
            </a:r>
          </a:p>
          <a:p>
            <a:pPr marL="628650" lvl="1" indent="-457200">
              <a:buFont typeface="+mj-lt"/>
              <a:buAutoNum type="arabicPeriod"/>
            </a:pPr>
            <a:r>
              <a:rPr lang="en-US" dirty="0"/>
              <a:t>Consider developing a ‘Distro Logo Program’</a:t>
            </a:r>
          </a:p>
          <a:p>
            <a:pPr marL="628650" lvl="1" indent="-457200">
              <a:buFont typeface="+mj-lt"/>
              <a:buAutoNum type="arabicPeriod"/>
            </a:pPr>
            <a:r>
              <a:rPr lang="en-US" dirty="0"/>
              <a:t>Explore shifting to an on-demand testing model</a:t>
            </a:r>
          </a:p>
          <a:p>
            <a:endParaRPr lang="en-US" dirty="0"/>
          </a:p>
          <a:p>
            <a:r>
              <a:rPr lang="en-US" dirty="0"/>
              <a:t>RELAUNCH!</a:t>
            </a:r>
          </a:p>
          <a:p>
            <a:pPr marL="628650" lvl="1" indent="-457200">
              <a:buFont typeface="+mj-lt"/>
              <a:buAutoNum type="arabicPeriod"/>
            </a:pPr>
            <a:r>
              <a:rPr lang="en-US" dirty="0"/>
              <a:t>Follow through on the work done over the past year by ‘Relaunching’ the newly constituted OFA!</a:t>
            </a:r>
          </a:p>
          <a:p>
            <a:pPr marL="628650" lvl="1" indent="-457200">
              <a:buFont typeface="+mj-lt"/>
              <a:buAutoNum type="arabicPeriod"/>
            </a:pPr>
            <a:r>
              <a:rPr lang="en-US" dirty="0"/>
              <a:t>Make sure the world knows who we are, what we are capable of, and how we do it</a:t>
            </a:r>
          </a:p>
          <a:p>
            <a:pPr marL="628650" lvl="1" indent="-457200">
              <a:buFont typeface="+mj-lt"/>
              <a:buAutoNum type="arabicPeriod"/>
            </a:pPr>
            <a:r>
              <a:rPr lang="en-US" dirty="0"/>
              <a:t>This is a BIG DEAL</a:t>
            </a:r>
          </a:p>
          <a:p>
            <a:endParaRPr lang="en-US" dirty="0"/>
          </a:p>
          <a:p>
            <a:r>
              <a:rPr lang="en-US" dirty="0"/>
              <a:t>Put the OFA on a firm, sustainable financial footing</a:t>
            </a:r>
          </a:p>
          <a:p>
            <a:pPr marL="566738" lvl="1" indent="-342900">
              <a:buFont typeface="+mj-lt"/>
              <a:buAutoNum type="arabicPeriod"/>
            </a:pPr>
            <a:r>
              <a:rPr lang="en-US" dirty="0"/>
              <a:t>Find a way to pay for what we need, but not for what we cannot afford</a:t>
            </a:r>
          </a:p>
          <a:p>
            <a:pPr marL="566738" lvl="1" indent="-342900">
              <a:buFont typeface="+mj-lt"/>
              <a:buAutoNum type="arabicPeriod"/>
            </a:pPr>
            <a:r>
              <a:rPr lang="en-US" dirty="0"/>
              <a:t>Investigate membership fees</a:t>
            </a:r>
          </a:p>
          <a:p>
            <a:pPr marL="566738" lvl="1" indent="-342900">
              <a:buFont typeface="+mj-lt"/>
              <a:buAutoNum type="arabicPeriod"/>
            </a:pPr>
            <a:r>
              <a:rPr lang="en-US" dirty="0"/>
              <a:t>Return the Workshop to self-sustainability and possibly even profitability</a:t>
            </a:r>
          </a:p>
          <a:p>
            <a:pPr marL="628650" lvl="1" indent="-457200">
              <a:buFont typeface="+mj-lt"/>
              <a:buAutoNum type="arabicPeriod"/>
            </a:pPr>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1692188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10085</TotalTime>
  <Words>283</Words>
  <Application>Microsoft Office PowerPoint</Application>
  <PresentationFormat>Widescreen</PresentationFormat>
  <Paragraphs>40</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MS PGothic</vt:lpstr>
      <vt:lpstr>Arial</vt:lpstr>
      <vt:lpstr>Arial Narrow</vt:lpstr>
      <vt:lpstr>Calibri</vt:lpstr>
      <vt:lpstr>Wingdings</vt:lpstr>
      <vt:lpstr>Office Theme</vt:lpstr>
      <vt:lpstr>OpenFabrics Alliance</vt:lpstr>
      <vt:lpstr>OFA Mission Statement</vt:lpstr>
      <vt:lpstr>Key Initiatives for 2018 - Proposed</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Paul Grun</cp:lastModifiedBy>
  <cp:revision>129</cp:revision>
  <dcterms:created xsi:type="dcterms:W3CDTF">2016-02-08T22:33:42Z</dcterms:created>
  <dcterms:modified xsi:type="dcterms:W3CDTF">2018-07-12T00:56:01Z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ac905789-8aa5-466a-bee5-493177ee6418</vt:lpwstr>
  </property>
  <property fmtid="{D5CDD505-2E9C-101B-9397-08002B2CF9AE}" pid="3" name="CTP_TimeStamp">
    <vt:lpwstr>2018-05-10 21:14:52Z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