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77" r:id="rId3"/>
    <p:sldId id="278" r:id="rId4"/>
    <p:sldId id="280" r:id="rId5"/>
    <p:sldId id="279" r:id="rId6"/>
    <p:sldId id="281" r:id="rId7"/>
    <p:sldId id="28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Balich" initials="JB" lastIdx="6" clrIdx="0">
    <p:extLst>
      <p:ext uri="{19B8F6BF-5375-455C-9EA6-DF929625EA0E}">
        <p15:presenceInfo xmlns:p15="http://schemas.microsoft.com/office/powerpoint/2012/main" userId="S-1-5-21-1228130778-1155475972-4145888261-3760" providerId="AD"/>
      </p:ext>
    </p:extLst>
  </p:cmAuthor>
  <p:cmAuthor id="2" name="Paul Grun" initials="PG" lastIdx="6" clrIdx="1">
    <p:extLst>
      <p:ext uri="{19B8F6BF-5375-455C-9EA6-DF929625EA0E}">
        <p15:presenceInfo xmlns:p15="http://schemas.microsoft.com/office/powerpoint/2012/main" userId="S-1-5-21-1123561945-492894223-1417001333-24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16608F"/>
    <a:srgbClr val="001427"/>
    <a:srgbClr val="053C60"/>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94599"/>
  </p:normalViewPr>
  <p:slideViewPr>
    <p:cSldViewPr snapToGrid="0" showGuides="1">
      <p:cViewPr varScale="1">
        <p:scale>
          <a:sx n="71" d="100"/>
          <a:sy n="71" d="100"/>
        </p:scale>
        <p:origin x="77" y="245"/>
      </p:cViewPr>
      <p:guideLst>
        <p:guide orient="horz"/>
        <p:guide pos="3844"/>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1/10/2019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a:t>© OpenFabrics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a:t>© OpenFabrics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a:t>© OpenFabrics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a:t>© OpenFabrics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a:t>© OpenFabrics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a:t>© </a:t>
            </a:r>
            <a:r>
              <a:rPr lang="en-US" dirty="0">
                <a:latin typeface="Arial Narrow"/>
                <a:cs typeface="Arial Narrow"/>
              </a:rPr>
              <a:t>OpenFabrics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041174"/>
            <a:ext cx="9144000" cy="1042935"/>
          </a:xfrm>
        </p:spPr>
        <p:txBody>
          <a:bodyPr/>
          <a:lstStyle/>
          <a:p>
            <a:r>
              <a:rPr lang="en-US" dirty="0"/>
              <a:t>OpenFabrics Alliance</a:t>
            </a:r>
          </a:p>
        </p:txBody>
      </p:sp>
      <p:sp>
        <p:nvSpPr>
          <p:cNvPr id="7" name="Subtitle 6"/>
          <p:cNvSpPr>
            <a:spLocks noGrp="1"/>
          </p:cNvSpPr>
          <p:nvPr>
            <p:ph type="subTitle" idx="1"/>
          </p:nvPr>
        </p:nvSpPr>
        <p:spPr/>
        <p:txBody>
          <a:bodyPr/>
          <a:lstStyle/>
          <a:p>
            <a:r>
              <a:rPr lang="en-US" dirty="0"/>
              <a:t>Where to in 2019?</a:t>
            </a:r>
          </a:p>
        </p:txBody>
      </p:sp>
      <p:sp>
        <p:nvSpPr>
          <p:cNvPr id="4" name="Date Placeholder 3"/>
          <p:cNvSpPr txBox="1">
            <a:spLocks/>
          </p:cNvSpPr>
          <p:nvPr/>
        </p:nvSpPr>
        <p:spPr>
          <a:xfrm>
            <a:off x="1524002" y="5085767"/>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January 10, 2019</a:t>
            </a:r>
          </a:p>
        </p:txBody>
      </p:sp>
    </p:spTree>
    <p:extLst>
      <p:ext uri="{BB962C8B-B14F-4D97-AF65-F5344CB8AC3E}">
        <p14:creationId xmlns:p14="http://schemas.microsoft.com/office/powerpoint/2010/main" val="55476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 Mission Statement</a:t>
            </a:r>
          </a:p>
        </p:txBody>
      </p:sp>
      <p:sp>
        <p:nvSpPr>
          <p:cNvPr id="3" name="Content Placeholder 2"/>
          <p:cNvSpPr>
            <a:spLocks noGrp="1"/>
          </p:cNvSpPr>
          <p:nvPr>
            <p:ph idx="1"/>
          </p:nvPr>
        </p:nvSpPr>
        <p:spPr/>
        <p:txBody>
          <a:bodyPr/>
          <a:lstStyle/>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 </a:t>
            </a:r>
          </a:p>
          <a:p>
            <a:pPr lvl="0" fontAlgn="base">
              <a:spcBef>
                <a:spcPct val="0"/>
              </a:spcBef>
              <a:spcAft>
                <a:spcPct val="0"/>
              </a:spcAft>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is accomplished by; creating opportunities for collaboration among those who develop and deploy such fabrics, incubating and evolving vendor independent open source software for fabrics, and supporting and promoting the use of such fabric technology software.”</a:t>
            </a:r>
          </a:p>
          <a:p>
            <a:pPr marL="0" indent="0">
              <a:buNone/>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9430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Initiatives for 2018 - Proposed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Ensure that the OFA is delivering maximum value to its members by:</a:t>
            </a:r>
          </a:p>
          <a:p>
            <a:pPr marL="0" indent="0">
              <a:buNone/>
            </a:pPr>
            <a:endParaRPr lang="en-US" dirty="0"/>
          </a:p>
          <a:p>
            <a:r>
              <a:rPr lang="en-US" dirty="0"/>
              <a:t>Putting key structural elements in place</a:t>
            </a:r>
          </a:p>
          <a:p>
            <a:pPr marL="628650" lvl="1" indent="-457200">
              <a:buFont typeface="+mj-lt"/>
              <a:buAutoNum type="arabicPeriod"/>
            </a:pPr>
            <a:r>
              <a:rPr lang="en-US" dirty="0"/>
              <a:t>Complete the Bylaws project</a:t>
            </a:r>
          </a:p>
          <a:p>
            <a:pPr marL="628650" lvl="1" indent="-457200">
              <a:buFont typeface="+mj-lt"/>
              <a:buAutoNum type="arabicPeriod"/>
            </a:pPr>
            <a:r>
              <a:rPr lang="en-US" dirty="0"/>
              <a:t>Field a full slate of OFA Officers</a:t>
            </a:r>
          </a:p>
          <a:p>
            <a:endParaRPr lang="en-US" dirty="0"/>
          </a:p>
          <a:p>
            <a:r>
              <a:rPr lang="en-US" dirty="0"/>
              <a:t>Building the OFA’s emerging Alliance Program</a:t>
            </a:r>
          </a:p>
          <a:p>
            <a:pPr marL="628650" lvl="1" indent="-457200">
              <a:buFont typeface="+mj-lt"/>
              <a:buAutoNum type="arabicPeriod"/>
            </a:pPr>
            <a:r>
              <a:rPr lang="en-US" dirty="0"/>
              <a:t>Strengthen the OFA through partnerships, collaboration, and alliances</a:t>
            </a:r>
          </a:p>
          <a:p>
            <a:pPr marL="628650" lvl="1" indent="-457200">
              <a:buFont typeface="+mj-lt"/>
              <a:buAutoNum type="arabicPeriod"/>
            </a:pPr>
            <a:r>
              <a:rPr lang="en-US" dirty="0"/>
              <a:t>Gen-Z, SNIA, DMTF, Linux Community, IBTA…</a:t>
            </a:r>
          </a:p>
          <a:p>
            <a:endParaRPr lang="en-US" dirty="0"/>
          </a:p>
          <a:p>
            <a:r>
              <a:rPr lang="en-US" dirty="0"/>
              <a:t>Strengthening and rationalizing the Interop Program</a:t>
            </a:r>
          </a:p>
          <a:p>
            <a:pPr marL="628650" lvl="1" indent="-457200">
              <a:buFont typeface="+mj-lt"/>
              <a:buAutoNum type="arabicPeriod"/>
            </a:pPr>
            <a:r>
              <a:rPr lang="en-US" dirty="0"/>
              <a:t>Firm up interactions with UNH-IOL</a:t>
            </a:r>
          </a:p>
          <a:p>
            <a:pPr marL="628650" lvl="1" indent="-457200">
              <a:buFont typeface="+mj-lt"/>
              <a:buAutoNum type="arabicPeriod"/>
            </a:pPr>
            <a:r>
              <a:rPr lang="en-US" dirty="0"/>
              <a:t>Rationalize the two programs – existing Interop/Logo Program, emerging ‘Distro testing’ Program</a:t>
            </a:r>
          </a:p>
          <a:p>
            <a:pPr marL="628650" lvl="1" indent="-457200">
              <a:buFont typeface="+mj-lt"/>
              <a:buAutoNum type="arabicPeriod"/>
            </a:pPr>
            <a:r>
              <a:rPr lang="en-US" dirty="0"/>
              <a:t>Consider developing a ‘Distro Logo Program’</a:t>
            </a:r>
          </a:p>
          <a:p>
            <a:pPr marL="628650" lvl="1" indent="-457200">
              <a:buFont typeface="+mj-lt"/>
              <a:buAutoNum type="arabicPeriod"/>
            </a:pPr>
            <a:r>
              <a:rPr lang="en-US" dirty="0"/>
              <a:t>Explore shifting to an on-demand testing model</a:t>
            </a:r>
          </a:p>
          <a:p>
            <a:endParaRPr lang="en-US" dirty="0"/>
          </a:p>
          <a:p>
            <a:r>
              <a:rPr lang="en-US" dirty="0"/>
              <a:t>RELAUNCH!</a:t>
            </a:r>
          </a:p>
          <a:p>
            <a:pPr marL="628650" lvl="1" indent="-457200">
              <a:buFont typeface="+mj-lt"/>
              <a:buAutoNum type="arabicPeriod"/>
            </a:pPr>
            <a:r>
              <a:rPr lang="en-US" dirty="0"/>
              <a:t>Follow through on the work done over the past year by ‘Relaunching’ the newly constituted OFA!</a:t>
            </a:r>
          </a:p>
          <a:p>
            <a:pPr marL="628650" lvl="1" indent="-457200">
              <a:buFont typeface="+mj-lt"/>
              <a:buAutoNum type="arabicPeriod"/>
            </a:pPr>
            <a:r>
              <a:rPr lang="en-US" dirty="0"/>
              <a:t>Make sure the world knows who we are, what we are capable of, and how we do it</a:t>
            </a:r>
          </a:p>
          <a:p>
            <a:pPr marL="628650" lvl="1" indent="-457200">
              <a:buFont typeface="+mj-lt"/>
              <a:buAutoNum type="arabicPeriod"/>
            </a:pPr>
            <a:r>
              <a:rPr lang="en-US" dirty="0"/>
              <a:t>This is a BIG DEAL</a:t>
            </a:r>
          </a:p>
          <a:p>
            <a:endParaRPr lang="en-US" dirty="0"/>
          </a:p>
          <a:p>
            <a:r>
              <a:rPr lang="en-US" dirty="0"/>
              <a:t>Put the OFA on a firm, sustainable financial footing</a:t>
            </a:r>
          </a:p>
          <a:p>
            <a:pPr marL="566738" lvl="1" indent="-342900">
              <a:buFont typeface="+mj-lt"/>
              <a:buAutoNum type="arabicPeriod"/>
            </a:pPr>
            <a:r>
              <a:rPr lang="en-US" dirty="0"/>
              <a:t>Find a way to pay for what we need, but not for what we cannot afford</a:t>
            </a:r>
          </a:p>
          <a:p>
            <a:pPr marL="566738" lvl="1" indent="-342900">
              <a:buFont typeface="+mj-lt"/>
              <a:buAutoNum type="arabicPeriod"/>
            </a:pPr>
            <a:r>
              <a:rPr lang="en-US" dirty="0"/>
              <a:t>Investigate membership fees</a:t>
            </a:r>
          </a:p>
          <a:p>
            <a:pPr marL="566738" lvl="1" indent="-342900">
              <a:buFont typeface="+mj-lt"/>
              <a:buAutoNum type="arabicPeriod"/>
            </a:pPr>
            <a:r>
              <a:rPr lang="en-US" dirty="0"/>
              <a:t>Return the Workshop to self-sustainability and possibly even profitability</a:t>
            </a:r>
          </a:p>
          <a:p>
            <a:pPr marL="628650" lvl="1" indent="-457200">
              <a:buFont typeface="+mj-lt"/>
              <a:buAutoNum type="arabicPeriod"/>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sp>
        <p:nvSpPr>
          <p:cNvPr id="6" name="TextBox 5">
            <a:extLst>
              <a:ext uri="{FF2B5EF4-FFF2-40B4-BE49-F238E27FC236}">
                <a16:creationId xmlns:a16="http://schemas.microsoft.com/office/drawing/2014/main" id="{D6617651-D859-424E-A6FE-79A4343C5F81}"/>
              </a:ext>
            </a:extLst>
          </p:cNvPr>
          <p:cNvSpPr txBox="1"/>
          <p:nvPr/>
        </p:nvSpPr>
        <p:spPr>
          <a:xfrm>
            <a:off x="7651658" y="1810175"/>
            <a:ext cx="4114800" cy="1200329"/>
          </a:xfrm>
          <a:prstGeom prst="rect">
            <a:avLst/>
          </a:prstGeom>
          <a:noFill/>
          <a:ln w="38100">
            <a:solidFill>
              <a:srgbClr val="C00000"/>
            </a:solidFill>
          </a:ln>
        </p:spPr>
        <p:txBody>
          <a:bodyPr wrap="square" rtlCol="0">
            <a:spAutoFit/>
          </a:bodyPr>
          <a:lstStyle/>
          <a:p>
            <a:r>
              <a:rPr lang="en-US" dirty="0"/>
              <a:t>Some progress since setting these objectives in the last half of 2018.</a:t>
            </a:r>
          </a:p>
          <a:p>
            <a:endParaRPr lang="en-US" dirty="0"/>
          </a:p>
          <a:p>
            <a:r>
              <a:rPr lang="en-US" dirty="0"/>
              <a:t>Overall score: C+ / B-</a:t>
            </a:r>
          </a:p>
        </p:txBody>
      </p:sp>
    </p:spTree>
    <p:extLst>
      <p:ext uri="{BB962C8B-B14F-4D97-AF65-F5344CB8AC3E}">
        <p14:creationId xmlns:p14="http://schemas.microsoft.com/office/powerpoint/2010/main" val="1692188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E8C2-7DB1-46D8-89FA-AD8B25E20CC1}"/>
              </a:ext>
            </a:extLst>
          </p:cNvPr>
          <p:cNvSpPr>
            <a:spLocks noGrp="1"/>
          </p:cNvSpPr>
          <p:nvPr>
            <p:ph type="title"/>
          </p:nvPr>
        </p:nvSpPr>
        <p:spPr/>
        <p:txBody>
          <a:bodyPr/>
          <a:lstStyle/>
          <a:p>
            <a:r>
              <a:rPr lang="en-US" dirty="0"/>
              <a:t>Some things we’re doing very well!</a:t>
            </a:r>
          </a:p>
        </p:txBody>
      </p:sp>
      <p:sp>
        <p:nvSpPr>
          <p:cNvPr id="3" name="Content Placeholder 2">
            <a:extLst>
              <a:ext uri="{FF2B5EF4-FFF2-40B4-BE49-F238E27FC236}">
                <a16:creationId xmlns:a16="http://schemas.microsoft.com/office/drawing/2014/main" id="{0691C5F6-702C-4BAC-A66A-5C7D95982A8F}"/>
              </a:ext>
            </a:extLst>
          </p:cNvPr>
          <p:cNvSpPr>
            <a:spLocks noGrp="1"/>
          </p:cNvSpPr>
          <p:nvPr>
            <p:ph idx="1"/>
          </p:nvPr>
        </p:nvSpPr>
        <p:spPr>
          <a:xfrm>
            <a:off x="609600" y="1474684"/>
            <a:ext cx="10972800" cy="4813525"/>
          </a:xfrm>
        </p:spPr>
        <p:txBody>
          <a:bodyPr>
            <a:normAutofit fontScale="85000" lnSpcReduction="10000"/>
          </a:bodyPr>
          <a:lstStyle/>
          <a:p>
            <a:r>
              <a:rPr lang="en-US" sz="1600" dirty="0"/>
              <a:t>New Mission Statement is helping us focus our efforts</a:t>
            </a:r>
          </a:p>
          <a:p>
            <a:r>
              <a:rPr lang="en-US" sz="1600" dirty="0"/>
              <a:t>Divya and the marketing team is knocking it out of the Park!</a:t>
            </a:r>
          </a:p>
          <a:p>
            <a:pPr lvl="1"/>
            <a:r>
              <a:rPr lang="en-US" sz="1400" dirty="0"/>
              <a:t>Outstanding Relaunch effort this summer, new Gold Deck and Press Analyst Deck are available</a:t>
            </a:r>
          </a:p>
          <a:p>
            <a:pPr lvl="1"/>
            <a:r>
              <a:rPr lang="en-US" sz="1400" dirty="0"/>
              <a:t>Regular newsletters and aggressive blogging</a:t>
            </a:r>
          </a:p>
          <a:p>
            <a:pPr lvl="1"/>
            <a:r>
              <a:rPr lang="en-US" sz="1400" dirty="0"/>
              <a:t>Website modernized</a:t>
            </a:r>
          </a:p>
          <a:p>
            <a:pPr lvl="1"/>
            <a:r>
              <a:rPr lang="en-US" sz="1400" dirty="0"/>
              <a:t>Emerging Webinar program</a:t>
            </a:r>
          </a:p>
          <a:p>
            <a:pPr lvl="2"/>
            <a:r>
              <a:rPr lang="en-US" sz="1400" dirty="0"/>
              <a:t>Sys Admin Webinar</a:t>
            </a:r>
          </a:p>
          <a:p>
            <a:pPr lvl="2"/>
            <a:r>
              <a:rPr lang="en-US" sz="1400" dirty="0"/>
              <a:t>libfabric – the User Perspective</a:t>
            </a:r>
          </a:p>
          <a:p>
            <a:r>
              <a:rPr lang="en-US" sz="1600" dirty="0"/>
              <a:t>Momentum toward establishing a Sys Admin WG is building</a:t>
            </a:r>
          </a:p>
          <a:p>
            <a:r>
              <a:rPr lang="en-US" sz="1600" dirty="0"/>
              <a:t>Presence at various Public Events</a:t>
            </a:r>
          </a:p>
          <a:p>
            <a:pPr lvl="1"/>
            <a:r>
              <a:rPr lang="en-US" sz="1400" dirty="0"/>
              <a:t>Persistent Memory Summit, Flash Memory Summit, Linux Plumbers’ Conference …</a:t>
            </a:r>
          </a:p>
          <a:p>
            <a:r>
              <a:rPr lang="en-US" sz="1600" dirty="0"/>
              <a:t>libfabric continues to thrive</a:t>
            </a:r>
          </a:p>
          <a:p>
            <a:r>
              <a:rPr lang="en-US" sz="1600" dirty="0"/>
              <a:t>EWG working hard to drive OFED forward</a:t>
            </a:r>
          </a:p>
          <a:p>
            <a:r>
              <a:rPr lang="en-US" sz="1600" dirty="0"/>
              <a:t>Nuts and Bolts Management Stuff is going very well</a:t>
            </a:r>
          </a:p>
          <a:p>
            <a:pPr lvl="1"/>
            <a:r>
              <a:rPr lang="en-US" sz="1400" dirty="0"/>
              <a:t>Finances are under control – but not necessarily sustainable</a:t>
            </a:r>
          </a:p>
          <a:p>
            <a:pPr lvl="1"/>
            <a:r>
              <a:rPr lang="en-US" sz="1400" dirty="0"/>
              <a:t>Hired a new lawyer</a:t>
            </a:r>
          </a:p>
          <a:p>
            <a:pPr lvl="1"/>
            <a:r>
              <a:rPr lang="en-US" sz="1400" dirty="0"/>
              <a:t>New Privacy Policy, GDPR compliance</a:t>
            </a:r>
          </a:p>
          <a:p>
            <a:r>
              <a:rPr lang="en-US" sz="1600" dirty="0"/>
              <a:t>IWG – Interop Program working, A promising plan to re-vamp the Interop Program is emerging</a:t>
            </a:r>
          </a:p>
          <a:p>
            <a:r>
              <a:rPr lang="en-US" sz="1600" dirty="0"/>
              <a:t>Workshop is now on a solid footing</a:t>
            </a:r>
          </a:p>
          <a:p>
            <a:pPr lvl="1"/>
            <a:r>
              <a:rPr lang="en-US" sz="1400" dirty="0"/>
              <a:t>New method for planning workshops (as of 2016) is paying off – big time</a:t>
            </a:r>
          </a:p>
          <a:p>
            <a:pPr lvl="1"/>
            <a:r>
              <a:rPr lang="en-US" sz="1400" dirty="0"/>
              <a:t>Yielding a wide and varied program chock full of interesting events</a:t>
            </a:r>
          </a:p>
          <a:p>
            <a:pPr lvl="1"/>
            <a:r>
              <a:rPr lang="en-US" sz="1400" dirty="0"/>
              <a:t>Moving to a much cheaper, and arguably more suitable, venue at the University of Texas this year, shortened, more compact, multitrack program</a:t>
            </a:r>
          </a:p>
        </p:txBody>
      </p:sp>
      <p:sp>
        <p:nvSpPr>
          <p:cNvPr id="4" name="Slide Number Placeholder 3">
            <a:extLst>
              <a:ext uri="{FF2B5EF4-FFF2-40B4-BE49-F238E27FC236}">
                <a16:creationId xmlns:a16="http://schemas.microsoft.com/office/drawing/2014/main" id="{1CB1E1F8-2F50-42A2-A31D-AC30B7D7D4CC}"/>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a:extLst>
              <a:ext uri="{FF2B5EF4-FFF2-40B4-BE49-F238E27FC236}">
                <a16:creationId xmlns:a16="http://schemas.microsoft.com/office/drawing/2014/main" id="{ADDC4D50-D37E-4108-A3C6-1588E8EA39F9}"/>
              </a:ext>
            </a:extLst>
          </p:cNvPr>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238160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6AF8-029D-4C23-8088-004C4D3BCA40}"/>
              </a:ext>
            </a:extLst>
          </p:cNvPr>
          <p:cNvSpPr>
            <a:spLocks noGrp="1"/>
          </p:cNvSpPr>
          <p:nvPr>
            <p:ph type="title"/>
          </p:nvPr>
        </p:nvSpPr>
        <p:spPr/>
        <p:txBody>
          <a:bodyPr/>
          <a:lstStyle/>
          <a:p>
            <a:r>
              <a:rPr lang="en-US" dirty="0"/>
              <a:t>Some observations</a:t>
            </a:r>
          </a:p>
        </p:txBody>
      </p:sp>
      <p:sp>
        <p:nvSpPr>
          <p:cNvPr id="3" name="Content Placeholder 2">
            <a:extLst>
              <a:ext uri="{FF2B5EF4-FFF2-40B4-BE49-F238E27FC236}">
                <a16:creationId xmlns:a16="http://schemas.microsoft.com/office/drawing/2014/main" id="{29D9330D-EC1C-4CC0-8E3B-6D13C31BD91D}"/>
              </a:ext>
            </a:extLst>
          </p:cNvPr>
          <p:cNvSpPr>
            <a:spLocks noGrp="1"/>
          </p:cNvSpPr>
          <p:nvPr>
            <p:ph idx="1"/>
          </p:nvPr>
        </p:nvSpPr>
        <p:spPr/>
        <p:txBody>
          <a:bodyPr>
            <a:normAutofit fontScale="92500" lnSpcReduction="10000"/>
          </a:bodyPr>
          <a:lstStyle/>
          <a:p>
            <a:pPr marL="0" indent="0">
              <a:buNone/>
            </a:pPr>
            <a:r>
              <a:rPr lang="en-US" u="sng" dirty="0"/>
              <a:t>Key Opens</a:t>
            </a:r>
          </a:p>
          <a:p>
            <a:r>
              <a:rPr lang="en-US" sz="2600" dirty="0">
                <a:solidFill>
                  <a:srgbClr val="FF0000"/>
                </a:solidFill>
              </a:rPr>
              <a:t>BYLAWS!</a:t>
            </a:r>
          </a:p>
          <a:p>
            <a:r>
              <a:rPr lang="en-US" dirty="0"/>
              <a:t>IWG Chair</a:t>
            </a:r>
          </a:p>
          <a:p>
            <a:r>
              <a:rPr lang="en-US" dirty="0"/>
              <a:t>Re-vamp of IWG program in danger of stalling</a:t>
            </a:r>
          </a:p>
          <a:p>
            <a:pPr lvl="1"/>
            <a:r>
              <a:rPr lang="en-US" dirty="0"/>
              <a:t>Merge the existing UNH/IOL Interop Program and the emerging Distro Testing program</a:t>
            </a:r>
          </a:p>
          <a:p>
            <a:r>
              <a:rPr lang="en-US" dirty="0"/>
              <a:t>Collaboration efforts</a:t>
            </a:r>
          </a:p>
          <a:p>
            <a:pPr lvl="1"/>
            <a:r>
              <a:rPr lang="en-US" dirty="0"/>
              <a:t>Gen-Z is stuck</a:t>
            </a:r>
          </a:p>
          <a:p>
            <a:pPr lvl="1"/>
            <a:r>
              <a:rPr lang="en-US" dirty="0"/>
              <a:t>ONUG needs attention</a:t>
            </a:r>
          </a:p>
          <a:p>
            <a:r>
              <a:rPr lang="en-US" dirty="0"/>
              <a:t>Membership Growth</a:t>
            </a:r>
          </a:p>
          <a:p>
            <a:r>
              <a:rPr lang="en-US" dirty="0"/>
              <a:t>Repo project is stalled</a:t>
            </a:r>
          </a:p>
          <a:p>
            <a:r>
              <a:rPr lang="en-US" dirty="0"/>
              <a:t>Not capitalizing on our new Mission</a:t>
            </a:r>
          </a:p>
          <a:p>
            <a:r>
              <a:rPr lang="en-US" dirty="0"/>
              <a:t>Treasurer</a:t>
            </a:r>
          </a:p>
          <a:p>
            <a:endParaRPr lang="en-US" dirty="0"/>
          </a:p>
          <a:p>
            <a:pPr marL="0" indent="0">
              <a:buNone/>
            </a:pPr>
            <a:r>
              <a:rPr lang="en-US" u="sng" dirty="0"/>
              <a:t>Diagnosis</a:t>
            </a:r>
          </a:p>
          <a:p>
            <a:pPr marL="0" indent="0">
              <a:buNone/>
            </a:pPr>
            <a:r>
              <a:rPr lang="en-US" dirty="0"/>
              <a:t>Still too much single-threading</a:t>
            </a:r>
          </a:p>
        </p:txBody>
      </p:sp>
      <p:sp>
        <p:nvSpPr>
          <p:cNvPr id="4" name="Slide Number Placeholder 3">
            <a:extLst>
              <a:ext uri="{FF2B5EF4-FFF2-40B4-BE49-F238E27FC236}">
                <a16:creationId xmlns:a16="http://schemas.microsoft.com/office/drawing/2014/main" id="{CE4828D2-2210-42A3-AC92-03676614D1D2}"/>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a:extLst>
              <a:ext uri="{FF2B5EF4-FFF2-40B4-BE49-F238E27FC236}">
                <a16:creationId xmlns:a16="http://schemas.microsoft.com/office/drawing/2014/main" id="{692CE5E2-C7B5-4390-BB62-A0365DF37D84}"/>
              </a:ext>
            </a:extLst>
          </p:cNvPr>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355281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E7A57-767C-4CB3-A1D9-7A1D9B500E60}"/>
              </a:ext>
            </a:extLst>
          </p:cNvPr>
          <p:cNvSpPr>
            <a:spLocks noGrp="1"/>
          </p:cNvSpPr>
          <p:nvPr>
            <p:ph type="title"/>
          </p:nvPr>
        </p:nvSpPr>
        <p:spPr/>
        <p:txBody>
          <a:bodyPr/>
          <a:lstStyle/>
          <a:p>
            <a:r>
              <a:rPr lang="en-US" dirty="0"/>
              <a:t>Current situation</a:t>
            </a:r>
          </a:p>
        </p:txBody>
      </p:sp>
      <p:sp>
        <p:nvSpPr>
          <p:cNvPr id="5" name="Footer Placeholder 4">
            <a:extLst>
              <a:ext uri="{FF2B5EF4-FFF2-40B4-BE49-F238E27FC236}">
                <a16:creationId xmlns:a16="http://schemas.microsoft.com/office/drawing/2014/main" id="{97F183B6-01FE-4412-97F0-741B0DF934B0}"/>
              </a:ext>
            </a:extLst>
          </p:cNvPr>
          <p:cNvSpPr>
            <a:spLocks noGrp="1"/>
          </p:cNvSpPr>
          <p:nvPr>
            <p:ph type="ftr" sz="quarter" idx="10"/>
          </p:nvPr>
        </p:nvSpPr>
        <p:spPr/>
        <p:txBody>
          <a:bodyPr/>
          <a:lstStyle/>
          <a:p>
            <a:r>
              <a:rPr lang="en-US"/>
              <a:t>© OpenFabrics Alliance</a:t>
            </a:r>
            <a:endParaRPr lang="en-US" dirty="0"/>
          </a:p>
        </p:txBody>
      </p:sp>
      <p:sp>
        <p:nvSpPr>
          <p:cNvPr id="4" name="Slide Number Placeholder 3">
            <a:extLst>
              <a:ext uri="{FF2B5EF4-FFF2-40B4-BE49-F238E27FC236}">
                <a16:creationId xmlns:a16="http://schemas.microsoft.com/office/drawing/2014/main" id="{1B93C30F-2745-4352-859D-C2B0D32633D2}"/>
              </a:ext>
            </a:extLst>
          </p:cNvPr>
          <p:cNvSpPr>
            <a:spLocks noGrp="1"/>
          </p:cNvSpPr>
          <p:nvPr>
            <p:ph type="sldNum" sz="quarter" idx="11"/>
          </p:nvPr>
        </p:nvSpPr>
        <p:spPr/>
        <p:txBody>
          <a:bodyPr/>
          <a:lstStyle/>
          <a:p>
            <a:fld id="{0743EA0E-C5B1-48EC-8082-F253EA88050D}" type="slidenum">
              <a:rPr lang="en-US" smtClean="0"/>
              <a:pPr/>
              <a:t>6</a:t>
            </a:fld>
            <a:endParaRPr lang="en-US" dirty="0"/>
          </a:p>
        </p:txBody>
      </p:sp>
      <p:sp>
        <p:nvSpPr>
          <p:cNvPr id="8" name="TextBox 7">
            <a:extLst>
              <a:ext uri="{FF2B5EF4-FFF2-40B4-BE49-F238E27FC236}">
                <a16:creationId xmlns:a16="http://schemas.microsoft.com/office/drawing/2014/main" id="{1F372CB4-8E97-4053-AD11-AFAB2E1F253E}"/>
              </a:ext>
            </a:extLst>
          </p:cNvPr>
          <p:cNvSpPr txBox="1"/>
          <p:nvPr/>
        </p:nvSpPr>
        <p:spPr>
          <a:xfrm>
            <a:off x="2754776" y="2532707"/>
            <a:ext cx="6296339" cy="1569660"/>
          </a:xfrm>
          <a:prstGeom prst="rect">
            <a:avLst/>
          </a:prstGeom>
          <a:noFill/>
        </p:spPr>
        <p:txBody>
          <a:bodyPr wrap="none" rtlCol="0">
            <a:spAutoFit/>
          </a:bodyPr>
          <a:lstStyle/>
          <a:p>
            <a:r>
              <a:rPr lang="en-US" sz="3200" dirty="0"/>
              <a:t>We’re making progress but:</a:t>
            </a:r>
          </a:p>
          <a:p>
            <a:pPr marL="285750" indent="-285750">
              <a:buFontTx/>
              <a:buChar char="-"/>
            </a:pPr>
            <a:r>
              <a:rPr lang="en-US" sz="3200" dirty="0"/>
              <a:t>Are we on a track to sustainability?</a:t>
            </a:r>
          </a:p>
          <a:p>
            <a:pPr marL="285750" indent="-285750">
              <a:buFontTx/>
              <a:buChar char="-"/>
            </a:pPr>
            <a:r>
              <a:rPr lang="en-US" sz="3200" dirty="0"/>
              <a:t>Can we do things faster/better?</a:t>
            </a:r>
          </a:p>
        </p:txBody>
      </p:sp>
    </p:spTree>
    <p:extLst>
      <p:ext uri="{BB962C8B-B14F-4D97-AF65-F5344CB8AC3E}">
        <p14:creationId xmlns:p14="http://schemas.microsoft.com/office/powerpoint/2010/main" val="234760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E7A57-767C-4CB3-A1D9-7A1D9B500E60}"/>
              </a:ext>
            </a:extLst>
          </p:cNvPr>
          <p:cNvSpPr>
            <a:spLocks noGrp="1"/>
          </p:cNvSpPr>
          <p:nvPr>
            <p:ph type="title"/>
          </p:nvPr>
        </p:nvSpPr>
        <p:spPr/>
        <p:txBody>
          <a:bodyPr/>
          <a:lstStyle/>
          <a:p>
            <a:r>
              <a:rPr lang="en-US" dirty="0"/>
              <a:t>Discussion</a:t>
            </a:r>
          </a:p>
        </p:txBody>
      </p:sp>
      <p:sp>
        <p:nvSpPr>
          <p:cNvPr id="5" name="Footer Placeholder 4">
            <a:extLst>
              <a:ext uri="{FF2B5EF4-FFF2-40B4-BE49-F238E27FC236}">
                <a16:creationId xmlns:a16="http://schemas.microsoft.com/office/drawing/2014/main" id="{97F183B6-01FE-4412-97F0-741B0DF934B0}"/>
              </a:ext>
            </a:extLst>
          </p:cNvPr>
          <p:cNvSpPr>
            <a:spLocks noGrp="1"/>
          </p:cNvSpPr>
          <p:nvPr>
            <p:ph type="ftr" sz="quarter" idx="10"/>
          </p:nvPr>
        </p:nvSpPr>
        <p:spPr/>
        <p:txBody>
          <a:bodyPr/>
          <a:lstStyle/>
          <a:p>
            <a:r>
              <a:rPr lang="en-US"/>
              <a:t>© OpenFabrics Alliance</a:t>
            </a:r>
            <a:endParaRPr lang="en-US" dirty="0"/>
          </a:p>
        </p:txBody>
      </p:sp>
      <p:sp>
        <p:nvSpPr>
          <p:cNvPr id="4" name="Slide Number Placeholder 3">
            <a:extLst>
              <a:ext uri="{FF2B5EF4-FFF2-40B4-BE49-F238E27FC236}">
                <a16:creationId xmlns:a16="http://schemas.microsoft.com/office/drawing/2014/main" id="{1B93C30F-2745-4352-859D-C2B0D32633D2}"/>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
        <p:nvSpPr>
          <p:cNvPr id="7" name="TextBox 6">
            <a:extLst>
              <a:ext uri="{FF2B5EF4-FFF2-40B4-BE49-F238E27FC236}">
                <a16:creationId xmlns:a16="http://schemas.microsoft.com/office/drawing/2014/main" id="{A63BFBE2-EB4B-4232-97ED-2240791D5122}"/>
              </a:ext>
            </a:extLst>
          </p:cNvPr>
          <p:cNvSpPr txBox="1"/>
          <p:nvPr/>
        </p:nvSpPr>
        <p:spPr>
          <a:xfrm>
            <a:off x="944878" y="1861209"/>
            <a:ext cx="10302244" cy="3539430"/>
          </a:xfrm>
          <a:prstGeom prst="rect">
            <a:avLst/>
          </a:prstGeom>
          <a:noFill/>
        </p:spPr>
        <p:txBody>
          <a:bodyPr wrap="none" rtlCol="0">
            <a:spAutoFit/>
          </a:bodyPr>
          <a:lstStyle/>
          <a:p>
            <a:pPr marL="342900" indent="-342900">
              <a:buAutoNum type="arabicPeriod"/>
            </a:pPr>
            <a:r>
              <a:rPr lang="en-US" sz="3200" dirty="0"/>
              <a:t>How do we get some of our stuck initiatives moving again?</a:t>
            </a:r>
          </a:p>
          <a:p>
            <a:pPr marL="342900" indent="-342900">
              <a:buAutoNum type="arabicPeriod"/>
            </a:pPr>
            <a:r>
              <a:rPr lang="en-US" sz="3200" dirty="0"/>
              <a:t>How do we move the OFA onto a sustainable footing?</a:t>
            </a:r>
          </a:p>
          <a:p>
            <a:pPr marL="914400" lvl="1" indent="-457200">
              <a:buFont typeface="Arial" panose="020B0604020202020204" pitchFamily="34" charset="0"/>
              <a:buChar char="•"/>
            </a:pPr>
            <a:r>
              <a:rPr lang="en-US" sz="3200" dirty="0"/>
              <a:t>Financially</a:t>
            </a:r>
          </a:p>
          <a:p>
            <a:pPr marL="914400" lvl="1" indent="-457200">
              <a:buFont typeface="Arial" panose="020B0604020202020204" pitchFamily="34" charset="0"/>
              <a:buChar char="•"/>
            </a:pPr>
            <a:r>
              <a:rPr lang="en-US" sz="3200" dirty="0"/>
              <a:t>Membership-wise</a:t>
            </a:r>
          </a:p>
          <a:p>
            <a:pPr marL="914400" lvl="1" indent="-457200">
              <a:buFont typeface="Arial" panose="020B0604020202020204" pitchFamily="34" charset="0"/>
              <a:buChar char="•"/>
            </a:pPr>
            <a:r>
              <a:rPr lang="en-US" sz="3200" dirty="0"/>
              <a:t>Technology Development-wise</a:t>
            </a:r>
          </a:p>
          <a:p>
            <a:pPr marL="914400" lvl="1" indent="-457200">
              <a:buFont typeface="Arial" panose="020B0604020202020204" pitchFamily="34" charset="0"/>
              <a:buChar char="•"/>
            </a:pPr>
            <a:r>
              <a:rPr lang="en-US" sz="3200" dirty="0"/>
              <a:t>Industry Influence-wise</a:t>
            </a:r>
          </a:p>
          <a:p>
            <a:pPr marL="514350" indent="-514350">
              <a:buFont typeface="+mj-lt"/>
              <a:buAutoNum type="arabicPeriod"/>
            </a:pPr>
            <a:r>
              <a:rPr lang="en-US" sz="3200" dirty="0"/>
              <a:t>What are our priorities for 2019?</a:t>
            </a:r>
          </a:p>
        </p:txBody>
      </p:sp>
    </p:spTree>
    <p:extLst>
      <p:ext uri="{BB962C8B-B14F-4D97-AF65-F5344CB8AC3E}">
        <p14:creationId xmlns:p14="http://schemas.microsoft.com/office/powerpoint/2010/main" val="4219691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10777</TotalTime>
  <Words>642</Words>
  <Application>Microsoft Office PowerPoint</Application>
  <PresentationFormat>Widescreen</PresentationFormat>
  <Paragraphs>102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Narrow</vt:lpstr>
      <vt:lpstr>Calibri</vt:lpstr>
      <vt:lpstr>Wingdings</vt:lpstr>
      <vt:lpstr>Office Theme</vt:lpstr>
      <vt:lpstr>OpenFabrics Alliance</vt:lpstr>
      <vt:lpstr>OFA Mission Statement</vt:lpstr>
      <vt:lpstr>Key Initiatives for 2018 - Proposed</vt:lpstr>
      <vt:lpstr>Some things we’re doing very well!</vt:lpstr>
      <vt:lpstr>Some observations</vt:lpstr>
      <vt:lpstr>Current situation</vt:lpstr>
      <vt:lpstr>Discussion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Paul Grun</cp:lastModifiedBy>
  <cp:revision>134</cp:revision>
  <dcterms:created xsi:type="dcterms:W3CDTF">2016-02-08T22:33:42Z</dcterms:created>
  <dcterms:modified xsi:type="dcterms:W3CDTF">2019-01-10T17:14:47Z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ac905789-8aa5-466a-bee5-493177ee6418</vt:lpwstr>
  </property>
  <property fmtid="{D5CDD505-2E9C-101B-9397-08002B2CF9AE}" pid="3" name="CTP_TimeStamp">
    <vt:lpwstr>2018-05-10 21:14:52Z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