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0" r:id="rId3"/>
    <p:sldId id="283" r:id="rId4"/>
    <p:sldId id="269" r:id="rId5"/>
    <p:sldId id="288" r:id="rId6"/>
    <p:sldId id="284" r:id="rId7"/>
    <p:sldId id="286" r:id="rId8"/>
    <p:sldId id="285" r:id="rId9"/>
    <p:sldId id="287" r:id="rId10"/>
    <p:sldId id="282" r:id="rId11"/>
    <p:sldId id="293" r:id="rId12"/>
    <p:sldId id="276" r:id="rId13"/>
    <p:sldId id="277" r:id="rId14"/>
    <p:sldId id="289" r:id="rId15"/>
    <p:sldId id="278" r:id="rId16"/>
    <p:sldId id="297" r:id="rId17"/>
    <p:sldId id="292" r:id="rId18"/>
    <p:sldId id="280" r:id="rId19"/>
    <p:sldId id="296" r:id="rId20"/>
    <p:sldId id="295" r:id="rId21"/>
    <p:sldId id="279" r:id="rId22"/>
    <p:sldId id="275" r:id="rId23"/>
    <p:sldId id="2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3"/>
    <p:restoredTop sz="94599"/>
  </p:normalViewPr>
  <p:slideViewPr>
    <p:cSldViewPr snapToGrid="0" showGuides="1">
      <p:cViewPr varScale="1">
        <p:scale>
          <a:sx n="67" d="100"/>
          <a:sy n="67" d="100"/>
        </p:scale>
        <p:origin x="62" y="298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2" y="3502654"/>
            <a:ext cx="9144000" cy="622780"/>
          </a:xfrm>
        </p:spPr>
        <p:txBody>
          <a:bodyPr>
            <a:noAutofit/>
          </a:bodyPr>
          <a:lstStyle/>
          <a:p>
            <a:r>
              <a:rPr lang="en-US" sz="3200" dirty="0"/>
              <a:t>Driving the Interop program into the future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4508980"/>
            <a:ext cx="12192000" cy="8573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Tatyana Nikolova, Intel, IWG Chair</a:t>
            </a:r>
          </a:p>
          <a:p>
            <a:r>
              <a:rPr lang="en-US" dirty="0"/>
              <a:t>Paul Grun</a:t>
            </a:r>
            <a:r>
              <a:rPr lang="en-US"/>
              <a:t>, Cray, OFA Chair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510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[  March 21, 2019  ]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 governance model - OFA-IWG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49D2C-A9CD-B04A-B70A-527FFE2F698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31657" y="3935662"/>
            <a:ext cx="1564343" cy="664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OFILP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4840492" y="2863276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Plan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406655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 Events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5403734" y="5189326"/>
            <a:ext cx="1075765" cy="59709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Debug Events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88" y="2817572"/>
            <a:ext cx="281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IWG oversees the programs via the Test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88" y="3842592"/>
            <a:ext cx="3037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OFA Interop Logo Program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Funded by subscribers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Confidential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291" y="5086938"/>
            <a:ext cx="346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OFILP runs on a regular cadence</a:t>
            </a:r>
          </a:p>
          <a:p>
            <a:pPr marL="285750" indent="-285750">
              <a:buFontTx/>
              <a:buChar char="-"/>
            </a:pPr>
            <a:r>
              <a:rPr lang="en-US" dirty="0"/>
              <a:t>Distro testing is ‘on demand’</a:t>
            </a:r>
          </a:p>
        </p:txBody>
      </p:sp>
      <p:cxnSp>
        <p:nvCxnSpPr>
          <p:cNvPr id="19" name="Straight Arrow Connector 18"/>
          <p:cNvCxnSpPr>
            <a:endCxn id="8" idx="0"/>
          </p:cNvCxnSpPr>
          <p:nvPr/>
        </p:nvCxnSpPr>
        <p:spPr>
          <a:xfrm flipH="1">
            <a:off x="5313828" y="2194164"/>
            <a:ext cx="370357" cy="669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8" idx="2"/>
            <a:endCxn id="7" idx="0"/>
          </p:cNvCxnSpPr>
          <p:nvPr/>
        </p:nvCxnSpPr>
        <p:spPr>
          <a:xfrm>
            <a:off x="5313828" y="3446071"/>
            <a:ext cx="1" cy="489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7" idx="4"/>
            <a:endCxn id="11" idx="0"/>
          </p:cNvCxnSpPr>
          <p:nvPr/>
        </p:nvCxnSpPr>
        <p:spPr>
          <a:xfrm flipH="1">
            <a:off x="4604437" y="4600216"/>
            <a:ext cx="709392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7" idx="4"/>
            <a:endCxn id="12" idx="0"/>
          </p:cNvCxnSpPr>
          <p:nvPr/>
        </p:nvCxnSpPr>
        <p:spPr>
          <a:xfrm>
            <a:off x="5313829" y="4600216"/>
            <a:ext cx="627788" cy="589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6" idx="5"/>
            <a:endCxn id="6" idx="5"/>
          </p:cNvCxnSpPr>
          <p:nvPr/>
        </p:nvCxnSpPr>
        <p:spPr>
          <a:xfrm>
            <a:off x="8283108" y="22474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  <a:endCxn id="41" idx="0"/>
          </p:cNvCxnSpPr>
          <p:nvPr/>
        </p:nvCxnSpPr>
        <p:spPr>
          <a:xfrm>
            <a:off x="8100291" y="2091532"/>
            <a:ext cx="272877" cy="738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3488" y="1850225"/>
            <a:ext cx="28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to participation by all</a:t>
            </a:r>
          </a:p>
        </p:txBody>
      </p:sp>
      <p:sp>
        <p:nvSpPr>
          <p:cNvPr id="6" name="Oval 5"/>
          <p:cNvSpPr/>
          <p:nvPr/>
        </p:nvSpPr>
        <p:spPr>
          <a:xfrm>
            <a:off x="4661766" y="1615335"/>
            <a:ext cx="4242666" cy="7405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OFA IWG</a:t>
            </a:r>
          </a:p>
        </p:txBody>
      </p:sp>
      <p:sp>
        <p:nvSpPr>
          <p:cNvPr id="30" name="Oval 29"/>
          <p:cNvSpPr/>
          <p:nvPr/>
        </p:nvSpPr>
        <p:spPr>
          <a:xfrm>
            <a:off x="7537793" y="3842592"/>
            <a:ext cx="1670751" cy="8506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Distro testing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066E908A-B090-4293-9D7B-A52F86C1537E}"/>
              </a:ext>
            </a:extLst>
          </p:cNvPr>
          <p:cNvSpPr/>
          <p:nvPr/>
        </p:nvSpPr>
        <p:spPr>
          <a:xfrm>
            <a:off x="7899832" y="2829602"/>
            <a:ext cx="946672" cy="6240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Plan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CE7E62-C557-4D1C-8AC2-B3018C26E989}"/>
              </a:ext>
            </a:extLst>
          </p:cNvPr>
          <p:cNvSpPr txBox="1"/>
          <p:nvPr/>
        </p:nvSpPr>
        <p:spPr>
          <a:xfrm>
            <a:off x="9374567" y="3025663"/>
            <a:ext cx="2484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today, the distro testing program is strictly ‘debug’ (no logo)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D30DB78-D8BB-4357-9937-E1C8361C2E2D}"/>
              </a:ext>
            </a:extLst>
          </p:cNvPr>
          <p:cNvCxnSpPr>
            <a:stCxn id="41" idx="2"/>
            <a:endCxn id="30" idx="0"/>
          </p:cNvCxnSpPr>
          <p:nvPr/>
        </p:nvCxnSpPr>
        <p:spPr>
          <a:xfrm>
            <a:off x="8373168" y="3412397"/>
            <a:ext cx="1" cy="430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E07D221-8804-4469-9B08-0C5E03C31537}"/>
              </a:ext>
            </a:extLst>
          </p:cNvPr>
          <p:cNvCxnSpPr/>
          <p:nvPr/>
        </p:nvCxnSpPr>
        <p:spPr>
          <a:xfrm>
            <a:off x="6354618" y="4276436"/>
            <a:ext cx="1034473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785C4E-8BA2-4FCB-8101-FE201B392A92}"/>
              </a:ext>
            </a:extLst>
          </p:cNvPr>
          <p:cNvSpPr txBox="1"/>
          <p:nvPr/>
        </p:nvSpPr>
        <p:spPr>
          <a:xfrm>
            <a:off x="7884409" y="5240968"/>
            <a:ext cx="3464848" cy="1015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Opportunity: Create synergy, deliver greater value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F4EC0A8-27BD-4B3D-8C6C-0E1358748E11}"/>
              </a:ext>
            </a:extLst>
          </p:cNvPr>
          <p:cNvCxnSpPr/>
          <p:nvPr/>
        </p:nvCxnSpPr>
        <p:spPr>
          <a:xfrm flipH="1" flipV="1">
            <a:off x="6953250" y="4448175"/>
            <a:ext cx="857250" cy="792793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174ABB31-A93C-402A-8487-A4605495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3203" y="4844571"/>
            <a:ext cx="799197" cy="8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9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BF2C-0CF7-481D-B995-3D06B14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/>
          <a:p>
            <a:r>
              <a:rPr lang="en-US"/>
              <a:t>question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8EA5-BD31-457F-919E-5E4EEF11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1F6C-E3C1-485B-9F21-D904F9CAC8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401351"/>
            <a:ext cx="2743200" cy="365125"/>
          </a:xfrm>
        </p:spPr>
        <p:txBody>
          <a:bodyPr/>
          <a:lstStyle/>
          <a:p>
            <a:fld id="{0743EA0E-C5B1-48EC-8082-F253EA88050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AEBB-9855-44A1-A729-6405F3E8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734312"/>
            <a:ext cx="6846570" cy="4182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F29C5-8927-472B-94A4-08B824C9A42C}"/>
              </a:ext>
            </a:extLst>
          </p:cNvPr>
          <p:cNvSpPr txBox="1"/>
          <p:nvPr/>
        </p:nvSpPr>
        <p:spPr>
          <a:xfrm>
            <a:off x="5878081" y="1734312"/>
            <a:ext cx="5837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Can we design a program that delivers greater value at lower cost?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while serving the needs of: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Alliance members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The open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Vendors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OEMs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1E0D3-CE77-41D2-B5E6-7CDD5637D8C4}"/>
              </a:ext>
            </a:extLst>
          </p:cNvPr>
          <p:cNvSpPr txBox="1"/>
          <p:nvPr/>
        </p:nvSpPr>
        <p:spPr>
          <a:xfrm>
            <a:off x="3731895" y="5175827"/>
            <a:ext cx="8063865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In short, a program that delivers on the OFA’s mission</a:t>
            </a:r>
          </a:p>
        </p:txBody>
      </p:sp>
    </p:spTree>
    <p:extLst>
      <p:ext uri="{BB962C8B-B14F-4D97-AF65-F5344CB8AC3E}">
        <p14:creationId xmlns:p14="http://schemas.microsoft.com/office/powerpoint/2010/main" val="317032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4CB456-5C62-45F6-8EBB-89C546DD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modest proposal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588B-22DD-4542-8FD4-C54540F2B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0C211-8456-4FCA-902C-87AF09AC7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2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F5B85B8-00DE-439D-950A-A09B30B6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Stakeholders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2B65A-891C-416A-924B-CA7F7EFF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7764"/>
            <a:ext cx="10972800" cy="4002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Scope – as always the scope is limited to ‘advanced networks’</a:t>
            </a:r>
          </a:p>
          <a:p>
            <a:pPr lvl="1"/>
            <a:r>
              <a:rPr lang="en-US" dirty="0"/>
              <a:t>Does not include standard networking such as sockets/TCP/IP</a:t>
            </a:r>
          </a:p>
          <a:p>
            <a:pPr lvl="1"/>
            <a:r>
              <a:rPr lang="en-US" dirty="0"/>
              <a:t>Does not include compliance to wire specifications</a:t>
            </a:r>
          </a:p>
          <a:p>
            <a:pPr lvl="1"/>
            <a:r>
              <a:rPr lang="en-US" dirty="0"/>
              <a:t>Does include testing for software stacks</a:t>
            </a:r>
          </a:p>
          <a:p>
            <a:r>
              <a:rPr lang="en-US" dirty="0"/>
              <a:t>Direct Stakeholders</a:t>
            </a:r>
          </a:p>
          <a:p>
            <a:pPr lvl="1"/>
            <a:r>
              <a:rPr lang="en-US" dirty="0"/>
              <a:t>Existing subscribers to the Interop program, </a:t>
            </a:r>
          </a:p>
          <a:p>
            <a:pPr lvl="1"/>
            <a:r>
              <a:rPr lang="en-US" dirty="0"/>
              <a:t>Hardware vendors</a:t>
            </a:r>
          </a:p>
          <a:p>
            <a:pPr lvl="1"/>
            <a:r>
              <a:rPr lang="en-US" dirty="0"/>
              <a:t>Distros</a:t>
            </a:r>
          </a:p>
          <a:p>
            <a:pPr lvl="1"/>
            <a:r>
              <a:rPr lang="en-US" dirty="0"/>
              <a:t>OpenFabrics Alliance</a:t>
            </a:r>
          </a:p>
          <a:p>
            <a:r>
              <a:rPr lang="en-US" dirty="0"/>
              <a:t>Indirect Stakeholders</a:t>
            </a:r>
          </a:p>
          <a:p>
            <a:pPr lvl="1"/>
            <a:r>
              <a:rPr lang="en-US" dirty="0"/>
              <a:t>OEMs (rely on the IHVs to test hardware)</a:t>
            </a:r>
          </a:p>
          <a:p>
            <a:pPr lvl="1"/>
            <a:r>
              <a:rPr lang="en-US" dirty="0"/>
              <a:t>Upstream Linux RDMA community</a:t>
            </a:r>
          </a:p>
          <a:p>
            <a:pPr lvl="1"/>
            <a:r>
              <a:rPr lang="en-US" dirty="0"/>
              <a:t>OFA Alliance Members who have a stake in the success of the OFA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99CC-9050-4416-8777-76CA7E19C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6BD79-77C5-456E-ADA2-93A5DC065F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4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A3FE-5A03-467F-83F3-21DBEC5A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our clients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4716-9D58-4CF3-98BE-E97846E27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402DE-E375-49DE-B177-B851BE816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7B4A36-63CC-4E4E-9492-E24ED990C3D9}"/>
              </a:ext>
            </a:extLst>
          </p:cNvPr>
          <p:cNvSpPr/>
          <p:nvPr/>
        </p:nvSpPr>
        <p:spPr>
          <a:xfrm>
            <a:off x="1173018" y="204123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95235-0FC6-44CD-8ECD-39A31CDAEEC3}"/>
              </a:ext>
            </a:extLst>
          </p:cNvPr>
          <p:cNvSpPr txBox="1"/>
          <p:nvPr/>
        </p:nvSpPr>
        <p:spPr>
          <a:xfrm>
            <a:off x="3022434" y="2216789"/>
            <a:ext cx="543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Support the upstream kernel release cycle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766BDC6-DB16-43CB-A73E-5C4643089611}"/>
              </a:ext>
            </a:extLst>
          </p:cNvPr>
          <p:cNvSpPr/>
          <p:nvPr/>
        </p:nvSpPr>
        <p:spPr>
          <a:xfrm>
            <a:off x="1173018" y="324044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FCD75-12E6-4C45-B232-6CCE19FB7411}"/>
              </a:ext>
            </a:extLst>
          </p:cNvPr>
          <p:cNvSpPr txBox="1"/>
          <p:nvPr/>
        </p:nvSpPr>
        <p:spPr>
          <a:xfrm>
            <a:off x="3022434" y="3415999"/>
            <a:ext cx="3911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Provide ‘On-demand’ testing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393BD6-6C8E-41E0-9FC6-11CDE51A1998}"/>
              </a:ext>
            </a:extLst>
          </p:cNvPr>
          <p:cNvSpPr/>
          <p:nvPr/>
        </p:nvSpPr>
        <p:spPr>
          <a:xfrm>
            <a:off x="1173018" y="4548456"/>
            <a:ext cx="1339273" cy="711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B981F7-3620-4838-992C-DEB86DD35178}"/>
              </a:ext>
            </a:extLst>
          </p:cNvPr>
          <p:cNvSpPr txBox="1"/>
          <p:nvPr/>
        </p:nvSpPr>
        <p:spPr>
          <a:xfrm>
            <a:off x="3022434" y="4724009"/>
            <a:ext cx="891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Continue the Logo Program, but based on standard Linux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15103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wish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Upstream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Improve the fidelity of kernel pre-release testing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Focus on integration testing late in the kernel release cycle (when vendor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/>
              <a:t>Hardware Vendors</a:t>
            </a:r>
          </a:p>
          <a:p>
            <a:pPr lvl="1"/>
            <a:r>
              <a:rPr lang="en-US" dirty="0"/>
              <a:t>Some vendors value an independent certification program driven by an industry-defined </a:t>
            </a:r>
            <a:r>
              <a:rPr lang="en-US" dirty="0" err="1"/>
              <a:t>testplan</a:t>
            </a:r>
            <a:r>
              <a:rPr lang="en-US" dirty="0"/>
              <a:t>; e.g. OFA</a:t>
            </a:r>
          </a:p>
          <a:p>
            <a:pPr marL="223838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a requirement for a logo program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some vendors value the opportunity to test new hardware against existing hardware and/or multiple distros</a:t>
            </a:r>
          </a:p>
          <a:p>
            <a:pPr marL="223838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a requirement for a ‘sandbox’ program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upstream drivers </a:t>
            </a:r>
          </a:p>
          <a:p>
            <a:r>
              <a:rPr lang="en-US" dirty="0">
                <a:sym typeface="Wingdings" panose="05000000000000000000" pitchFamily="2" charset="2"/>
              </a:rPr>
              <a:t>Distros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for testing release candidates against a stable, current, multi-vendor hardware 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Test backported drivers – ensure that features that work in the upstream version did not get broken in the Distro</a:t>
            </a:r>
          </a:p>
          <a:p>
            <a:pPr lvl="1"/>
            <a:r>
              <a:rPr lang="en-US" dirty="0"/>
              <a:t>Value the opportunity to evaluate vendor backported drivers before inclusion in a GA release</a:t>
            </a:r>
          </a:p>
          <a:p>
            <a:pPr lvl="1"/>
            <a:r>
              <a:rPr lang="en-US" dirty="0"/>
              <a:t>May value a certification program</a:t>
            </a:r>
          </a:p>
          <a:p>
            <a:pPr marL="223838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a requirement for a logo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28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F72A9E5-3B0D-417D-A09C-DB11A7B47255}"/>
              </a:ext>
            </a:extLst>
          </p:cNvPr>
          <p:cNvSpPr/>
          <p:nvPr/>
        </p:nvSpPr>
        <p:spPr>
          <a:xfrm>
            <a:off x="4491990" y="2297430"/>
            <a:ext cx="2423160" cy="2423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23B36-58DA-481B-A5B8-14CB19B8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virtuous cycle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005C-7802-43CA-8560-5E20432E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8105-B5C2-4547-BE7B-0B29C3D92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A012CB-7697-4E4B-B24A-52A157CF4900}"/>
              </a:ext>
            </a:extLst>
          </p:cNvPr>
          <p:cNvSpPr/>
          <p:nvPr/>
        </p:nvSpPr>
        <p:spPr>
          <a:xfrm>
            <a:off x="5006340" y="2811780"/>
            <a:ext cx="1394460" cy="1394460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4C7F2F-5560-42E8-B83E-F5483A8D13F3}"/>
              </a:ext>
            </a:extLst>
          </p:cNvPr>
          <p:cNvCxnSpPr>
            <a:endCxn id="9" idx="0"/>
          </p:cNvCxnSpPr>
          <p:nvPr/>
        </p:nvCxnSpPr>
        <p:spPr>
          <a:xfrm flipH="1">
            <a:off x="5703570" y="1851660"/>
            <a:ext cx="22860" cy="96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41D0E4-FAEE-4C8E-82FC-5F73ABAFBE3C}"/>
              </a:ext>
            </a:extLst>
          </p:cNvPr>
          <p:cNvCxnSpPr>
            <a:stCxn id="9" idx="3"/>
          </p:cNvCxnSpPr>
          <p:nvPr/>
        </p:nvCxnSpPr>
        <p:spPr>
          <a:xfrm flipH="1">
            <a:off x="4240530" y="4002026"/>
            <a:ext cx="970024" cy="9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12E69C-FAC4-435F-9D78-88B83D9FCD83}"/>
              </a:ext>
            </a:extLst>
          </p:cNvPr>
          <p:cNvCxnSpPr>
            <a:stCxn id="9" idx="5"/>
          </p:cNvCxnSpPr>
          <p:nvPr/>
        </p:nvCxnSpPr>
        <p:spPr>
          <a:xfrm>
            <a:off x="6196586" y="4002026"/>
            <a:ext cx="855724" cy="8900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59B1AF-6D4E-4A69-AC45-0FADC695B774}"/>
              </a:ext>
            </a:extLst>
          </p:cNvPr>
          <p:cNvSpPr txBox="1"/>
          <p:nvPr/>
        </p:nvSpPr>
        <p:spPr>
          <a:xfrm>
            <a:off x="6400800" y="2827202"/>
            <a:ext cx="256628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kernel pre-release testing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58087-4F7C-47B9-A365-A015C6F7AB0A}"/>
              </a:ext>
            </a:extLst>
          </p:cNvPr>
          <p:cNvSpPr txBox="1"/>
          <p:nvPr/>
        </p:nvSpPr>
        <p:spPr>
          <a:xfrm>
            <a:off x="2459108" y="3139678"/>
            <a:ext cx="24100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validated h/w &amp; drivers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A800A-47E3-49CF-A5BD-729752A726EE}"/>
              </a:ext>
            </a:extLst>
          </p:cNvPr>
          <p:cNvSpPr txBox="1"/>
          <p:nvPr/>
        </p:nvSpPr>
        <p:spPr>
          <a:xfrm>
            <a:off x="4910463" y="4750155"/>
            <a:ext cx="145604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quality distributions</a:t>
            </a:r>
          </a:p>
        </p:txBody>
      </p:sp>
      <p:sp>
        <p:nvSpPr>
          <p:cNvPr id="20" name="Flowchart: Off-page Connector 19">
            <a:extLst>
              <a:ext uri="{FF2B5EF4-FFF2-40B4-BE49-F238E27FC236}">
                <a16:creationId xmlns:a16="http://schemas.microsoft.com/office/drawing/2014/main" id="{37710631-7972-45FC-B93C-197D518934F7}"/>
              </a:ext>
            </a:extLst>
          </p:cNvPr>
          <p:cNvSpPr/>
          <p:nvPr/>
        </p:nvSpPr>
        <p:spPr>
          <a:xfrm>
            <a:off x="9212580" y="2209982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DF4580C-41C6-4566-856A-BFF997CE6865}"/>
              </a:ext>
            </a:extLst>
          </p:cNvPr>
          <p:cNvCxnSpPr>
            <a:stCxn id="20" idx="2"/>
            <a:endCxn id="17" idx="3"/>
          </p:cNvCxnSpPr>
          <p:nvPr/>
        </p:nvCxnSpPr>
        <p:spPr>
          <a:xfrm rot="5400000">
            <a:off x="9140237" y="2638626"/>
            <a:ext cx="200088" cy="54639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E01C5C8-F196-4CCA-BF35-FD25A0890D1B}"/>
              </a:ext>
            </a:extLst>
          </p:cNvPr>
          <p:cNvSpPr txBox="1"/>
          <p:nvPr/>
        </p:nvSpPr>
        <p:spPr>
          <a:xfrm>
            <a:off x="9814378" y="2267132"/>
            <a:ext cx="61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4" name="Flowchart: Off-page Connector 23">
            <a:extLst>
              <a:ext uri="{FF2B5EF4-FFF2-40B4-BE49-F238E27FC236}">
                <a16:creationId xmlns:a16="http://schemas.microsoft.com/office/drawing/2014/main" id="{4D5C5B39-91C7-4C58-A553-BE891CA56A5D}"/>
              </a:ext>
            </a:extLst>
          </p:cNvPr>
          <p:cNvSpPr/>
          <p:nvPr/>
        </p:nvSpPr>
        <p:spPr>
          <a:xfrm>
            <a:off x="6915150" y="5425187"/>
            <a:ext cx="601798" cy="60179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2439FC2-E09B-41F4-8C02-4BB7F7247222}"/>
              </a:ext>
            </a:extLst>
          </p:cNvPr>
          <p:cNvCxnSpPr>
            <a:stCxn id="19" idx="2"/>
            <a:endCxn id="24" idx="1"/>
          </p:cNvCxnSpPr>
          <p:nvPr/>
        </p:nvCxnSpPr>
        <p:spPr>
          <a:xfrm rot="16200000" flipH="1">
            <a:off x="6112018" y="4922954"/>
            <a:ext cx="329600" cy="12766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767A4BE-A489-4EC9-B65C-2C3459EDD6D5}"/>
              </a:ext>
            </a:extLst>
          </p:cNvPr>
          <p:cNvSpPr txBox="1"/>
          <p:nvPr/>
        </p:nvSpPr>
        <p:spPr>
          <a:xfrm>
            <a:off x="7570602" y="545947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67E2C3ED-3923-4804-B213-C7BDF9DE00BB}"/>
              </a:ext>
            </a:extLst>
          </p:cNvPr>
          <p:cNvSpPr/>
          <p:nvPr/>
        </p:nvSpPr>
        <p:spPr>
          <a:xfrm rot="549388" flipH="1">
            <a:off x="5034753" y="2343687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4663164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95343756-F10E-403C-B04A-4B0BE2A09F07}"/>
              </a:ext>
            </a:extLst>
          </p:cNvPr>
          <p:cNvSpPr/>
          <p:nvPr/>
        </p:nvSpPr>
        <p:spPr>
          <a:xfrm rot="14785159" flipH="1">
            <a:off x="4370096" y="3272850"/>
            <a:ext cx="1544566" cy="1085850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247730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743C1B05-CEB7-45C4-917F-6E3161CA7654}"/>
              </a:ext>
            </a:extLst>
          </p:cNvPr>
          <p:cNvSpPr/>
          <p:nvPr/>
        </p:nvSpPr>
        <p:spPr>
          <a:xfrm rot="9810005" flipH="1">
            <a:off x="5352150" y="3393525"/>
            <a:ext cx="1399211" cy="1204123"/>
          </a:xfrm>
          <a:prstGeom prst="circularArrow">
            <a:avLst>
              <a:gd name="adj1" fmla="val 12500"/>
              <a:gd name="adj2" fmla="val 915550"/>
              <a:gd name="adj3" fmla="val 20457681"/>
              <a:gd name="adj4" fmla="val 15990183"/>
              <a:gd name="adj5" fmla="val 17206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8072-76BE-499B-8E08-670805AF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 kernel pre-release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E0E0-4B60-4044-AA15-133BDAE3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Ensures that existing drivers interop correctly with a pre-release kernel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Provides visibility to upstream maintainers into what’s been tested by vendors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Creates a fuller picture of device testing during the kernel pre-release process</a:t>
            </a:r>
          </a:p>
          <a:p>
            <a:r>
              <a:rPr lang="en-US" dirty="0">
                <a:sym typeface="Wingdings" panose="05000000000000000000" pitchFamily="2" charset="2"/>
              </a:rPr>
              <a:t>How?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a known test plan to be used during the kernel pre-release process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Support integration testing late in the kernel release cycle (when all vendors driver updates have been integrated)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Provide results to the upstream </a:t>
            </a:r>
            <a:r>
              <a:rPr lang="en-US" dirty="0" err="1">
                <a:sym typeface="Wingdings" panose="05000000000000000000" pitchFamily="2" charset="2"/>
              </a:rPr>
              <a:t>linux-rdma</a:t>
            </a:r>
            <a:r>
              <a:rPr lang="en-US" dirty="0">
                <a:sym typeface="Wingdings" panose="05000000000000000000" pitchFamily="2" charset="2"/>
              </a:rPr>
              <a:t> mailing list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45F-9A0E-465F-AB2B-D19D2B6F35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BFA10-AAE3-445B-ADA4-97534A3BAC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4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370-B400-4DB4-8B80-CAE5E691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DD5A-371E-49B0-A537-7D5152E30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a coherent Testing Program</a:t>
            </a:r>
          </a:p>
          <a:p>
            <a:pPr marL="628650" lvl="1" indent="-457200"/>
            <a:r>
              <a:rPr lang="en-US" dirty="0"/>
              <a:t>Build synergy between the existing Interop Program and Distro Testing Program</a:t>
            </a:r>
          </a:p>
          <a:p>
            <a:pPr marL="628650" lvl="1" indent="-457200"/>
            <a:r>
              <a:rPr lang="en-US" dirty="0"/>
              <a:t>Draws from the best features of both</a:t>
            </a:r>
          </a:p>
          <a:p>
            <a:pPr marL="628650" lvl="1" indent="-457200"/>
            <a:r>
              <a:rPr lang="en-US" dirty="0"/>
              <a:t>Deliver greater value to the Linux community, OFA members, hardware vendors, industry, and everybody else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Modernize the Interop Program by adding standard distributions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Integrate the needs of the Linux community into the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Respond to demand for ‘on-demand’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the current logo program by modernizing the existing test plan</a:t>
            </a:r>
          </a:p>
          <a:p>
            <a:pPr marL="628650" lvl="1" indent="-457200"/>
            <a:r>
              <a:rPr lang="en-US" dirty="0"/>
              <a:t>The focus is on providing a logo for hardware vendors against a specific set of distro(s)</a:t>
            </a:r>
          </a:p>
          <a:p>
            <a:pPr marL="628650" lvl="1" indent="-457200"/>
            <a:r>
              <a:rPr lang="en-US" dirty="0"/>
              <a:t>OFA continues to own the test plan</a:t>
            </a:r>
          </a:p>
          <a:p>
            <a:pPr marL="628650" lvl="1" indent="-457200"/>
            <a:r>
              <a:rPr lang="en-US" dirty="0"/>
              <a:t>But vendors have some control over which tests are run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 distro component to the current logo program</a:t>
            </a:r>
          </a:p>
          <a:p>
            <a:pPr marL="628650" lvl="1" indent="-457200"/>
            <a:r>
              <a:rPr lang="en-US" dirty="0"/>
              <a:t>The focus is on providing a validated list of hardware with which a given distro operates correctly</a:t>
            </a:r>
          </a:p>
          <a:p>
            <a:pPr marL="628650" lvl="1" indent="-457200"/>
            <a:r>
              <a:rPr lang="en-US" dirty="0"/>
              <a:t>Against a subset of the </a:t>
            </a:r>
            <a:r>
              <a:rPr lang="en-US" dirty="0" err="1"/>
              <a:t>testplan</a:t>
            </a:r>
            <a:r>
              <a:rPr lang="en-US" dirty="0"/>
              <a:t> benchmarks as defined by the distro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preclude compliance testing (e.g. libfabric testing)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against current, up to date hardware that is constantly maintained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EA483-3949-4E3E-91A7-B3E095A49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9AB31-E4B9-480C-8CCE-DB6F90D198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05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5AA0-B6B0-4681-94CD-0B7AF858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pre-release integration 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FC42D-0AB0-4285-A298-886246F5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6A291-C624-478A-9535-7767DE9695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A81F3-C279-4138-AA3B-ADC8E201E31B}"/>
              </a:ext>
            </a:extLst>
          </p:cNvPr>
          <p:cNvSpPr txBox="1"/>
          <p:nvPr/>
        </p:nvSpPr>
        <p:spPr>
          <a:xfrm>
            <a:off x="327641" y="1521346"/>
            <a:ext cx="8038932" cy="13142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Triggered by kernel release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Executed late in the integration cycle, rc4 or 5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Frees the vendors from duplicating tests being run by every other vendor</a:t>
            </a:r>
          </a:p>
          <a:p>
            <a:pPr marL="285750" indent="-285750">
              <a:buFontTx/>
              <a:buChar char="-"/>
            </a:pPr>
            <a:r>
              <a:rPr lang="en-US" dirty="0"/>
              <a:t>Driven by an OFA-defined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Interactive test and debug cycle</a:t>
            </a:r>
          </a:p>
          <a:p>
            <a:pPr marL="285750" indent="-285750">
              <a:buFontTx/>
              <a:buChar char="-"/>
            </a:pPr>
            <a:r>
              <a:rPr lang="en-US" dirty="0"/>
              <a:t>Coordinated through the Linux-</a:t>
            </a:r>
            <a:r>
              <a:rPr lang="en-US" dirty="0" err="1"/>
              <a:t>rdma</a:t>
            </a:r>
            <a:r>
              <a:rPr lang="en-US" dirty="0"/>
              <a:t> mailing list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A8A98-F0EF-413C-8F3B-8511D737807E}"/>
              </a:ext>
            </a:extLst>
          </p:cNvPr>
          <p:cNvGrpSpPr/>
          <p:nvPr/>
        </p:nvGrpSpPr>
        <p:grpSpPr>
          <a:xfrm>
            <a:off x="7416786" y="3966136"/>
            <a:ext cx="1050418" cy="1067015"/>
            <a:chOff x="3736326" y="4406190"/>
            <a:chExt cx="1050418" cy="1067015"/>
          </a:xfrm>
        </p:grpSpPr>
        <p:sp>
          <p:nvSpPr>
            <p:cNvPr id="6" name="Arrow: Curved Right 5">
              <a:extLst>
                <a:ext uri="{FF2B5EF4-FFF2-40B4-BE49-F238E27FC236}">
                  <a16:creationId xmlns:a16="http://schemas.microsoft.com/office/drawing/2014/main" id="{10C1E6AD-A5B7-41C0-8BDA-18F8633B769F}"/>
                </a:ext>
              </a:extLst>
            </p:cNvPr>
            <p:cNvSpPr/>
            <p:nvPr/>
          </p:nvSpPr>
          <p:spPr>
            <a:xfrm>
              <a:off x="3736326" y="4449942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9C92099A-5AD1-41CC-A557-0B24ACC1AABB}"/>
                </a:ext>
              </a:extLst>
            </p:cNvPr>
            <p:cNvSpPr/>
            <p:nvPr/>
          </p:nvSpPr>
          <p:spPr>
            <a:xfrm flipH="1" flipV="1">
              <a:off x="4349831" y="4406190"/>
              <a:ext cx="436913" cy="1023263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6E9CF-F74E-4081-B29E-E7200D2D83F3}"/>
              </a:ext>
            </a:extLst>
          </p:cNvPr>
          <p:cNvSpPr txBox="1"/>
          <p:nvPr/>
        </p:nvSpPr>
        <p:spPr>
          <a:xfrm>
            <a:off x="368401" y="4353599"/>
            <a:ext cx="367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Think of it as collaborative debugging</a:t>
            </a:r>
          </a:p>
        </p:txBody>
      </p:sp>
      <p:sp>
        <p:nvSpPr>
          <p:cNvPr id="18" name="Flowchart: Sequential Access Storage 17">
            <a:extLst>
              <a:ext uri="{FF2B5EF4-FFF2-40B4-BE49-F238E27FC236}">
                <a16:creationId xmlns:a16="http://schemas.microsoft.com/office/drawing/2014/main" id="{01C48797-426E-44D0-8F4A-2A09509CD699}"/>
              </a:ext>
            </a:extLst>
          </p:cNvPr>
          <p:cNvSpPr/>
          <p:nvPr/>
        </p:nvSpPr>
        <p:spPr>
          <a:xfrm>
            <a:off x="5991042" y="4252817"/>
            <a:ext cx="570897" cy="57089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A75E2-2C50-492E-9AB8-F0118763DC60}"/>
              </a:ext>
            </a:extLst>
          </p:cNvPr>
          <p:cNvSpPr txBox="1"/>
          <p:nvPr/>
        </p:nvSpPr>
        <p:spPr>
          <a:xfrm>
            <a:off x="5130151" y="4218769"/>
            <a:ext cx="103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release candidate</a:t>
            </a:r>
          </a:p>
        </p:txBody>
      </p:sp>
      <p:sp>
        <p:nvSpPr>
          <p:cNvPr id="20" name="Flowchart: Document 19">
            <a:extLst>
              <a:ext uri="{FF2B5EF4-FFF2-40B4-BE49-F238E27FC236}">
                <a16:creationId xmlns:a16="http://schemas.microsoft.com/office/drawing/2014/main" id="{9E211F46-60ED-461F-95F8-7CDD0935D91B}"/>
              </a:ext>
            </a:extLst>
          </p:cNvPr>
          <p:cNvSpPr/>
          <p:nvPr/>
        </p:nvSpPr>
        <p:spPr>
          <a:xfrm>
            <a:off x="7416786" y="2891558"/>
            <a:ext cx="1050418" cy="69602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02547-3715-4078-94A7-7781EE65FC2B}"/>
              </a:ext>
            </a:extLst>
          </p:cNvPr>
          <p:cNvSpPr txBox="1"/>
          <p:nvPr/>
        </p:nvSpPr>
        <p:spPr>
          <a:xfrm>
            <a:off x="7488826" y="2955521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228DCD0D-B28E-419D-B308-98E034F4223E}"/>
              </a:ext>
            </a:extLst>
          </p:cNvPr>
          <p:cNvSpPr/>
          <p:nvPr/>
        </p:nvSpPr>
        <p:spPr>
          <a:xfrm>
            <a:off x="9111927" y="3966136"/>
            <a:ext cx="1066372" cy="1168714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57F18-5C5E-4B18-B2CF-03ADC6382E20}"/>
              </a:ext>
            </a:extLst>
          </p:cNvPr>
          <p:cNvSpPr txBox="1"/>
          <p:nvPr/>
        </p:nvSpPr>
        <p:spPr>
          <a:xfrm>
            <a:off x="9111927" y="4232139"/>
            <a:ext cx="1075231" cy="338554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mailing list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17E1610-C562-4943-AA4D-DBAE2B4713B0}"/>
              </a:ext>
            </a:extLst>
          </p:cNvPr>
          <p:cNvCxnSpPr>
            <a:cxnSpLocks/>
            <a:stCxn id="43" idx="3"/>
            <a:endCxn id="48" idx="3"/>
          </p:cNvCxnSpPr>
          <p:nvPr/>
        </p:nvCxnSpPr>
        <p:spPr>
          <a:xfrm flipH="1">
            <a:off x="7984781" y="4566188"/>
            <a:ext cx="2595595" cy="1375507"/>
          </a:xfrm>
          <a:prstGeom prst="bentConnector3">
            <a:avLst>
              <a:gd name="adj1" fmla="val -880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7B451E1-EA78-45E8-930F-9090A436C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63" y="4787295"/>
            <a:ext cx="933292" cy="9332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4C3273-C537-40B0-B0EA-51C36B1D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94" y="3445332"/>
            <a:ext cx="933292" cy="93329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625E1E-30F2-45EC-ABC2-248C504AAC6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941995" y="3541572"/>
            <a:ext cx="0" cy="302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8298DF2-547C-47B1-AC45-15D544209A5A}"/>
              </a:ext>
            </a:extLst>
          </p:cNvPr>
          <p:cNvSpPr/>
          <p:nvPr/>
        </p:nvSpPr>
        <p:spPr>
          <a:xfrm>
            <a:off x="10298447" y="4406546"/>
            <a:ext cx="281929" cy="3192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3098F9-2FBB-41E1-A2A7-B0D041FF07D7}"/>
              </a:ext>
            </a:extLst>
          </p:cNvPr>
          <p:cNvSpPr/>
          <p:nvPr/>
        </p:nvSpPr>
        <p:spPr>
          <a:xfrm>
            <a:off x="7899209" y="5759132"/>
            <a:ext cx="85572" cy="3651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B9B629F1-1DE4-4D1F-BC2C-6D011D8FDB41}"/>
              </a:ext>
            </a:extLst>
          </p:cNvPr>
          <p:cNvCxnSpPr>
            <a:cxnSpLocks/>
            <a:stCxn id="48" idx="1"/>
            <a:endCxn id="19" idx="1"/>
          </p:cNvCxnSpPr>
          <p:nvPr/>
        </p:nvCxnSpPr>
        <p:spPr>
          <a:xfrm rot="10800000">
            <a:off x="5130151" y="4634269"/>
            <a:ext cx="2769058" cy="1307427"/>
          </a:xfrm>
          <a:prstGeom prst="bentConnector3">
            <a:avLst>
              <a:gd name="adj1" fmla="val 1082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45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28C4-26F4-4D11-8EF4-2EF98081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– four major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397A-1BA8-4E97-8D09-8E75114B7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Why the Interop program started</a:t>
            </a:r>
          </a:p>
          <a:p>
            <a:r>
              <a:rPr lang="en-US" dirty="0"/>
              <a:t>The role of the IWG</a:t>
            </a:r>
          </a:p>
          <a:p>
            <a:pPr lvl="1"/>
            <a:r>
              <a:rPr lang="en-US" dirty="0"/>
              <a:t>What the IWG does, how it related to UNH-IOL and NMC</a:t>
            </a:r>
          </a:p>
          <a:p>
            <a:r>
              <a:rPr lang="en-US" dirty="0"/>
              <a:t>Structure of the program as we know it today</a:t>
            </a:r>
          </a:p>
          <a:p>
            <a:pPr lvl="1"/>
            <a:r>
              <a:rPr lang="en-US" dirty="0"/>
              <a:t>UNH-IOL hardware-based debug + logo event, driven by OFED as the distro</a:t>
            </a:r>
          </a:p>
          <a:p>
            <a:pPr lvl="1"/>
            <a:r>
              <a:rPr lang="en-US" dirty="0"/>
              <a:t>NMC unstructured distro testing program</a:t>
            </a:r>
          </a:p>
          <a:p>
            <a:pPr lvl="2"/>
            <a:r>
              <a:rPr lang="en-US" dirty="0"/>
              <a:t>driven by the distros, but with calls for a ‘logo’ and/or debug capability</a:t>
            </a:r>
          </a:p>
          <a:p>
            <a:pPr lvl="1"/>
            <a:r>
              <a:rPr lang="en-US" dirty="0"/>
              <a:t>Subscription based</a:t>
            </a:r>
          </a:p>
          <a:p>
            <a:r>
              <a:rPr lang="en-US" dirty="0"/>
              <a:t>A Modest Proposal for the next evolution of the program</a:t>
            </a:r>
          </a:p>
          <a:p>
            <a:pPr lvl="1"/>
            <a:r>
              <a:rPr lang="en-US" dirty="0"/>
              <a:t>merge the existing debug/logo program with the new distro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1453E-0A21-4E17-8C88-949765AE7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6142-3388-42C6-8999-04AFC9F97D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97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48">
              <a:schemeClr val="bg1"/>
            </a:gs>
            <a:gs pos="57000">
              <a:schemeClr val="accent6"/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A0E40-35DD-47B2-8435-A6A8214A5E80}"/>
              </a:ext>
            </a:extLst>
          </p:cNvPr>
          <p:cNvCxnSpPr>
            <a:cxnSpLocks/>
            <a:stCxn id="12" idx="0"/>
            <a:endCxn id="8" idx="0"/>
          </p:cNvCxnSpPr>
          <p:nvPr/>
        </p:nvCxnSpPr>
        <p:spPr>
          <a:xfrm flipH="1">
            <a:off x="3737340" y="3223894"/>
            <a:ext cx="21910" cy="98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382A555-8003-4093-95EB-8F1B9D592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logo program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0BC69-10D4-48D5-84ED-BE0FF48CD5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10745-5DA8-4DE7-81E6-34022294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48C3E-3B78-4DDB-AF13-72E9D06B5588}"/>
              </a:ext>
            </a:extLst>
          </p:cNvPr>
          <p:cNvSpPr/>
          <p:nvPr/>
        </p:nvSpPr>
        <p:spPr>
          <a:xfrm>
            <a:off x="2973031" y="4212723"/>
            <a:ext cx="1528618" cy="15365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Logo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500BE-068E-4488-BAB9-545E82F434B6}"/>
              </a:ext>
            </a:extLst>
          </p:cNvPr>
          <p:cNvSpPr txBox="1"/>
          <p:nvPr/>
        </p:nvSpPr>
        <p:spPr>
          <a:xfrm>
            <a:off x="310753" y="1374764"/>
            <a:ext cx="58096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Two Logo programs: Vendor Logo, Distro Logo</a:t>
            </a:r>
          </a:p>
          <a:p>
            <a:r>
              <a:rPr lang="en-US" dirty="0"/>
              <a:t>Logo tests are run ‘on-demand’, driven by OFA’s test plan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plan is executed selectively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defined (“certified) hardware configuration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Run against a specific distribution(s) 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C3297747-3F37-4366-A00B-7105B15EAC97}"/>
              </a:ext>
            </a:extLst>
          </p:cNvPr>
          <p:cNvSpPr/>
          <p:nvPr/>
        </p:nvSpPr>
        <p:spPr>
          <a:xfrm>
            <a:off x="3186244" y="3223894"/>
            <a:ext cx="1146012" cy="7593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7DFA2E-01E9-4CE1-9045-664281DB6E09}"/>
              </a:ext>
            </a:extLst>
          </p:cNvPr>
          <p:cNvSpPr txBox="1"/>
          <p:nvPr/>
        </p:nvSpPr>
        <p:spPr>
          <a:xfrm>
            <a:off x="6759250" y="2453374"/>
            <a:ext cx="3638029" cy="149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Logo is awarded to Vendor or Distro</a:t>
            </a:r>
          </a:p>
          <a:p>
            <a:r>
              <a:rPr lang="en-US" dirty="0"/>
              <a:t>Certification includes: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environment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of tests executed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pass/fail results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9865AB-0289-4977-BE7F-40D6CC92ADA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501649" y="4980994"/>
            <a:ext cx="78479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6D15B-56D5-4F65-BE31-5E35A6639504}"/>
              </a:ext>
            </a:extLst>
          </p:cNvPr>
          <p:cNvSpPr txBox="1"/>
          <p:nvPr/>
        </p:nvSpPr>
        <p:spPr>
          <a:xfrm>
            <a:off x="6598302" y="4563035"/>
            <a:ext cx="542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“Our new hardware is certified to work with RHEL </a:t>
            </a:r>
            <a:r>
              <a:rPr lang="en-US" sz="1600" dirty="0" err="1"/>
              <a:t>x.x</a:t>
            </a:r>
            <a:r>
              <a:rPr lang="en-US" sz="1600" dirty="0"/>
              <a:t>, SLES </a:t>
            </a:r>
            <a:r>
              <a:rPr lang="en-US" sz="1600" dirty="0" err="1"/>
              <a:t>y.y</a:t>
            </a:r>
            <a:r>
              <a:rPr lang="en-US" sz="1600" dirty="0"/>
              <a:t>”</a:t>
            </a:r>
          </a:p>
          <a:p>
            <a:pPr algn="ctr"/>
            <a:r>
              <a:rPr lang="en-US" sz="1600" dirty="0"/>
              <a:t>or</a:t>
            </a:r>
          </a:p>
          <a:p>
            <a:r>
              <a:rPr lang="en-US" sz="1600" dirty="0"/>
              <a:t>“Our distribution is supported by the following hardware”</a:t>
            </a:r>
          </a:p>
        </p:txBody>
      </p:sp>
      <p:sp>
        <p:nvSpPr>
          <p:cNvPr id="30" name="Flowchart: Sequential Access Storage 29">
            <a:extLst>
              <a:ext uri="{FF2B5EF4-FFF2-40B4-BE49-F238E27FC236}">
                <a16:creationId xmlns:a16="http://schemas.microsoft.com/office/drawing/2014/main" id="{F90D5062-D7B5-495C-B326-5903A8DA7B20}"/>
              </a:ext>
            </a:extLst>
          </p:cNvPr>
          <p:cNvSpPr/>
          <p:nvPr/>
        </p:nvSpPr>
        <p:spPr>
          <a:xfrm>
            <a:off x="1708637" y="5535686"/>
            <a:ext cx="720436" cy="720436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B4DCA-F002-483D-B726-DCE665C1EE39}"/>
              </a:ext>
            </a:extLst>
          </p:cNvPr>
          <p:cNvSpPr txBox="1"/>
          <p:nvPr/>
        </p:nvSpPr>
        <p:spPr>
          <a:xfrm>
            <a:off x="439052" y="5585362"/>
            <a:ext cx="1146986" cy="5847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distribution under test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55472-6E3F-49E8-960F-DB43ACD3F7EE}"/>
              </a:ext>
            </a:extLst>
          </p:cNvPr>
          <p:cNvSpPr txBox="1"/>
          <p:nvPr/>
        </p:nvSpPr>
        <p:spPr>
          <a:xfrm>
            <a:off x="3306081" y="3420260"/>
            <a:ext cx="906338" cy="33855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test plan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F1AAB-E2F3-49ED-9325-483A54889E21}"/>
              </a:ext>
            </a:extLst>
          </p:cNvPr>
          <p:cNvCxnSpPr>
            <a:cxnSpLocks/>
          </p:cNvCxnSpPr>
          <p:nvPr/>
        </p:nvCxnSpPr>
        <p:spPr>
          <a:xfrm flipH="1">
            <a:off x="776748" y="4978511"/>
            <a:ext cx="1917291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2F64D3-9520-4D42-BC1B-77A13D96F0C5}"/>
              </a:ext>
            </a:extLst>
          </p:cNvPr>
          <p:cNvGrpSpPr/>
          <p:nvPr/>
        </p:nvGrpSpPr>
        <p:grpSpPr>
          <a:xfrm rot="20893592">
            <a:off x="1680082" y="3805297"/>
            <a:ext cx="2161613" cy="1166877"/>
            <a:chOff x="9481147" y="3484654"/>
            <a:chExt cx="2161613" cy="1166877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C7366533-C6B4-4222-ADB6-BDAD3294E0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628363E-4500-4128-A3A1-7D3E473AA4AC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182F3E-6DDA-4868-86CC-20B30D6FFD8D}"/>
              </a:ext>
            </a:extLst>
          </p:cNvPr>
          <p:cNvGrpSpPr/>
          <p:nvPr/>
        </p:nvGrpSpPr>
        <p:grpSpPr>
          <a:xfrm rot="706408" flipV="1">
            <a:off x="1692792" y="4995391"/>
            <a:ext cx="2161613" cy="1166877"/>
            <a:chOff x="9481147" y="3484654"/>
            <a:chExt cx="2161613" cy="1166877"/>
          </a:xfrm>
        </p:grpSpPr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833B040B-0820-4740-9FE4-635ABFF792FF}"/>
                </a:ext>
              </a:extLst>
            </p:cNvPr>
            <p:cNvSpPr/>
            <p:nvPr/>
          </p:nvSpPr>
          <p:spPr>
            <a:xfrm>
              <a:off x="9481147" y="3795105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A5F2A0C-6462-449B-97BC-741FCCED807D}"/>
                </a:ext>
              </a:extLst>
            </p:cNvPr>
            <p:cNvSpPr/>
            <p:nvPr/>
          </p:nvSpPr>
          <p:spPr>
            <a:xfrm flipH="1" flipV="1">
              <a:off x="10272133" y="3484654"/>
              <a:ext cx="1370627" cy="856426"/>
            </a:xfrm>
            <a:prstGeom prst="arc">
              <a:avLst>
                <a:gd name="adj1" fmla="val 18271978"/>
                <a:gd name="adj2" fmla="val 21215294"/>
              </a:avLst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2F3D9D-7C96-4474-9099-E1851AE39F13}"/>
              </a:ext>
            </a:extLst>
          </p:cNvPr>
          <p:cNvCxnSpPr>
            <a:cxnSpLocks/>
          </p:cNvCxnSpPr>
          <p:nvPr/>
        </p:nvCxnSpPr>
        <p:spPr>
          <a:xfrm flipH="1">
            <a:off x="5939292" y="3597040"/>
            <a:ext cx="683320" cy="72478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lowchart: Punched Tape 46">
            <a:extLst>
              <a:ext uri="{FF2B5EF4-FFF2-40B4-BE49-F238E27FC236}">
                <a16:creationId xmlns:a16="http://schemas.microsoft.com/office/drawing/2014/main" id="{F3107B16-9305-45F1-A0FC-9294A7858820}"/>
              </a:ext>
            </a:extLst>
          </p:cNvPr>
          <p:cNvSpPr/>
          <p:nvPr/>
        </p:nvSpPr>
        <p:spPr>
          <a:xfrm>
            <a:off x="5475150" y="4591916"/>
            <a:ext cx="851486" cy="679414"/>
          </a:xfrm>
          <a:prstGeom prst="flowChartPunchedTape">
            <a:avLst/>
          </a:prstGeom>
          <a:gradFill>
            <a:gsLst>
              <a:gs pos="1948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  <a:gs pos="51000">
                <a:schemeClr val="bg1"/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LOGO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558B23F-62C3-448E-A1D5-8549E414A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26" y="3584289"/>
            <a:ext cx="1219200" cy="1219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4D1DA5-49C7-4B02-B9D7-0CD0350359DD}"/>
              </a:ext>
            </a:extLst>
          </p:cNvPr>
          <p:cNvSpPr txBox="1"/>
          <p:nvPr/>
        </p:nvSpPr>
        <p:spPr>
          <a:xfrm>
            <a:off x="433336" y="3760919"/>
            <a:ext cx="1029122" cy="830997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vendor under test</a:t>
            </a:r>
          </a:p>
        </p:txBody>
      </p:sp>
    </p:spTree>
    <p:extLst>
      <p:ext uri="{BB962C8B-B14F-4D97-AF65-F5344CB8AC3E}">
        <p14:creationId xmlns:p14="http://schemas.microsoft.com/office/powerpoint/2010/main" val="243784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B630-1AC0-4A47-81F8-BF2CA581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– </a:t>
            </a:r>
            <a:r>
              <a:rPr lang="en-US" dirty="0" err="1"/>
              <a:t>tbd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738B0-CEF9-418F-9F79-BD2EA0276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program costs are bundled, and include participation in both the debug event and the subsequent logo event</a:t>
            </a:r>
          </a:p>
          <a:p>
            <a:pPr lvl="1"/>
            <a:r>
              <a:rPr lang="en-US" dirty="0"/>
              <a:t>An all or nothing proposition</a:t>
            </a:r>
          </a:p>
          <a:p>
            <a:r>
              <a:rPr lang="en-US" dirty="0"/>
              <a:t>One possibility: eliminate the current subscription model </a:t>
            </a:r>
          </a:p>
          <a:p>
            <a:r>
              <a:rPr lang="en-US" dirty="0"/>
              <a:t>Base-level participation as a function of membership level</a:t>
            </a:r>
          </a:p>
          <a:p>
            <a:r>
              <a:rPr lang="en-US" dirty="0"/>
              <a:t>Logo pricing is priced per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271A-3C33-4EB5-A74A-5B083E1C2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B5186-CFF5-437E-BBF7-63D9D9FCE6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7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E749-9F37-4DDE-97C3-B85A721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4D88-7448-4F5B-A98D-03A83CE91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our new IWG Chair – Tatyana Nikolova</a:t>
            </a:r>
          </a:p>
          <a:p>
            <a:r>
              <a:rPr lang="en-US" dirty="0"/>
              <a:t>Come to the </a:t>
            </a:r>
            <a:r>
              <a:rPr lang="en-US" dirty="0" err="1"/>
              <a:t>BoF</a:t>
            </a:r>
            <a:r>
              <a:rPr lang="en-US" dirty="0"/>
              <a:t> to discuss the strawman proposal – Pros and Cons</a:t>
            </a:r>
          </a:p>
          <a:p>
            <a:r>
              <a:rPr lang="en-US" dirty="0"/>
              <a:t>Open discussion – what does the community/industry need in terms of interoperability/compliance/logo testing?</a:t>
            </a:r>
          </a:p>
          <a:p>
            <a:r>
              <a:rPr lang="en-US" dirty="0"/>
              <a:t>Work with our testing vendors on the program details</a:t>
            </a:r>
          </a:p>
          <a:p>
            <a:pPr lvl="1"/>
            <a:r>
              <a:rPr lang="en-US" dirty="0"/>
              <a:t>New Mexico Consortium - NMC</a:t>
            </a:r>
          </a:p>
          <a:p>
            <a:pPr lvl="1"/>
            <a:r>
              <a:rPr lang="en-US" dirty="0"/>
              <a:t>University of New Hampshire Interoperability Lab – UNH-IOL</a:t>
            </a:r>
          </a:p>
          <a:p>
            <a:r>
              <a:rPr lang="en-US" dirty="0"/>
              <a:t>Detailed proposal to the OFA’s Board of Directors in the next few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30905-DD2F-47D3-85A4-96E632D5B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9713-D350-42A3-889B-90E58F96FD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9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063129"/>
            <a:ext cx="9144000" cy="10429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73744"/>
            <a:ext cx="9144000" cy="554937"/>
          </a:xfrm>
        </p:spPr>
        <p:txBody>
          <a:bodyPr/>
          <a:lstStyle/>
          <a:p>
            <a:r>
              <a:rPr lang="en-US" dirty="0"/>
              <a:t>John Smith, President and CEO</a:t>
            </a: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4575320"/>
            <a:ext cx="9144000" cy="448832"/>
          </a:xfrm>
        </p:spPr>
        <p:txBody>
          <a:bodyPr/>
          <a:lstStyle/>
          <a:p>
            <a:r>
              <a:rPr lang="en-US" dirty="0">
                <a:solidFill>
                  <a:srgbClr val="399ACA"/>
                </a:solidFill>
              </a:rPr>
              <a:t>COMPANY XYZ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1524001" y="6111146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chemeClr val="bg1"/>
                </a:solidFill>
              </a:rPr>
              <a:t>[  LOGO HERE  ]</a:t>
            </a:r>
          </a:p>
        </p:txBody>
      </p:sp>
    </p:spTree>
    <p:extLst>
      <p:ext uri="{BB962C8B-B14F-4D97-AF65-F5344CB8AC3E}">
        <p14:creationId xmlns:p14="http://schemas.microsoft.com/office/powerpoint/2010/main" val="259895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EE42-4931-4F9A-95B5-89F2A3C4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 interop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64C1-D3BE-4376-BD00-63BC322C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simple answer:  It is a core component of the OFA’s mission:</a:t>
            </a:r>
          </a:p>
          <a:p>
            <a:pPr marL="0" indent="0">
              <a:buNone/>
            </a:pPr>
            <a:endParaRPr lang="en-US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“The mission of the OpenFabrics Alliance (OFA) is to accelerate the development and adoption of advanced fabrics for the benefit of the advanced networks ecosystem.”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t>The Interop Program is a key element in driving the adoption of advanced fabrics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F4954-E553-4130-920A-50BCCB6CB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EA70D-F5E1-418E-9828-D229E4D85E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1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Basic Objective behind the original Interop Program</a:t>
            </a:r>
          </a:p>
          <a:p>
            <a:r>
              <a:rPr lang="en-US" dirty="0"/>
              <a:t>To build industry confidence in the newly emerging InfiniBand technology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the time, the OpenFabrics Enterprise Distribution – OFED, was a key industry enabler</a:t>
            </a:r>
          </a:p>
          <a:p>
            <a:r>
              <a:rPr lang="en-US" dirty="0"/>
              <a:t>It was the only open source software distribution supporting the InfiniBand Architecture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purpose of the interop program was to validate that a diverse set of hardware devices</a:t>
            </a:r>
          </a:p>
          <a:p>
            <a:r>
              <a:rPr lang="en-US" dirty="0"/>
              <a:t>would interoperate among themselves, and</a:t>
            </a:r>
          </a:p>
          <a:p>
            <a:r>
              <a:rPr lang="en-US" dirty="0"/>
              <a:t>would interoperate with the only existing open source software stack - OFED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755C13F-A7E6-425A-91B9-30A48782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instructive look in the rearview mirror</a:t>
            </a:r>
          </a:p>
        </p:txBody>
      </p:sp>
    </p:spTree>
    <p:extLst>
      <p:ext uri="{BB962C8B-B14F-4D97-AF65-F5344CB8AC3E}">
        <p14:creationId xmlns:p14="http://schemas.microsoft.com/office/powerpoint/2010/main" val="184607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014CE6-B14B-45F6-B79B-2EF1BBC4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means: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285B4-3CDB-46F0-B065-D9765C03B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64C44-DAC3-4F65-B33B-6B770F3E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E209D-3244-4108-9DB1-2D53A8E1BDC5}"/>
              </a:ext>
            </a:extLst>
          </p:cNvPr>
          <p:cNvSpPr/>
          <p:nvPr/>
        </p:nvSpPr>
        <p:spPr>
          <a:xfrm>
            <a:off x="503726" y="2286726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C66332-82C7-4116-8630-14EDC3DDEB48}"/>
              </a:ext>
            </a:extLst>
          </p:cNvPr>
          <p:cNvSpPr/>
          <p:nvPr/>
        </p:nvSpPr>
        <p:spPr>
          <a:xfrm>
            <a:off x="503726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distro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B1E051-0DCA-4127-9854-3526A22E919C}"/>
              </a:ext>
            </a:extLst>
          </p:cNvPr>
          <p:cNvSpPr/>
          <p:nvPr/>
        </p:nvSpPr>
        <p:spPr>
          <a:xfrm>
            <a:off x="503726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ADC9C-C03E-4589-9930-62CFA767ADE6}"/>
              </a:ext>
            </a:extLst>
          </p:cNvPr>
          <p:cNvSpPr/>
          <p:nvPr/>
        </p:nvSpPr>
        <p:spPr>
          <a:xfrm>
            <a:off x="3564484" y="2286726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F0FAC-9B1D-498A-AB68-8F72157983D0}"/>
              </a:ext>
            </a:extLst>
          </p:cNvPr>
          <p:cNvSpPr/>
          <p:nvPr/>
        </p:nvSpPr>
        <p:spPr>
          <a:xfrm>
            <a:off x="3564484" y="3219484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distro 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02E7C0-D4E7-4C75-B5F8-8AE04B292DF6}"/>
              </a:ext>
            </a:extLst>
          </p:cNvPr>
          <p:cNvSpPr/>
          <p:nvPr/>
        </p:nvSpPr>
        <p:spPr>
          <a:xfrm>
            <a:off x="3564484" y="3745367"/>
            <a:ext cx="1472336" cy="419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h/w vendor 2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1BF56C1B-27FE-4D4A-B65B-C1702EAC5D38}"/>
              </a:ext>
            </a:extLst>
          </p:cNvPr>
          <p:cNvSpPr/>
          <p:nvPr/>
        </p:nvSpPr>
        <p:spPr>
          <a:xfrm>
            <a:off x="1707686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x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78EEB02E-AFAB-4ADC-8BD3-D62A6AA6BE9F}"/>
              </a:ext>
            </a:extLst>
          </p:cNvPr>
          <p:cNvSpPr/>
          <p:nvPr/>
        </p:nvSpPr>
        <p:spPr>
          <a:xfrm>
            <a:off x="2921055" y="4950691"/>
            <a:ext cx="914400" cy="895927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sw</a:t>
            </a:r>
            <a:r>
              <a:rPr lang="en-US" dirty="0"/>
              <a:t> y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F3C8BB6-A576-4AB7-84EE-B7E8F234BC70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856662" y="4547631"/>
            <a:ext cx="1234256" cy="4677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91D6570-CBDC-4278-B710-D2F9C9017B7D}"/>
              </a:ext>
            </a:extLst>
          </p:cNvPr>
          <p:cNvCxnSpPr>
            <a:cxnSpLocks/>
            <a:stCxn id="16" idx="3"/>
            <a:endCxn id="14" idx="2"/>
          </p:cNvCxnSpPr>
          <p:nvPr/>
        </p:nvCxnSpPr>
        <p:spPr>
          <a:xfrm flipV="1">
            <a:off x="3835455" y="4164399"/>
            <a:ext cx="465197" cy="123425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A26D9E-6D21-4AA3-B8D3-A9F8CC8D699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300652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95650-04BC-43FE-B7DA-A92239690B1F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4300652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7624FD-41D4-4B73-B88B-3231376753B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239894" y="2705758"/>
            <a:ext cx="0" cy="5137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A566C-0A02-4165-AD3B-54CB2B91FFCA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1239894" y="3638516"/>
            <a:ext cx="0" cy="1068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1A7812-40E1-4FF7-850C-B7E8183F0F2C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2622086" y="5398655"/>
            <a:ext cx="2989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F058B8C-8C75-4B26-BD4B-4103D4E89AE3}"/>
              </a:ext>
            </a:extLst>
          </p:cNvPr>
          <p:cNvSpPr txBox="1"/>
          <p:nvPr/>
        </p:nvSpPr>
        <p:spPr>
          <a:xfrm>
            <a:off x="851151" y="4596861"/>
            <a:ext cx="856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30D63D-768C-44C2-A689-448A8EB19A39}"/>
              </a:ext>
            </a:extLst>
          </p:cNvPr>
          <p:cNvSpPr txBox="1"/>
          <p:nvPr/>
        </p:nvSpPr>
        <p:spPr>
          <a:xfrm>
            <a:off x="3941965" y="4596861"/>
            <a:ext cx="8319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cable c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A8AD04-66AB-4CA4-9558-591C9DEF3200}"/>
              </a:ext>
            </a:extLst>
          </p:cNvPr>
          <p:cNvCxnSpPr>
            <a:cxnSpLocks/>
          </p:cNvCxnSpPr>
          <p:nvPr/>
        </p:nvCxnSpPr>
        <p:spPr>
          <a:xfrm>
            <a:off x="2290616" y="3980873"/>
            <a:ext cx="89835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C8FD9-AE4D-4410-B5AE-054B3454FEA9}"/>
              </a:ext>
            </a:extLst>
          </p:cNvPr>
          <p:cNvCxnSpPr/>
          <p:nvPr/>
        </p:nvCxnSpPr>
        <p:spPr>
          <a:xfrm flipV="1">
            <a:off x="5380875" y="3429000"/>
            <a:ext cx="0" cy="6627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10E9C5-0AFD-422B-A03A-20CCF8C3A10A}"/>
              </a:ext>
            </a:extLst>
          </p:cNvPr>
          <p:cNvSpPr/>
          <p:nvPr/>
        </p:nvSpPr>
        <p:spPr>
          <a:xfrm>
            <a:off x="5949233" y="270575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their peers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“Horizontal interoperability”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Devices interoperate with the s/w stack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“Vertical Interoperability”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56CD19-DA8A-43B9-8628-ECB9C7721771}"/>
              </a:ext>
            </a:extLst>
          </p:cNvPr>
          <p:cNvSpPr txBox="1"/>
          <p:nvPr/>
        </p:nvSpPr>
        <p:spPr>
          <a:xfrm>
            <a:off x="5015856" y="5551057"/>
            <a:ext cx="66813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OFA’s Interoperability Program (OFILP) has always tested for both</a:t>
            </a:r>
          </a:p>
        </p:txBody>
      </p:sp>
    </p:spTree>
    <p:extLst>
      <p:ext uri="{BB962C8B-B14F-4D97-AF65-F5344CB8AC3E}">
        <p14:creationId xmlns:p14="http://schemas.microsoft.com/office/powerpoint/2010/main" val="132901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Along the way…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…An odd thing happened</a:t>
            </a:r>
          </a:p>
          <a:p>
            <a:pPr lvl="1"/>
            <a:endParaRPr lang="en-US" sz="1800" dirty="0"/>
          </a:p>
          <a:p>
            <a:pPr marL="223838" lvl="1" indent="0">
              <a:buNone/>
            </a:pPr>
            <a:r>
              <a:rPr lang="en-US" sz="1800" dirty="0"/>
              <a:t>In the beginning, </a:t>
            </a:r>
          </a:p>
          <a:p>
            <a:pPr lvl="2"/>
            <a:r>
              <a:rPr lang="en-US" sz="1800" dirty="0"/>
              <a:t>new code was pushed to OFED,</a:t>
            </a:r>
          </a:p>
          <a:p>
            <a:pPr lvl="2"/>
            <a:r>
              <a:rPr lang="en-US" sz="1800" dirty="0"/>
              <a:t>Devices were tested for interoperability against pre-release OFED,</a:t>
            </a:r>
          </a:p>
          <a:p>
            <a:pPr lvl="2"/>
            <a:r>
              <a:rPr lang="en-US" sz="1800" dirty="0"/>
              <a:t>Validated drivers were pushed upstream,</a:t>
            </a:r>
          </a:p>
          <a:p>
            <a:pPr lvl="2"/>
            <a:r>
              <a:rPr lang="en-US" sz="1800" dirty="0"/>
              <a:t>Distros pulled from upstream</a:t>
            </a:r>
          </a:p>
          <a:p>
            <a:pPr lvl="1"/>
            <a:endParaRPr lang="en-US" sz="1800" dirty="0"/>
          </a:p>
          <a:p>
            <a:pPr marL="223838" lvl="1" indent="0">
              <a:buNone/>
            </a:pPr>
            <a:r>
              <a:rPr lang="en-US" sz="1800" dirty="0"/>
              <a:t>Nowadays, new code is pushed directly upstream…</a:t>
            </a:r>
          </a:p>
          <a:p>
            <a:pPr lvl="2"/>
            <a:r>
              <a:rPr lang="en-US" sz="1800" dirty="0"/>
              <a:t>OFED, and the distros, both pull from upstream</a:t>
            </a:r>
          </a:p>
          <a:p>
            <a:pPr lvl="1"/>
            <a:endParaRPr lang="en-US" sz="1800" dirty="0"/>
          </a:p>
          <a:p>
            <a:pPr marL="223838" lvl="1" indent="0">
              <a:buNone/>
            </a:pPr>
            <a:r>
              <a:rPr lang="en-US" sz="1800" dirty="0"/>
              <a:t>This had a profound effect –</a:t>
            </a:r>
          </a:p>
          <a:p>
            <a:pPr lvl="2"/>
            <a:r>
              <a:rPr lang="en-US" sz="1800" dirty="0"/>
              <a:t>The impact of OFED was diminished,</a:t>
            </a:r>
          </a:p>
          <a:p>
            <a:pPr lvl="2"/>
            <a:r>
              <a:rPr lang="en-US" sz="1800" dirty="0"/>
              <a:t>While the reliance on distros has increased</a:t>
            </a:r>
          </a:p>
          <a:p>
            <a:pPr lvl="2"/>
            <a:r>
              <a:rPr lang="en-US" sz="1800" dirty="0"/>
              <a:t>Meanwhile, the Interop Program continued unchanged … testing devices for interoperability with OFED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C8599-3D02-4655-BEA3-4B106CFE31AC}"/>
              </a:ext>
            </a:extLst>
          </p:cNvPr>
          <p:cNvSpPr txBox="1"/>
          <p:nvPr/>
        </p:nvSpPr>
        <p:spPr>
          <a:xfrm>
            <a:off x="6408996" y="5145251"/>
            <a:ext cx="5173404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Clearly, it’s time to re-think the Interop Program</a:t>
            </a:r>
          </a:p>
        </p:txBody>
      </p:sp>
    </p:spTree>
    <p:extLst>
      <p:ext uri="{BB962C8B-B14F-4D97-AF65-F5344CB8AC3E}">
        <p14:creationId xmlns:p14="http://schemas.microsoft.com/office/powerpoint/2010/main" val="290032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9F47-A23A-4EA4-9449-1765109B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&amp; the bad (there is no ugly)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4999-CBEE-49E8-B2DE-6E70A47F0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Bad</a:t>
            </a:r>
          </a:p>
          <a:p>
            <a:r>
              <a:rPr lang="en-US" dirty="0"/>
              <a:t>Decreasing value in testing interoperability of h/w devices with the OFED distribution</a:t>
            </a:r>
          </a:p>
          <a:p>
            <a:r>
              <a:rPr lang="en-US" dirty="0"/>
              <a:t>A shrinking field of h/w vendors (dominated by one vendor in the IB space)</a:t>
            </a:r>
          </a:p>
          <a:p>
            <a:r>
              <a:rPr lang="en-US" dirty="0"/>
              <a:t>Amortizing the fixed costs across a diminishing field of clients is making the program less and less cost effective to its clients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Good</a:t>
            </a:r>
          </a:p>
          <a:p>
            <a:r>
              <a:rPr lang="en-US" dirty="0"/>
              <a:t>An opportunity to leverage the new distro testing program thus increasing synergy</a:t>
            </a:r>
          </a:p>
          <a:p>
            <a:r>
              <a:rPr lang="en-US" dirty="0"/>
              <a:t>An opportunity to expand into adjacent areas, e.g. libfabric testing</a:t>
            </a:r>
          </a:p>
          <a:p>
            <a:r>
              <a:rPr lang="en-US" dirty="0"/>
              <a:t>Broadening penetration into areas such as NVMe (currently in beta in the </a:t>
            </a:r>
            <a:r>
              <a:rPr lang="en-US" dirty="0" err="1"/>
              <a:t>testplan</a:t>
            </a:r>
            <a:r>
              <a:rPr lang="en-US" dirty="0"/>
              <a:t>)</a:t>
            </a:r>
          </a:p>
          <a:p>
            <a:r>
              <a:rPr lang="en-US" dirty="0"/>
              <a:t>Increasing emphasis on e.g. RoCE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4CFA0-98E1-487D-B69D-86CFE6574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FF5A-E433-402B-817F-79B951D478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6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interop program – today’s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9087"/>
            <a:ext cx="11134343" cy="1147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Subscribers pay a fixed base fee, + an incremental fee based on number of devices tested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Program operates on a cost recovery basis, with the OFA serving as the financial backstop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AE774095-FA5E-474F-A4ED-401376183C7A}"/>
              </a:ext>
            </a:extLst>
          </p:cNvPr>
          <p:cNvSpPr/>
          <p:nvPr/>
        </p:nvSpPr>
        <p:spPr>
          <a:xfrm>
            <a:off x="7005044" y="2692154"/>
            <a:ext cx="3044334" cy="2929132"/>
          </a:xfrm>
          <a:prstGeom prst="blockArc">
            <a:avLst>
              <a:gd name="adj1" fmla="val 10800000"/>
              <a:gd name="adj2" fmla="val 16191502"/>
              <a:gd name="adj3" fmla="val 29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CB543-87AE-4585-8630-7CA92887836A}"/>
              </a:ext>
            </a:extLst>
          </p:cNvPr>
          <p:cNvSpPr txBox="1"/>
          <p:nvPr/>
        </p:nvSpPr>
        <p:spPr>
          <a:xfrm>
            <a:off x="7390423" y="3291198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3CBDA51-7573-4575-83B0-1CB989645832}"/>
              </a:ext>
            </a:extLst>
          </p:cNvPr>
          <p:cNvSpPr/>
          <p:nvPr/>
        </p:nvSpPr>
        <p:spPr>
          <a:xfrm rot="16200000">
            <a:off x="6947443" y="2966269"/>
            <a:ext cx="3044334" cy="2929132"/>
          </a:xfrm>
          <a:prstGeom prst="blockArc">
            <a:avLst>
              <a:gd name="adj1" fmla="val 10800000"/>
              <a:gd name="adj2" fmla="val 16191502"/>
              <a:gd name="adj3" fmla="val 29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ECE32F-400C-47F7-A969-BB20C737807A}"/>
              </a:ext>
            </a:extLst>
          </p:cNvPr>
          <p:cNvSpPr txBox="1"/>
          <p:nvPr/>
        </p:nvSpPr>
        <p:spPr>
          <a:xfrm>
            <a:off x="7424214" y="4959283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id="{A291089F-BF64-4B28-99A3-0A9CEF1EDD08}"/>
              </a:ext>
            </a:extLst>
          </p:cNvPr>
          <p:cNvSpPr/>
          <p:nvPr/>
        </p:nvSpPr>
        <p:spPr>
          <a:xfrm rot="10800000">
            <a:off x="7350486" y="3023869"/>
            <a:ext cx="3044334" cy="2929132"/>
          </a:xfrm>
          <a:prstGeom prst="blockArc">
            <a:avLst>
              <a:gd name="adj1" fmla="val 10800000"/>
              <a:gd name="adj2" fmla="val 16191502"/>
              <a:gd name="adj3" fmla="val 29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FB9B-4C26-42C4-B456-76E2920BB9F5}"/>
              </a:ext>
            </a:extLst>
          </p:cNvPr>
          <p:cNvSpPr txBox="1"/>
          <p:nvPr/>
        </p:nvSpPr>
        <p:spPr>
          <a:xfrm>
            <a:off x="9260935" y="495928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Debug</a:t>
            </a: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1F8D6FBA-C724-4C52-BE24-A75D0480D065}"/>
              </a:ext>
            </a:extLst>
          </p:cNvPr>
          <p:cNvSpPr/>
          <p:nvPr/>
        </p:nvSpPr>
        <p:spPr>
          <a:xfrm rot="5400000">
            <a:off x="7408087" y="2749755"/>
            <a:ext cx="3044334" cy="2929132"/>
          </a:xfrm>
          <a:prstGeom prst="blockArc">
            <a:avLst>
              <a:gd name="adj1" fmla="val 10800000"/>
              <a:gd name="adj2" fmla="val 16191502"/>
              <a:gd name="adj3" fmla="val 2943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82417D-CC65-4B4D-80CC-0618AA747D8C}"/>
              </a:ext>
            </a:extLst>
          </p:cNvPr>
          <p:cNvSpPr txBox="1"/>
          <p:nvPr/>
        </p:nvSpPr>
        <p:spPr>
          <a:xfrm>
            <a:off x="9294726" y="3291198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36D1ACD-14B8-45C8-85AE-72A37D08AB36}"/>
              </a:ext>
            </a:extLst>
          </p:cNvPr>
          <p:cNvSpPr/>
          <p:nvPr/>
        </p:nvSpPr>
        <p:spPr>
          <a:xfrm>
            <a:off x="9687599" y="3924534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B6673965-C141-4072-84BF-58DD16BD3441}"/>
              </a:ext>
            </a:extLst>
          </p:cNvPr>
          <p:cNvSpPr/>
          <p:nvPr/>
        </p:nvSpPr>
        <p:spPr>
          <a:xfrm flipV="1">
            <a:off x="7308400" y="3782527"/>
            <a:ext cx="385306" cy="9190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2E7981-96AD-4EA0-A2FF-94229B79A47D}"/>
              </a:ext>
            </a:extLst>
          </p:cNvPr>
          <p:cNvSpPr txBox="1"/>
          <p:nvPr/>
        </p:nvSpPr>
        <p:spPr>
          <a:xfrm>
            <a:off x="10089315" y="2662874"/>
            <a:ext cx="154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clockwork</a:t>
            </a:r>
          </a:p>
          <a:p>
            <a:r>
              <a:rPr lang="en-US" dirty="0"/>
              <a:t>(until it’s not)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F17C2E8-1C58-42DF-9CB6-B181A4973E77}"/>
              </a:ext>
            </a:extLst>
          </p:cNvPr>
          <p:cNvSpPr txBox="1">
            <a:spLocks/>
          </p:cNvSpPr>
          <p:nvPr/>
        </p:nvSpPr>
        <p:spPr>
          <a:xfrm>
            <a:off x="747842" y="3660530"/>
            <a:ext cx="5288807" cy="19607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annual cycle includes two debug events, and two logo events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The single subscription fee bundles two debug events together with two Logo events</a:t>
            </a: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Font typeface="Wingdings" charset="2"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C543B-D7D6-4E6A-81F0-C4FF9E5005C9}"/>
              </a:ext>
            </a:extLst>
          </p:cNvPr>
          <p:cNvSpPr txBox="1"/>
          <p:nvPr/>
        </p:nvSpPr>
        <p:spPr>
          <a:xfrm>
            <a:off x="8281998" y="3961592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annual</a:t>
            </a:r>
          </a:p>
          <a:p>
            <a:pPr algn="ctr"/>
            <a:r>
              <a:rPr lang="en-US" dirty="0"/>
              <a:t>cycle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2CA39-352E-4801-8EA9-0C34A8031C4D}"/>
              </a:ext>
            </a:extLst>
          </p:cNvPr>
          <p:cNvSpPr txBox="1"/>
          <p:nvPr/>
        </p:nvSpPr>
        <p:spPr>
          <a:xfrm>
            <a:off x="6590342" y="289080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DDC1E0-A290-4C53-A0BC-44AD0416BD51}"/>
              </a:ext>
            </a:extLst>
          </p:cNvPr>
          <p:cNvSpPr txBox="1"/>
          <p:nvPr/>
        </p:nvSpPr>
        <p:spPr>
          <a:xfrm>
            <a:off x="10095320" y="5406664"/>
            <a:ext cx="46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</a:t>
            </a:r>
          </a:p>
        </p:txBody>
      </p:sp>
    </p:spTree>
    <p:extLst>
      <p:ext uri="{BB962C8B-B14F-4D97-AF65-F5344CB8AC3E}">
        <p14:creationId xmlns:p14="http://schemas.microsoft.com/office/powerpoint/2010/main" val="280217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010E-8418-46CF-A450-40F62A2F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Distro Testing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905BC-C4BF-46FF-B24E-929168A6D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2" y="1781143"/>
            <a:ext cx="6650181" cy="202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Operates on an ‘on-demand’ basis, pricing is per run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Distro submits a release candidate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The </a:t>
            </a:r>
            <a:r>
              <a:rPr lang="en-US" dirty="0" err="1">
                <a:sym typeface="Wingdings" panose="05000000000000000000" pitchFamily="2" charset="2"/>
              </a:rPr>
              <a:t>rc</a:t>
            </a:r>
            <a:r>
              <a:rPr lang="en-US" dirty="0">
                <a:sym typeface="Wingdings" panose="05000000000000000000" pitchFamily="2" charset="2"/>
              </a:rPr>
              <a:t> is tested according to a defined test plan*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Results are returned to the distro</a:t>
            </a:r>
          </a:p>
          <a:p>
            <a:pPr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Rinse, lather, repeat</a:t>
            </a: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C22-E9CF-4C01-B69C-D339733971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09CC-0E49-4E01-9D16-DE1EDAEC0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OpenFabrics Alliance Workshop 2019</a:t>
            </a:r>
            <a:endParaRPr lang="en-US" dirty="0"/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59DDE288-F5B1-4A0A-A5F0-A7F15AEED8CF}"/>
              </a:ext>
            </a:extLst>
          </p:cNvPr>
          <p:cNvSpPr/>
          <p:nvPr/>
        </p:nvSpPr>
        <p:spPr>
          <a:xfrm>
            <a:off x="7176654" y="3924667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Right 22">
            <a:extLst>
              <a:ext uri="{FF2B5EF4-FFF2-40B4-BE49-F238E27FC236}">
                <a16:creationId xmlns:a16="http://schemas.microsoft.com/office/drawing/2014/main" id="{0DA4A2BD-F6AD-4A75-8855-10426FC8E67E}"/>
              </a:ext>
            </a:extLst>
          </p:cNvPr>
          <p:cNvSpPr/>
          <p:nvPr/>
        </p:nvSpPr>
        <p:spPr>
          <a:xfrm flipH="1" flipV="1">
            <a:off x="8686799" y="3808924"/>
            <a:ext cx="1005583" cy="1671782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5648C-7F32-45CD-9464-E36C07460E57}"/>
              </a:ext>
            </a:extLst>
          </p:cNvPr>
          <p:cNvSpPr txBox="1"/>
          <p:nvPr/>
        </p:nvSpPr>
        <p:spPr>
          <a:xfrm>
            <a:off x="526472" y="5629568"/>
            <a:ext cx="660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*currently, it’s mostly the same test plan as is used to drive the OFILP</a:t>
            </a:r>
          </a:p>
        </p:txBody>
      </p:sp>
    </p:spTree>
    <p:extLst>
      <p:ext uri="{BB962C8B-B14F-4D97-AF65-F5344CB8AC3E}">
        <p14:creationId xmlns:p14="http://schemas.microsoft.com/office/powerpoint/2010/main" val="227054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1794</Words>
  <Application>Microsoft Office PowerPoint</Application>
  <PresentationFormat>Widescreen</PresentationFormat>
  <Paragraphs>298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Comic Sans MS</vt:lpstr>
      <vt:lpstr>Wingdings</vt:lpstr>
      <vt:lpstr>Office Theme</vt:lpstr>
      <vt:lpstr>Driving the Interop program into the future</vt:lpstr>
      <vt:lpstr>outline – four major sections</vt:lpstr>
      <vt:lpstr>Why an interop program</vt:lpstr>
      <vt:lpstr>An instructive look in the rearview mirror</vt:lpstr>
      <vt:lpstr>interoperability means:</vt:lpstr>
      <vt:lpstr>Along the way…</vt:lpstr>
      <vt:lpstr>The good &amp; the bad (there is no ugly)</vt:lpstr>
      <vt:lpstr>The interop program – today’s structure</vt:lpstr>
      <vt:lpstr>Distro Testing program</vt:lpstr>
      <vt:lpstr>Interop governance model - OFA-IWG</vt:lpstr>
      <vt:lpstr>question</vt:lpstr>
      <vt:lpstr>A modest proposal</vt:lpstr>
      <vt:lpstr>scope and Stakeholders</vt:lpstr>
      <vt:lpstr>serving our clients</vt:lpstr>
      <vt:lpstr>stakeholder wish lists</vt:lpstr>
      <vt:lpstr>a virtuous cycle</vt:lpstr>
      <vt:lpstr>Upstream kernel pre-release testing</vt:lpstr>
      <vt:lpstr>objectives</vt:lpstr>
      <vt:lpstr>pre-release integration testing</vt:lpstr>
      <vt:lpstr>ON-demand logo program</vt:lpstr>
      <vt:lpstr>pricing – tbd!</vt:lpstr>
      <vt:lpstr>next steps</vt:lpstr>
      <vt:lpstr>THANK YOU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Paul Grun</cp:lastModifiedBy>
  <cp:revision>148</cp:revision>
  <dcterms:created xsi:type="dcterms:W3CDTF">2016-02-08T22:33:42Z</dcterms:created>
  <dcterms:modified xsi:type="dcterms:W3CDTF">2019-03-14T09:08:53Z</dcterms:modified>
</cp:coreProperties>
</file>