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88" r:id="rId4"/>
    <p:sldId id="284" r:id="rId5"/>
    <p:sldId id="272" r:id="rId6"/>
    <p:sldId id="273" r:id="rId7"/>
    <p:sldId id="287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6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3"/>
    <p:restoredTop sz="94484" autoAdjust="0"/>
  </p:normalViewPr>
  <p:slideViewPr>
    <p:cSldViewPr snapToGrid="0" showGuides="1">
      <p:cViewPr varScale="1">
        <p:scale>
          <a:sx n="108" d="100"/>
          <a:sy n="108" d="100"/>
        </p:scale>
        <p:origin x="390" y="96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/>
              <a:t>© OpenFabrics Alliance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>
                <a:latin typeface="Arial Narrow"/>
                <a:cs typeface="Arial Narrow"/>
              </a:rPr>
              <a:t>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3041174"/>
            <a:ext cx="9144000" cy="1042935"/>
          </a:xfrm>
        </p:spPr>
        <p:txBody>
          <a:bodyPr/>
          <a:lstStyle/>
          <a:p>
            <a:r>
              <a:rPr lang="en-US" dirty="0"/>
              <a:t>Post Mortem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OFA Workshop 2019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085767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[  April, 2019  ]</a:t>
            </a: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40F8-BC3E-45BE-824A-E1C1FA1F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Notes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DFC65-AFB2-4630-A00C-564EBA13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1055658" cy="4813525"/>
          </a:xfrm>
        </p:spPr>
        <p:txBody>
          <a:bodyPr>
            <a:normAutofit/>
          </a:bodyPr>
          <a:lstStyle/>
          <a:p>
            <a:pPr marL="22383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E374C-6A47-4639-AE34-A19FD17C2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F4EC-EB2F-46EC-B22D-377AF6877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BB54EC-C1BF-4F0F-B21F-BDE5CA099C3F}"/>
              </a:ext>
            </a:extLst>
          </p:cNvPr>
          <p:cNvSpPr txBox="1">
            <a:spLocks/>
          </p:cNvSpPr>
          <p:nvPr/>
        </p:nvSpPr>
        <p:spPr>
          <a:xfrm>
            <a:off x="762000" y="1465039"/>
            <a:ext cx="11055658" cy="4813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Networking / Ad Hoc Meeting Rooms</a:t>
            </a:r>
          </a:p>
          <a:p>
            <a:pPr lvl="1"/>
            <a:r>
              <a:rPr lang="en-US" dirty="0"/>
              <a:t>Multiple complaints about lack of hallway space / meeting rooms for networking and private conversations</a:t>
            </a:r>
          </a:p>
          <a:p>
            <a:pPr lvl="1"/>
            <a:r>
              <a:rPr lang="en-US" dirty="0"/>
              <a:t>Consider securing all available rooms (if cost effective) to bring back ad hoc meeting rooms</a:t>
            </a:r>
          </a:p>
          <a:p>
            <a:pPr lvl="1"/>
            <a:r>
              <a:rPr lang="en-US" dirty="0"/>
              <a:t>Consider different floor (UT-Austin specific) with more room to spread out, network 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Registration Fees</a:t>
            </a:r>
          </a:p>
          <a:p>
            <a:pPr lvl="1"/>
            <a:r>
              <a:rPr lang="en-US" dirty="0"/>
              <a:t>Multiple comments on registration fees being too high</a:t>
            </a:r>
          </a:p>
          <a:p>
            <a:pPr lvl="1"/>
            <a:r>
              <a:rPr lang="en-US" dirty="0"/>
              <a:t>Consider discount registration for members, or lower overall registration fees if 2020 budget estimates allow</a:t>
            </a:r>
          </a:p>
          <a:p>
            <a:endParaRPr lang="en-US" b="0" dirty="0"/>
          </a:p>
          <a:p>
            <a:r>
              <a:rPr lang="en-US" b="0" dirty="0"/>
              <a:t>Room Blocks</a:t>
            </a:r>
          </a:p>
          <a:p>
            <a:pPr lvl="1"/>
            <a:r>
              <a:rPr lang="en-US" dirty="0"/>
              <a:t>Room blocks for 2019 quickly filled up </a:t>
            </a:r>
          </a:p>
          <a:p>
            <a:pPr lvl="1"/>
            <a:r>
              <a:rPr lang="en-US" dirty="0"/>
              <a:t>Consider higher room occupancy blocks for 2020</a:t>
            </a:r>
            <a:endParaRPr lang="en-US" b="0" dirty="0"/>
          </a:p>
          <a:p>
            <a:endParaRPr lang="en-US" b="0" dirty="0"/>
          </a:p>
          <a:p>
            <a:endParaRPr lang="en-US" dirty="0"/>
          </a:p>
          <a:p>
            <a:r>
              <a:rPr lang="en-US" dirty="0"/>
              <a:t>MWG Recommendation: </a:t>
            </a:r>
            <a:r>
              <a:rPr lang="en-US" b="0" dirty="0"/>
              <a:t>Explore additional room/floor options at UT-Austin, keep networking/meeting rooms top-of-mind if moving forward on new location, review possibility to reduce registration fees, slightly increase lodging room block.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9621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C69F-36B9-4639-B52B-6B296CD1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46C61-4E8D-43B7-96A1-DE2EC328E6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A86E3-F6B8-46D3-9DD6-EA9A48176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2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40F8-BC3E-45BE-824A-E1C1FA1F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DFC65-AFB2-4630-A00C-564EBA13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1055658" cy="4813525"/>
          </a:xfrm>
        </p:spPr>
        <p:txBody>
          <a:bodyPr>
            <a:normAutofit/>
          </a:bodyPr>
          <a:lstStyle/>
          <a:p>
            <a:pPr marL="22383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E374C-6A47-4639-AE34-A19FD17C2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F4EC-EB2F-46EC-B22D-377AF6877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B698A9-DBA3-43D2-B4F9-9DE9E1F5D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53226"/>
              </p:ext>
            </p:extLst>
          </p:nvPr>
        </p:nvGraphicFramePr>
        <p:xfrm>
          <a:off x="526741" y="2183908"/>
          <a:ext cx="4391487" cy="2889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053">
                  <a:extLst>
                    <a:ext uri="{9D8B030D-6E8A-4147-A177-3AD203B41FA5}">
                      <a16:colId xmlns:a16="http://schemas.microsoft.com/office/drawing/2014/main" val="354783913"/>
                    </a:ext>
                  </a:extLst>
                </a:gridCol>
                <a:gridCol w="1603717">
                  <a:extLst>
                    <a:ext uri="{9D8B030D-6E8A-4147-A177-3AD203B41FA5}">
                      <a16:colId xmlns:a16="http://schemas.microsoft.com/office/drawing/2014/main" val="4000300406"/>
                    </a:ext>
                  </a:extLst>
                </a:gridCol>
                <a:gridCol w="1603717">
                  <a:extLst>
                    <a:ext uri="{9D8B030D-6E8A-4147-A177-3AD203B41FA5}">
                      <a16:colId xmlns:a16="http://schemas.microsoft.com/office/drawing/2014/main" val="3389419320"/>
                    </a:ext>
                  </a:extLst>
                </a:gridCol>
              </a:tblGrid>
              <a:tr h="39467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Cumulative Registration Count</a:t>
                      </a:r>
                      <a:br>
                        <a:rPr lang="en-US" sz="1200" dirty="0">
                          <a:effectLst/>
                        </a:rPr>
                      </a:b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2704991"/>
                  </a:ext>
                </a:extLst>
              </a:tr>
              <a:tr h="205558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1851668"/>
                  </a:ext>
                </a:extLst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weeks out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# registrations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# registrations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8960544"/>
                  </a:ext>
                </a:extLst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 Open-8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9691738"/>
                  </a:ext>
                </a:extLst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2089748"/>
                  </a:ext>
                </a:extLst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5706177"/>
                  </a:ext>
                </a:extLst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7777816"/>
                  </a:ext>
                </a:extLst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5155747"/>
                  </a:ext>
                </a:extLst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6832522"/>
                  </a:ext>
                </a:extLst>
              </a:tr>
              <a:tr h="2335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8925365"/>
                  </a:ext>
                </a:extLst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6329215"/>
                  </a:ext>
                </a:extLst>
              </a:tr>
              <a:tr h="411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Less than 1 week + Onsite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018292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C4EE849-6A82-4B95-9244-3A1ECC9A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068" y="2183908"/>
            <a:ext cx="6410049" cy="28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7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40F8-BC3E-45BE-824A-E1C1FA1F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DFC65-AFB2-4630-A00C-564EBA13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1055658" cy="4813525"/>
          </a:xfrm>
        </p:spPr>
        <p:txBody>
          <a:bodyPr>
            <a:normAutofit/>
          </a:bodyPr>
          <a:lstStyle/>
          <a:p>
            <a:pPr marL="22383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E374C-6A47-4639-AE34-A19FD17C2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F4EC-EB2F-46EC-B22D-377AF6877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CBC557-8536-42E8-965F-F95100A1A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88075"/>
              </p:ext>
            </p:extLst>
          </p:nvPr>
        </p:nvGraphicFramePr>
        <p:xfrm>
          <a:off x="332914" y="2216732"/>
          <a:ext cx="4391486" cy="2861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452">
                  <a:extLst>
                    <a:ext uri="{9D8B030D-6E8A-4147-A177-3AD203B41FA5}">
                      <a16:colId xmlns:a16="http://schemas.microsoft.com/office/drawing/2014/main" val="2572166020"/>
                    </a:ext>
                  </a:extLst>
                </a:gridCol>
                <a:gridCol w="1743678">
                  <a:extLst>
                    <a:ext uri="{9D8B030D-6E8A-4147-A177-3AD203B41FA5}">
                      <a16:colId xmlns:a16="http://schemas.microsoft.com/office/drawing/2014/main" val="2852300508"/>
                    </a:ext>
                  </a:extLst>
                </a:gridCol>
                <a:gridCol w="1485356">
                  <a:extLst>
                    <a:ext uri="{9D8B030D-6E8A-4147-A177-3AD203B41FA5}">
                      <a16:colId xmlns:a16="http://schemas.microsoft.com/office/drawing/2014/main" val="1463904861"/>
                    </a:ext>
                  </a:extLst>
                </a:gridCol>
              </a:tblGrid>
              <a:tr h="37732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Weekly Registrations</a:t>
                      </a:r>
                      <a:br>
                        <a:rPr lang="en-US" sz="1200" dirty="0">
                          <a:effectLst/>
                        </a:rPr>
                      </a:b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2902418"/>
                  </a:ext>
                </a:extLst>
              </a:tr>
              <a:tr h="196523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393266"/>
                  </a:ext>
                </a:extLst>
              </a:tr>
              <a:tr h="19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weeks out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new registrations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new registrations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090194"/>
                  </a:ext>
                </a:extLst>
              </a:tr>
              <a:tr h="19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 Open-8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60482242"/>
                  </a:ext>
                </a:extLst>
              </a:tr>
              <a:tr h="19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7005105"/>
                  </a:ext>
                </a:extLst>
              </a:tr>
              <a:tr h="19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2414980"/>
                  </a:ext>
                </a:extLst>
              </a:tr>
              <a:tr h="172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1932927"/>
                  </a:ext>
                </a:extLst>
              </a:tr>
              <a:tr h="19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5788106"/>
                  </a:ext>
                </a:extLst>
              </a:tr>
              <a:tr h="19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3*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7550329"/>
                  </a:ext>
                </a:extLst>
              </a:tr>
              <a:tr h="19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9041393"/>
                  </a:ext>
                </a:extLst>
              </a:tr>
              <a:tr h="19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44783911"/>
                  </a:ext>
                </a:extLst>
              </a:tr>
              <a:tr h="345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Less than 1 week + Onsite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08441050"/>
                  </a:ext>
                </a:extLst>
              </a:tr>
              <a:tr h="19652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*Early bird discount ends 3 weeks before event (2/26/19)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7068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9E623A2-7CBA-4815-AAED-DF1D74459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40" y="2216732"/>
            <a:ext cx="6457989" cy="28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40F8-BC3E-45BE-824A-E1C1FA1F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 Breakdowns  / Room Block Pickup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DFC65-AFB2-4630-A00C-564EBA13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1055658" cy="4813525"/>
          </a:xfrm>
        </p:spPr>
        <p:txBody>
          <a:bodyPr>
            <a:normAutofit/>
          </a:bodyPr>
          <a:lstStyle/>
          <a:p>
            <a:pPr marL="22383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E374C-6A47-4639-AE34-A19FD17C2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F4EC-EB2F-46EC-B22D-377AF6877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60F09E-346C-4B78-B596-552372BBA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95352"/>
              </p:ext>
            </p:extLst>
          </p:nvPr>
        </p:nvGraphicFramePr>
        <p:xfrm>
          <a:off x="1110439" y="4013751"/>
          <a:ext cx="2641600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650">
                  <a:extLst>
                    <a:ext uri="{9D8B030D-6E8A-4147-A177-3AD203B41FA5}">
                      <a16:colId xmlns:a16="http://schemas.microsoft.com/office/drawing/2014/main" val="4130963110"/>
                    </a:ext>
                  </a:extLst>
                </a:gridCol>
                <a:gridCol w="1374950">
                  <a:extLst>
                    <a:ext uri="{9D8B030D-6E8A-4147-A177-3AD203B41FA5}">
                      <a16:colId xmlns:a16="http://schemas.microsoft.com/office/drawing/2014/main" val="260585846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# of Attendees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72325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21151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25248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3536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47252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27449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20542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9030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12640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21316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86673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41170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TN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6067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26093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4629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WA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119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BAB959-ECA4-44DB-A58D-28C20A70F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17614"/>
              </p:ext>
            </p:extLst>
          </p:nvPr>
        </p:nvGraphicFramePr>
        <p:xfrm>
          <a:off x="1133384" y="1535563"/>
          <a:ext cx="2595711" cy="1997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418">
                  <a:extLst>
                    <a:ext uri="{9D8B030D-6E8A-4147-A177-3AD203B41FA5}">
                      <a16:colId xmlns:a16="http://schemas.microsoft.com/office/drawing/2014/main" val="396345700"/>
                    </a:ext>
                  </a:extLst>
                </a:gridCol>
                <a:gridCol w="1335293">
                  <a:extLst>
                    <a:ext uri="{9D8B030D-6E8A-4147-A177-3AD203B41FA5}">
                      <a16:colId xmlns:a16="http://schemas.microsoft.com/office/drawing/2014/main" val="422646710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# of Attendees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148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United States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86257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9892959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38559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Japan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65561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Russian Federation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03719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50934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9317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Sri Lanka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AED5DC5-069A-4805-9309-0E4466891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03872"/>
              </p:ext>
            </p:extLst>
          </p:nvPr>
        </p:nvGraphicFramePr>
        <p:xfrm>
          <a:off x="5517674" y="2049013"/>
          <a:ext cx="524827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835">
                  <a:extLst>
                    <a:ext uri="{9D8B030D-6E8A-4147-A177-3AD203B41FA5}">
                      <a16:colId xmlns:a16="http://schemas.microsoft.com/office/drawing/2014/main" val="3465953513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4126720846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3596803837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783891931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Contracted Room Block*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Rooms Picked Up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13737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3/18/2019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633101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3/19/2019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335695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3/20/2019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Wednesday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345076"/>
                  </a:ext>
                </a:extLst>
              </a:tr>
              <a:tr h="65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3/21/2019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Thursday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67113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810F8A9-7C5F-4DDB-874A-493008D5FE0D}"/>
              </a:ext>
            </a:extLst>
          </p:cNvPr>
          <p:cNvSpPr txBox="1"/>
          <p:nvPr/>
        </p:nvSpPr>
        <p:spPr>
          <a:xfrm>
            <a:off x="6811222" y="1581541"/>
            <a:ext cx="266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Room Block at </a:t>
            </a:r>
            <a:r>
              <a:rPr lang="en-US" dirty="0" err="1"/>
              <a:t>DoubleTree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DF7346-95DD-4264-AE9F-9886CC429921}"/>
              </a:ext>
            </a:extLst>
          </p:cNvPr>
          <p:cNvSpPr txBox="1"/>
          <p:nvPr/>
        </p:nvSpPr>
        <p:spPr>
          <a:xfrm>
            <a:off x="1239021" y="1202095"/>
            <a:ext cx="238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Registration by Country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35A81A-4906-4A0B-8877-3D57944ECDAF}"/>
              </a:ext>
            </a:extLst>
          </p:cNvPr>
          <p:cNvSpPr txBox="1"/>
          <p:nvPr/>
        </p:nvSpPr>
        <p:spPr>
          <a:xfrm>
            <a:off x="1344661" y="3672154"/>
            <a:ext cx="211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Registration by 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7674" y="3146293"/>
            <a:ext cx="3357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*Courtesy block with no contracted minimum required.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AED5DC5-069A-4805-9309-0E4466891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62343"/>
              </p:ext>
            </p:extLst>
          </p:nvPr>
        </p:nvGraphicFramePr>
        <p:xfrm>
          <a:off x="5517674" y="4139626"/>
          <a:ext cx="524827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835">
                  <a:extLst>
                    <a:ext uri="{9D8B030D-6E8A-4147-A177-3AD203B41FA5}">
                      <a16:colId xmlns:a16="http://schemas.microsoft.com/office/drawing/2014/main" val="3465953513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4126720846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3596803837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783891931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Contracted Room Block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Rooms Picked Up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13737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3/18/2019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633101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3/19/2019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335695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3/20/2019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Wednesday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345076"/>
                  </a:ext>
                </a:extLst>
              </a:tr>
              <a:tr h="65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3/21/2019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Thursday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67113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810F8A9-7C5F-4DDB-874A-493008D5FE0D}"/>
              </a:ext>
            </a:extLst>
          </p:cNvPr>
          <p:cNvSpPr txBox="1"/>
          <p:nvPr/>
        </p:nvSpPr>
        <p:spPr>
          <a:xfrm>
            <a:off x="6929748" y="3684186"/>
            <a:ext cx="242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Room Block at Sheraton</a:t>
            </a:r>
          </a:p>
        </p:txBody>
      </p:sp>
    </p:spTree>
    <p:extLst>
      <p:ext uri="{BB962C8B-B14F-4D97-AF65-F5344CB8AC3E}">
        <p14:creationId xmlns:p14="http://schemas.microsoft.com/office/powerpoint/2010/main" val="195557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15B6-39F6-48D0-97EA-E2012C1C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F50A-718C-4AF1-AF9D-74E952F5C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51DB-C50D-4F41-803A-2EBDD38166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B13B49-A313-4D31-8BD5-49BB17820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32826"/>
              </p:ext>
            </p:extLst>
          </p:nvPr>
        </p:nvGraphicFramePr>
        <p:xfrm>
          <a:off x="324882" y="1893564"/>
          <a:ext cx="6306736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541">
                  <a:extLst>
                    <a:ext uri="{9D8B030D-6E8A-4147-A177-3AD203B41FA5}">
                      <a16:colId xmlns:a16="http://schemas.microsoft.com/office/drawing/2014/main" val="1287613162"/>
                    </a:ext>
                  </a:extLst>
                </a:gridCol>
                <a:gridCol w="1961836">
                  <a:extLst>
                    <a:ext uri="{9D8B030D-6E8A-4147-A177-3AD203B41FA5}">
                      <a16:colId xmlns:a16="http://schemas.microsoft.com/office/drawing/2014/main" val="1727701019"/>
                    </a:ext>
                  </a:extLst>
                </a:gridCol>
                <a:gridCol w="2031359">
                  <a:extLst>
                    <a:ext uri="{9D8B030D-6E8A-4147-A177-3AD203B41FA5}">
                      <a16:colId xmlns:a16="http://schemas.microsoft.com/office/drawing/2014/main" val="38588145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of Responses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450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Workshop Fees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992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Lodging Cost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190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99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Internet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733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Registration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4.73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095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Audio/PA System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788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RDMA Tutorial Series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45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Opening Remarks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864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General Meeting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0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BoFs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4.04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2806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Networking Opportunities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725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Networking Reception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624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Intensity/hours per day/# of days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753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– Austin, Texas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24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Relevance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265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Content Quality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5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Content Delivery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911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Future Location Suggestions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California, Boulder CO, near HPC center (LANL)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27687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9FAD8D6-408B-4E7A-96FC-549E3B83687E}"/>
              </a:ext>
            </a:extLst>
          </p:cNvPr>
          <p:cNvSpPr/>
          <p:nvPr/>
        </p:nvSpPr>
        <p:spPr>
          <a:xfrm>
            <a:off x="324882" y="1470228"/>
            <a:ext cx="3985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rate the following (1 lowest to 5 highest):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149406-EDD3-4B9B-AA81-26B578FA7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31565"/>
              </p:ext>
            </p:extLst>
          </p:nvPr>
        </p:nvGraphicFramePr>
        <p:xfrm>
          <a:off x="6892988" y="1893564"/>
          <a:ext cx="4689412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4687">
                  <a:extLst>
                    <a:ext uri="{9D8B030D-6E8A-4147-A177-3AD203B41FA5}">
                      <a16:colId xmlns:a16="http://schemas.microsoft.com/office/drawing/2014/main" val="364428381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57863124"/>
                    </a:ext>
                  </a:extLst>
                </a:gridCol>
                <a:gridCol w="1500325">
                  <a:extLst>
                    <a:ext uri="{9D8B030D-6E8A-4147-A177-3AD203B41FA5}">
                      <a16:colId xmlns:a16="http://schemas.microsoft.com/office/drawing/2014/main" val="2032554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of Responses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096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How likely will you return next year?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6367587"/>
                  </a:ext>
                </a:extLst>
              </a:tr>
              <a:tr h="90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How likely are you to recommend this Workshop?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4.47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90109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EC7798A-6F8E-4CB3-99C2-CB58AEC92A49}"/>
              </a:ext>
            </a:extLst>
          </p:cNvPr>
          <p:cNvSpPr/>
          <p:nvPr/>
        </p:nvSpPr>
        <p:spPr>
          <a:xfrm>
            <a:off x="6877404" y="1524232"/>
            <a:ext cx="4493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rate the following (1 not at all to 5 highly likely):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208CAB-1E82-42F2-84B4-922A51A280AB}"/>
              </a:ext>
            </a:extLst>
          </p:cNvPr>
          <p:cNvSpPr/>
          <p:nvPr/>
        </p:nvSpPr>
        <p:spPr>
          <a:xfrm>
            <a:off x="6892988" y="3188885"/>
            <a:ext cx="449353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did you hear about the workshop?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OFA mailing communication – (12 / 75%)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OFA technical forums (e.g. working groups) in which I participate – (2 / 12.5%)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industry organizations – (1 / 6.25%)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media (LinkedIn, Twitter, etc.) – (1 / 6.25%)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Trade publication – (0 / 0%)</a:t>
            </a:r>
          </a:p>
        </p:txBody>
      </p:sp>
    </p:spTree>
    <p:extLst>
      <p:ext uri="{BB962C8B-B14F-4D97-AF65-F5344CB8AC3E}">
        <p14:creationId xmlns:p14="http://schemas.microsoft.com/office/powerpoint/2010/main" val="1237642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9AF2-8B76-4F28-93E5-C48E7DB1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7A33-A8CF-433D-96D9-18B2AA3EB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Solicit the broader community for possible themes early in the planning cycle</a:t>
            </a:r>
          </a:p>
          <a:p>
            <a:pPr lvl="1"/>
            <a:r>
              <a:rPr lang="en-US" dirty="0"/>
              <a:t>MWG could survey past attendees for topic areas of interest that would seed the TPC’s exploration</a:t>
            </a:r>
          </a:p>
          <a:p>
            <a:endParaRPr lang="en-US" b="0" dirty="0"/>
          </a:p>
          <a:p>
            <a:r>
              <a:rPr lang="en-US" b="0" dirty="0"/>
              <a:t>Better vetting of sessions proposals to reduce specific sessions topic redundancies</a:t>
            </a:r>
          </a:p>
          <a:p>
            <a:pPr lvl="1"/>
            <a:r>
              <a:rPr lang="en-US" b="0" dirty="0"/>
              <a:t>Consider requesting more detail or specificity in the abstract, e.g. “what are the top 3 take-aways you expect to come from your session?”</a:t>
            </a:r>
          </a:p>
          <a:p>
            <a:endParaRPr lang="en-US" b="0" dirty="0"/>
          </a:p>
          <a:p>
            <a:r>
              <a:rPr lang="en-US" b="0" dirty="0"/>
              <a:t>More active TPC participation to drive collaborative activities such as Birds of a Feather</a:t>
            </a:r>
          </a:p>
          <a:p>
            <a:endParaRPr lang="en-US" b="0" dirty="0"/>
          </a:p>
          <a:p>
            <a:r>
              <a:rPr lang="en-US" b="0" dirty="0"/>
              <a:t>Broaden participation in the TPC to avoid being “stale”</a:t>
            </a:r>
          </a:p>
          <a:p>
            <a:pPr lvl="1"/>
            <a:r>
              <a:rPr lang="en-US" dirty="0"/>
              <a:t>Consider a TPC recognition event or call out during existing activity (Networking Reception, Town Hall, etc.)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Overall, TPC processes and procedures worked well</a:t>
            </a:r>
          </a:p>
          <a:p>
            <a:pPr lvl="1"/>
            <a:r>
              <a:rPr lang="en-US" dirty="0"/>
              <a:t>C</a:t>
            </a:r>
            <a:r>
              <a:rPr lang="en-US" b="0" dirty="0"/>
              <a:t>ontinue for 2020</a:t>
            </a:r>
          </a:p>
          <a:p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85595-4164-4ED4-99E2-E08D460214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Internal Post Mortem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2064-AC28-4054-9DC9-69434BB971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5535-83B6-4415-B9DB-23D834C709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0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9AF2-8B76-4F28-93E5-C48E7DB1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E7B06D8-027D-4566-B1B6-F1C932AC6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430231"/>
              </p:ext>
            </p:extLst>
          </p:nvPr>
        </p:nvGraphicFramePr>
        <p:xfrm>
          <a:off x="609599" y="1945640"/>
          <a:ext cx="109727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10">
                  <a:extLst>
                    <a:ext uri="{9D8B030D-6E8A-4147-A177-3AD203B41FA5}">
                      <a16:colId xmlns:a16="http://schemas.microsoft.com/office/drawing/2014/main" val="3797700321"/>
                    </a:ext>
                  </a:extLst>
                </a:gridCol>
                <a:gridCol w="2637652">
                  <a:extLst>
                    <a:ext uri="{9D8B030D-6E8A-4147-A177-3AD203B41FA5}">
                      <a16:colId xmlns:a16="http://schemas.microsoft.com/office/drawing/2014/main" val="2736524974"/>
                    </a:ext>
                  </a:extLst>
                </a:gridCol>
                <a:gridCol w="3263037">
                  <a:extLst>
                    <a:ext uri="{9D8B030D-6E8A-4147-A177-3AD203B41FA5}">
                      <a16:colId xmlns:a16="http://schemas.microsoft.com/office/drawing/2014/main" val="166989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Relevance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Interest for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4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 Consumers and Runtimes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2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Admin, Management and 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7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Fabrics and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Libfabric</a:t>
                      </a:r>
                      <a:r>
                        <a:rPr lang="en-US" dirty="0"/>
                        <a:t> Design and Implementation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4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Persistent Memory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52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84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Collaborative Activities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856406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85595-4164-4ED4-99E2-E08D460214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Topic Category Survey Results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2064-AC28-4054-9DC9-69434BB971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5535-83B6-4415-B9DB-23D834C709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02C62-A8B1-4F79-9770-799A25C4261B}"/>
              </a:ext>
            </a:extLst>
          </p:cNvPr>
          <p:cNvSpPr/>
          <p:nvPr/>
        </p:nvSpPr>
        <p:spPr>
          <a:xfrm>
            <a:off x="609600" y="1407486"/>
            <a:ext cx="3985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rate the following (1 lowest to 5 highest):</a:t>
            </a:r>
          </a:p>
        </p:txBody>
      </p:sp>
    </p:spTree>
    <p:extLst>
      <p:ext uri="{BB962C8B-B14F-4D97-AF65-F5344CB8AC3E}">
        <p14:creationId xmlns:p14="http://schemas.microsoft.com/office/powerpoint/2010/main" val="367153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Mortem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  <a:p>
            <a:pPr lvl="1"/>
            <a:r>
              <a:rPr lang="en-US" dirty="0"/>
              <a:t>Co-Locating</a:t>
            </a:r>
          </a:p>
          <a:p>
            <a:pPr lvl="1"/>
            <a:r>
              <a:rPr lang="en-US" dirty="0"/>
              <a:t>Alternative Venue</a:t>
            </a:r>
          </a:p>
          <a:p>
            <a:r>
              <a:rPr lang="en-US" dirty="0"/>
              <a:t>Program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Collaborative Activities / Networking</a:t>
            </a:r>
          </a:p>
          <a:p>
            <a:pPr lvl="1"/>
            <a:r>
              <a:rPr lang="en-US" dirty="0"/>
              <a:t>Agenda</a:t>
            </a:r>
          </a:p>
          <a:p>
            <a:r>
              <a:rPr lang="en-US" dirty="0"/>
              <a:t>A/V</a:t>
            </a:r>
          </a:p>
          <a:p>
            <a:r>
              <a:rPr lang="en-US" dirty="0"/>
              <a:t>F&amp;B</a:t>
            </a:r>
          </a:p>
          <a:p>
            <a:r>
              <a:rPr lang="en-US" dirty="0"/>
              <a:t>Misc.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</p:spTree>
    <p:extLst>
      <p:ext uri="{BB962C8B-B14F-4D97-AF65-F5344CB8AC3E}">
        <p14:creationId xmlns:p14="http://schemas.microsoft.com/office/powerpoint/2010/main" val="184607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1717-2B95-4908-BEB0-6968E1D9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F597-5E3C-46FC-B06E-5ADD4BDE2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4813525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Motivations</a:t>
            </a:r>
          </a:p>
          <a:p>
            <a:pPr lvl="1"/>
            <a:r>
              <a:rPr lang="en-US" dirty="0"/>
              <a:t>Potential increase in Workshop attendance, audience pool </a:t>
            </a:r>
          </a:p>
          <a:p>
            <a:endParaRPr lang="en-US" b="0" dirty="0"/>
          </a:p>
          <a:p>
            <a:r>
              <a:rPr lang="en-US" b="0" dirty="0"/>
              <a:t>Drawbacks</a:t>
            </a:r>
          </a:p>
          <a:p>
            <a:pPr lvl="1"/>
            <a:r>
              <a:rPr lang="en-US" dirty="0"/>
              <a:t>Potentially increases costs </a:t>
            </a:r>
          </a:p>
          <a:p>
            <a:pPr lvl="1"/>
            <a:r>
              <a:rPr lang="en-US" dirty="0"/>
              <a:t>Removes flexibility regarding Workshop timing, location</a:t>
            </a:r>
          </a:p>
          <a:p>
            <a:pPr lvl="1"/>
            <a:r>
              <a:rPr lang="en-US" dirty="0"/>
              <a:t>Requires aggressive promotional campaign to reach unfamiliar attendees</a:t>
            </a:r>
          </a:p>
          <a:p>
            <a:pPr lvl="2"/>
            <a:r>
              <a:rPr lang="en-US" dirty="0"/>
              <a:t>Workshop program should be finalized much further in advance to adequately promote </a:t>
            </a:r>
          </a:p>
          <a:p>
            <a:pPr lvl="1"/>
            <a:r>
              <a:rPr lang="en-US" dirty="0"/>
              <a:t>Difficult to coordinate – requires solid contact involved with other event that is willing to help</a:t>
            </a:r>
          </a:p>
          <a:p>
            <a:endParaRPr lang="en-US" b="0" dirty="0"/>
          </a:p>
          <a:p>
            <a:r>
              <a:rPr lang="en-US" b="0" dirty="0"/>
              <a:t>Target focus/audience considerations</a:t>
            </a:r>
          </a:p>
          <a:p>
            <a:pPr lvl="1"/>
            <a:r>
              <a:rPr lang="en-US" dirty="0"/>
              <a:t>Fabrics focused	</a:t>
            </a:r>
          </a:p>
          <a:p>
            <a:pPr lvl="2"/>
            <a:r>
              <a:rPr lang="en-US" dirty="0"/>
              <a:t>Added benefit of co-promotion / joint activities with similar technical program</a:t>
            </a:r>
          </a:p>
          <a:p>
            <a:pPr lvl="2"/>
            <a:r>
              <a:rPr lang="en-US" dirty="0"/>
              <a:t>Attendees likely already familiar with </a:t>
            </a:r>
            <a:r>
              <a:rPr lang="en-US" dirty="0" err="1"/>
              <a:t>OpenFabrics</a:t>
            </a:r>
            <a:r>
              <a:rPr lang="en-US" dirty="0"/>
              <a:t>, existing interest in Workshop program </a:t>
            </a:r>
          </a:p>
          <a:p>
            <a:pPr lvl="1"/>
            <a:r>
              <a:rPr lang="en-US" dirty="0"/>
              <a:t>Applications, user focused</a:t>
            </a:r>
          </a:p>
          <a:p>
            <a:pPr lvl="2"/>
            <a:r>
              <a:rPr lang="en-US" dirty="0"/>
              <a:t>Expands audience to include users, application developers that are likely unaware of </a:t>
            </a:r>
            <a:r>
              <a:rPr lang="en-US" dirty="0" err="1"/>
              <a:t>OpenFabrics</a:t>
            </a:r>
            <a:endParaRPr lang="en-US" dirty="0"/>
          </a:p>
          <a:p>
            <a:endParaRPr lang="en-US" b="0" dirty="0"/>
          </a:p>
          <a:p>
            <a:r>
              <a:rPr lang="en-US" b="0" dirty="0"/>
              <a:t>Search parameters</a:t>
            </a:r>
          </a:p>
          <a:p>
            <a:pPr lvl="1"/>
            <a:r>
              <a:rPr lang="en-US" dirty="0"/>
              <a:t>≤3 Days</a:t>
            </a:r>
          </a:p>
          <a:p>
            <a:pPr lvl="1"/>
            <a:r>
              <a:rPr lang="en-US" dirty="0"/>
              <a:t>Q1-Q2 timeframe</a:t>
            </a:r>
          </a:p>
          <a:p>
            <a:pPr marL="223838" lvl="1" indent="0">
              <a:buNone/>
            </a:pPr>
            <a:endParaRPr lang="en-US" dirty="0"/>
          </a:p>
          <a:p>
            <a:pPr marL="223838" lvl="1" indent="0">
              <a:buNone/>
            </a:pPr>
            <a:endParaRPr lang="en-US" dirty="0"/>
          </a:p>
          <a:p>
            <a:r>
              <a:rPr lang="en-US" dirty="0"/>
              <a:t>MWG Recommendation: </a:t>
            </a:r>
            <a:r>
              <a:rPr lang="en-US" b="0" dirty="0"/>
              <a:t>Await results from new co-location exploratory effort.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BDC3C-DD2F-4FF1-934F-E37953CA84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Co-Locating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9B74-90BF-4D36-86E8-C3FBA1E119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930433" y="6408153"/>
            <a:ext cx="4114800" cy="365125"/>
          </a:xfrm>
        </p:spPr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6E87D-B207-49A2-AA71-11E1256CFD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12436-C5C5-402E-A304-69FD5863A324}"/>
              </a:ext>
            </a:extLst>
          </p:cNvPr>
          <p:cNvSpPr txBox="1"/>
          <p:nvPr/>
        </p:nvSpPr>
        <p:spPr>
          <a:xfrm>
            <a:off x="8602460" y="1349055"/>
            <a:ext cx="3185322" cy="369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/>
              <a:t>Potential Events: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HPC Asia*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Linux Community Events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Cloud Foundry Summit 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The Linux Kernel Summit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LUG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MPI Event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ModSim</a:t>
            </a:r>
            <a:r>
              <a:rPr lang="en-US" sz="1400" dirty="0"/>
              <a:t> World*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NSDI* 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NetDev</a:t>
            </a:r>
            <a:r>
              <a:rPr lang="en-US" sz="1400" dirty="0"/>
              <a:t>*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Nvidia GTC*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OCP Summit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Open Networking Summit*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Open Source Leadership Summit*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OpenStack Summit*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SNIA Events*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Stanford HPC Event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DE413-28C0-40D4-B9F5-A62733AB2FBE}"/>
              </a:ext>
            </a:extLst>
          </p:cNvPr>
          <p:cNvSpPr txBox="1"/>
          <p:nvPr/>
        </p:nvSpPr>
        <p:spPr>
          <a:xfrm>
            <a:off x="9709257" y="5042374"/>
            <a:ext cx="209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400" dirty="0">
                <a:solidFill>
                  <a:schemeClr val="dk1"/>
                </a:solidFill>
              </a:rPr>
              <a:t>Co-location Survey Entry</a:t>
            </a:r>
          </a:p>
        </p:txBody>
      </p:sp>
    </p:spTree>
    <p:extLst>
      <p:ext uri="{BB962C8B-B14F-4D97-AF65-F5344CB8AC3E}">
        <p14:creationId xmlns:p14="http://schemas.microsoft.com/office/powerpoint/2010/main" val="136395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1717-2B95-4908-BEB0-6968E1D9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F597-5E3C-46FC-B06E-5ADD4BDE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Motivations</a:t>
            </a:r>
          </a:p>
          <a:p>
            <a:pPr lvl="1"/>
            <a:r>
              <a:rPr lang="en-US" dirty="0"/>
              <a:t>Achieves significant Workshop cost reduction (ex. OFA Workshop 2019)</a:t>
            </a:r>
          </a:p>
          <a:p>
            <a:pPr marL="458788" lvl="2" indent="0">
              <a:buNone/>
            </a:pPr>
            <a:endParaRPr lang="en-US" dirty="0"/>
          </a:p>
          <a:p>
            <a:pPr marL="458788" lvl="2" indent="0">
              <a:buNone/>
            </a:pPr>
            <a:endParaRPr lang="en-US" dirty="0"/>
          </a:p>
          <a:p>
            <a:r>
              <a:rPr lang="en-US" b="0" dirty="0"/>
              <a:t>Drawbacks</a:t>
            </a:r>
          </a:p>
          <a:p>
            <a:pPr lvl="1"/>
            <a:r>
              <a:rPr lang="en-US" dirty="0"/>
              <a:t>Potential decrease in Workshop attendance, audience pool</a:t>
            </a:r>
          </a:p>
          <a:p>
            <a:pPr lvl="2"/>
            <a:r>
              <a:rPr lang="en-US" dirty="0"/>
              <a:t>Some complaints about lodging being separate from Workshop venue</a:t>
            </a:r>
          </a:p>
          <a:p>
            <a:pPr lvl="3"/>
            <a:r>
              <a:rPr lang="en-US" dirty="0"/>
              <a:t>Additional transportation costs</a:t>
            </a:r>
          </a:p>
          <a:p>
            <a:pPr lvl="3"/>
            <a:r>
              <a:rPr lang="en-US" dirty="0"/>
              <a:t>Internal travel approval requirements for lodging/venue co-location 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Venue considerations</a:t>
            </a:r>
          </a:p>
          <a:p>
            <a:pPr lvl="1"/>
            <a:r>
              <a:rPr lang="en-US" dirty="0"/>
              <a:t>Connection to fabrics or target user   </a:t>
            </a:r>
          </a:p>
          <a:p>
            <a:pPr lvl="1"/>
            <a:r>
              <a:rPr lang="en-US" dirty="0"/>
              <a:t>Recommend having an internal contact at venue to facilitate introductions</a:t>
            </a:r>
          </a:p>
          <a:p>
            <a:pPr lvl="1"/>
            <a:r>
              <a:rPr lang="en-US" dirty="0"/>
              <a:t>Close proximity to airport / technology hub / members</a:t>
            </a:r>
          </a:p>
          <a:p>
            <a:pPr lvl="2"/>
            <a:r>
              <a:rPr lang="en-US" dirty="0"/>
              <a:t>California (Bay Area, San Diego), Mass. (Boston), Oregon (Portland), </a:t>
            </a:r>
            <a:br>
              <a:rPr lang="en-US" dirty="0"/>
            </a:br>
            <a:r>
              <a:rPr lang="en-US" dirty="0"/>
              <a:t>Texas (Austin), Washington (Seattle)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MWG Recommendation: </a:t>
            </a:r>
            <a:r>
              <a:rPr lang="en-US" b="0" dirty="0"/>
              <a:t>Pursue other viable alternative venue options with emphasis on cost reduction, while also vetting options with UT-Austin.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BDC3C-DD2F-4FF1-934F-E37953CA84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Alternative Venue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9B74-90BF-4D36-86E8-C3FBA1E119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6E87D-B207-49A2-AA71-11E1256CFD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12436-C5C5-402E-A304-69FD5863A324}"/>
              </a:ext>
            </a:extLst>
          </p:cNvPr>
          <p:cNvSpPr txBox="1"/>
          <p:nvPr/>
        </p:nvSpPr>
        <p:spPr>
          <a:xfrm>
            <a:off x="8177465" y="1499974"/>
            <a:ext cx="3620735" cy="3108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/>
              <a:t>Potential Venues: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National Laboratories/Institutions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Argonne 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Sandia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Lawrence Livermore  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NCAR – Boulder 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Universities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Indiana University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University of Texas – Austin</a:t>
            </a:r>
          </a:p>
          <a:p>
            <a:pPr marL="1423988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TACC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Ohio State University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University of California – Berkeley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Member Facilities</a:t>
            </a:r>
          </a:p>
          <a:p>
            <a:pPr marL="966788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Intel Corp.</a:t>
            </a:r>
          </a:p>
        </p:txBody>
      </p:sp>
    </p:spTree>
    <p:extLst>
      <p:ext uri="{BB962C8B-B14F-4D97-AF65-F5344CB8AC3E}">
        <p14:creationId xmlns:p14="http://schemas.microsoft.com/office/powerpoint/2010/main" val="254775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9AF2-8B76-4F28-93E5-C48E7DB1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7A33-A8CF-433D-96D9-18B2AA3EB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Overall Workshop length earned high marks in survey (4.31 / 5), with applause during the Town Hall and some comments to go even shorter. </a:t>
            </a:r>
          </a:p>
          <a:p>
            <a:endParaRPr lang="en-US" b="0" dirty="0"/>
          </a:p>
          <a:p>
            <a:r>
              <a:rPr lang="en-US" b="0" dirty="0"/>
              <a:t>Pros</a:t>
            </a:r>
          </a:p>
          <a:p>
            <a:pPr lvl="1"/>
            <a:r>
              <a:rPr lang="en-US" dirty="0"/>
              <a:t>Reduced costs (logistic expenses and registration fee)</a:t>
            </a:r>
          </a:p>
          <a:p>
            <a:pPr lvl="1"/>
            <a:r>
              <a:rPr lang="en-US" dirty="0"/>
              <a:t>Less of an ask for attendees </a:t>
            </a:r>
          </a:p>
          <a:p>
            <a:pPr lvl="1"/>
            <a:r>
              <a:rPr lang="en-US" dirty="0"/>
              <a:t>Less arduous on attendees</a:t>
            </a:r>
          </a:p>
          <a:p>
            <a:pPr lvl="1"/>
            <a:r>
              <a:rPr lang="en-US" b="0" dirty="0"/>
              <a:t>More </a:t>
            </a:r>
            <a:r>
              <a:rPr lang="en-US" dirty="0"/>
              <a:t>flexibility for location search</a:t>
            </a:r>
          </a:p>
          <a:p>
            <a:pPr lvl="1"/>
            <a:r>
              <a:rPr lang="en-US" b="0" dirty="0"/>
              <a:t>Allows </a:t>
            </a:r>
            <a:r>
              <a:rPr lang="en-US" dirty="0"/>
              <a:t>TPC to be more selective with session submissions</a:t>
            </a:r>
          </a:p>
          <a:p>
            <a:pPr lvl="2"/>
            <a:r>
              <a:rPr lang="en-US" dirty="0"/>
              <a:t>Shorter Workshop could result in higher quality program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r>
              <a:rPr lang="en-US" dirty="0"/>
              <a:t>MWG Recommendation:</a:t>
            </a:r>
            <a:r>
              <a:rPr lang="en-US" b="0" dirty="0"/>
              <a:t> Keep workshop length at 2.5 days or shorten further to 2 days.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85595-4164-4ED4-99E2-E08D460214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Length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2064-AC28-4054-9DC9-69434BB971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5535-83B6-4415-B9DB-23D834C709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9AF2-8B76-4F28-93E5-C48E7DB1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7A33-A8CF-433D-96D9-18B2AA3EB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Collaborative activities were again well received (scored 4.36 / 5 average in survey) </a:t>
            </a:r>
          </a:p>
          <a:p>
            <a:pPr lvl="1"/>
            <a:r>
              <a:rPr lang="en-US" dirty="0"/>
              <a:t>RDMA Tutorial Series </a:t>
            </a:r>
          </a:p>
          <a:p>
            <a:pPr lvl="2"/>
            <a:r>
              <a:rPr lang="en-US" dirty="0"/>
              <a:t>Very popular (4.71 / 5)</a:t>
            </a:r>
          </a:p>
          <a:p>
            <a:pPr lvl="2"/>
            <a:r>
              <a:rPr lang="en-US" dirty="0"/>
              <a:t>Many positive comments on the introduction of hands-on activities </a:t>
            </a:r>
          </a:p>
          <a:p>
            <a:pPr lvl="1"/>
            <a:r>
              <a:rPr lang="en-US" dirty="0"/>
              <a:t>Meet the Experts</a:t>
            </a:r>
          </a:p>
          <a:p>
            <a:pPr lvl="2"/>
            <a:r>
              <a:rPr lang="en-US" dirty="0"/>
              <a:t>Popular (4.3 / 5)</a:t>
            </a:r>
          </a:p>
          <a:p>
            <a:pPr lvl="2"/>
            <a:r>
              <a:rPr lang="en-US" dirty="0"/>
              <a:t>Holding during Networking Reception was again well received, fostered lots of good conversation</a:t>
            </a:r>
          </a:p>
          <a:p>
            <a:pPr lvl="1"/>
            <a:r>
              <a:rPr lang="en-US" b="0" dirty="0"/>
              <a:t>Bird of a Feather</a:t>
            </a:r>
          </a:p>
          <a:p>
            <a:pPr lvl="2"/>
            <a:r>
              <a:rPr lang="en-US" dirty="0"/>
              <a:t>Popular (4 / 5)</a:t>
            </a:r>
          </a:p>
          <a:p>
            <a:pPr lvl="2"/>
            <a:r>
              <a:rPr lang="en-US" dirty="0"/>
              <a:t>Both well attended (at capacity), made good use of additional half hour</a:t>
            </a:r>
          </a:p>
          <a:p>
            <a:pPr lvl="1"/>
            <a:r>
              <a:rPr lang="en-US" dirty="0"/>
              <a:t>Lightning Talks</a:t>
            </a:r>
          </a:p>
          <a:p>
            <a:pPr lvl="2"/>
            <a:r>
              <a:rPr lang="en-US" dirty="0"/>
              <a:t>Positive (3.8 / 5)</a:t>
            </a:r>
            <a:endParaRPr lang="en-US" b="0" dirty="0"/>
          </a:p>
          <a:p>
            <a:pPr lvl="2"/>
            <a:r>
              <a:rPr lang="en-US" b="0" dirty="0"/>
              <a:t>Only two sign-ups in 2019 – n</a:t>
            </a:r>
            <a:r>
              <a:rPr lang="en-US" dirty="0"/>
              <a:t>eed to promote / solicit LT sign-ups more aggressively for 2020</a:t>
            </a:r>
          </a:p>
          <a:p>
            <a:pPr lvl="1"/>
            <a:r>
              <a:rPr lang="en-US" dirty="0"/>
              <a:t>Town Hall</a:t>
            </a:r>
          </a:p>
          <a:p>
            <a:pPr lvl="2"/>
            <a:r>
              <a:rPr lang="en-US" dirty="0"/>
              <a:t>Positive (3.7 / 5)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r>
              <a:rPr lang="en-US" dirty="0"/>
              <a:t>MWG Recommendation: </a:t>
            </a:r>
            <a:r>
              <a:rPr lang="en-US" b="0" dirty="0"/>
              <a:t>Plan to repeat collaborative activities for 2020.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85595-4164-4ED4-99E2-E08D460214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Collaborative Activities / Networking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2064-AC28-4054-9DC9-69434BB971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5535-83B6-4415-B9DB-23D834C709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3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9AF2-8B76-4F28-93E5-C48E7DB1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7A33-A8CF-433D-96D9-18B2AA3EB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Publish Agenda / Schedule Earlier</a:t>
            </a:r>
          </a:p>
          <a:p>
            <a:pPr lvl="1"/>
            <a:r>
              <a:rPr lang="en-US" dirty="0"/>
              <a:t>Many inquiries and a survey comment about publishing the agenda much earlier</a:t>
            </a:r>
          </a:p>
          <a:p>
            <a:pPr lvl="1"/>
            <a:r>
              <a:rPr lang="en-US" dirty="0"/>
              <a:t>Could boost interest in collaborative activities (RDMA Tutorial, Lightning Talks, Meet the Experts)</a:t>
            </a:r>
          </a:p>
          <a:p>
            <a:pPr lvl="1"/>
            <a:endParaRPr lang="en-US" dirty="0"/>
          </a:p>
          <a:p>
            <a:r>
              <a:rPr lang="en-US" b="0" dirty="0"/>
              <a:t>Topic Categories</a:t>
            </a:r>
          </a:p>
          <a:p>
            <a:pPr lvl="1"/>
            <a:r>
              <a:rPr lang="en-US" dirty="0"/>
              <a:t>Suggestion to separate HPC sessions from non-HPC sessions</a:t>
            </a:r>
          </a:p>
          <a:p>
            <a:pPr lvl="1"/>
            <a:r>
              <a:rPr lang="en-US" dirty="0"/>
              <a:t>Allows for attendees to pick certain days/ half-days that are of specific interest 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r>
              <a:rPr lang="en-US" dirty="0"/>
              <a:t>MWG Recommendation: </a:t>
            </a:r>
            <a:r>
              <a:rPr lang="en-US" b="0" dirty="0"/>
              <a:t>Set an earlier agenda publication deadline, jump start TPC a month earlier, keep topic category tracks/separate days top-of-mind during agenda creation.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85595-4164-4ED4-99E2-E08D460214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2064-AC28-4054-9DC9-69434BB971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5535-83B6-4415-B9DB-23D834C709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9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40F8-BC3E-45BE-824A-E1C1FA1F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DFC65-AFB2-4630-A00C-564EBA135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E374C-6A47-4639-AE34-A19FD17C2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F4EC-EB2F-46EC-B22D-377AF6877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14D0548-E11A-4339-BDA2-FE76151939A7}"/>
              </a:ext>
            </a:extLst>
          </p:cNvPr>
          <p:cNvSpPr txBox="1">
            <a:spLocks/>
          </p:cNvSpPr>
          <p:nvPr/>
        </p:nvSpPr>
        <p:spPr>
          <a:xfrm>
            <a:off x="609600" y="1312639"/>
            <a:ext cx="11055658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Overall A/V setup was well received (scored 4.27 / 5 average in survey) </a:t>
            </a:r>
          </a:p>
          <a:p>
            <a:endParaRPr lang="en-US" b="0" dirty="0"/>
          </a:p>
          <a:p>
            <a:r>
              <a:rPr lang="en-US" b="0" dirty="0"/>
              <a:t>Consider securing full-time A/V support to assist with mic setup, issues in real-time</a:t>
            </a:r>
          </a:p>
          <a:p>
            <a:endParaRPr lang="en-US" b="0" dirty="0"/>
          </a:p>
          <a:p>
            <a:r>
              <a:rPr lang="en-US" b="0" dirty="0"/>
              <a:t>Slides</a:t>
            </a:r>
          </a:p>
          <a:p>
            <a:pPr lvl="1"/>
            <a:r>
              <a:rPr lang="en-US" dirty="0" err="1"/>
              <a:t>DropBox</a:t>
            </a:r>
            <a:r>
              <a:rPr lang="en-US" dirty="0"/>
              <a:t> slide uploading/downloading process work very well, especially with the last minute slide updates from speaker</a:t>
            </a:r>
          </a:p>
          <a:p>
            <a:pPr lvl="1"/>
            <a:r>
              <a:rPr lang="en-US" b="0" dirty="0"/>
              <a:t>Posting slides to website prior to session was leveraged by most attendees</a:t>
            </a:r>
          </a:p>
          <a:p>
            <a:pPr lvl="2"/>
            <a:r>
              <a:rPr lang="en-US" b="0" dirty="0"/>
              <a:t>Some requests for making the PowerPoint versions available online so animations can be viewed</a:t>
            </a:r>
          </a:p>
          <a:p>
            <a:pPr lvl="2"/>
            <a:r>
              <a:rPr lang="en-US" dirty="0"/>
              <a:t>Reached out to individual speakers to request permission to post PPT version</a:t>
            </a:r>
            <a:endParaRPr lang="en-US" b="0" dirty="0"/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r>
              <a:rPr lang="en-US" dirty="0"/>
              <a:t>MWG Recommendation: </a:t>
            </a:r>
            <a:r>
              <a:rPr lang="en-US" b="0" dirty="0"/>
              <a:t>Continue with existing A/V setup and slide management regime, consider full-time A/V support in 2020 (if cost effective).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4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40F8-BC3E-45BE-824A-E1C1FA1F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DFC65-AFB2-4630-A00C-564EBA13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1055658" cy="4813525"/>
          </a:xfrm>
        </p:spPr>
        <p:txBody>
          <a:bodyPr>
            <a:normAutofit/>
          </a:bodyPr>
          <a:lstStyle/>
          <a:p>
            <a:pPr marL="22383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E374C-6A47-4639-AE34-A19FD17C2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F4EC-EB2F-46EC-B22D-377AF6877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119C87-6BF2-47FA-9937-21AB1A8447BB}"/>
              </a:ext>
            </a:extLst>
          </p:cNvPr>
          <p:cNvSpPr txBox="1">
            <a:spLocks/>
          </p:cNvSpPr>
          <p:nvPr/>
        </p:nvSpPr>
        <p:spPr>
          <a:xfrm>
            <a:off x="762000" y="1465039"/>
            <a:ext cx="11055658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Overall F&amp;B was okay (scored 3.07 / 5 average in survey) </a:t>
            </a:r>
          </a:p>
          <a:p>
            <a:pPr lvl="1"/>
            <a:r>
              <a:rPr lang="en-US" dirty="0"/>
              <a:t>Some requests for coffee and tea to be left out all day</a:t>
            </a:r>
          </a:p>
          <a:p>
            <a:pPr lvl="1"/>
            <a:r>
              <a:rPr lang="en-US" b="0" dirty="0"/>
              <a:t>Some criticism of beer selection at Networking Reception </a:t>
            </a:r>
          </a:p>
          <a:p>
            <a:pPr lvl="1"/>
            <a:endParaRPr lang="en-US" b="0" dirty="0"/>
          </a:p>
          <a:p>
            <a:r>
              <a:rPr lang="en-US" b="0" dirty="0"/>
              <a:t>Consider using vouchers for all lunches, extend lunch to 1.5 hours</a:t>
            </a:r>
          </a:p>
          <a:p>
            <a:pPr lvl="1"/>
            <a:r>
              <a:rPr lang="en-US" dirty="0"/>
              <a:t>Cost savings for OFA (only paying for what’s used)</a:t>
            </a:r>
          </a:p>
          <a:p>
            <a:pPr lvl="1"/>
            <a:r>
              <a:rPr lang="en-US" dirty="0"/>
              <a:t>Encourages attendees to explore more of the surrounding location, not anchored to the workshop</a:t>
            </a:r>
          </a:p>
          <a:p>
            <a:pPr lvl="1"/>
            <a:r>
              <a:rPr lang="en-US" dirty="0"/>
              <a:t>More opportunity for networking</a:t>
            </a:r>
          </a:p>
          <a:p>
            <a:pPr lvl="2"/>
            <a:r>
              <a:rPr lang="en-US" dirty="0"/>
              <a:t>Many individuals continued their conversations during the end of breaks/lunch, opting to skip the next session</a:t>
            </a:r>
          </a:p>
          <a:p>
            <a:pPr lvl="2"/>
            <a:endParaRPr lang="en-US" dirty="0"/>
          </a:p>
          <a:p>
            <a:r>
              <a:rPr lang="en-US" b="0" dirty="0"/>
              <a:t>Multiple comments to drop F&amp;B altogether, only offer coffee/tea/light snacks throughout</a:t>
            </a:r>
          </a:p>
          <a:p>
            <a:pPr lvl="1"/>
            <a:r>
              <a:rPr lang="en-US" dirty="0"/>
              <a:t>R</a:t>
            </a:r>
            <a:r>
              <a:rPr lang="en-US" b="0" dirty="0"/>
              <a:t>educes overall cost to OFA, may result in flexibility to lower workshop fees</a:t>
            </a:r>
          </a:p>
          <a:p>
            <a:pPr marL="223838" lvl="1" indent="0">
              <a:buNone/>
            </a:pPr>
            <a:endParaRPr lang="en-US" b="0" dirty="0"/>
          </a:p>
          <a:p>
            <a:endParaRPr lang="en-US" b="0" dirty="0"/>
          </a:p>
          <a:p>
            <a:r>
              <a:rPr lang="en-US" dirty="0"/>
              <a:t>MWG Recommendation: </a:t>
            </a:r>
            <a:r>
              <a:rPr lang="en-US" b="0" dirty="0"/>
              <a:t>F&amp;B options will be determined by MWG after venue selection.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9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6997</TotalTime>
  <Words>1707</Words>
  <Application>Microsoft Office PowerPoint</Application>
  <PresentationFormat>Widescreen</PresentationFormat>
  <Paragraphs>525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Symbol</vt:lpstr>
      <vt:lpstr>Wingdings</vt:lpstr>
      <vt:lpstr>Office Theme</vt:lpstr>
      <vt:lpstr>Post Mortem</vt:lpstr>
      <vt:lpstr>Post Mortem Agenda</vt:lpstr>
      <vt:lpstr>Location</vt:lpstr>
      <vt:lpstr>Location</vt:lpstr>
      <vt:lpstr>Program</vt:lpstr>
      <vt:lpstr>Program</vt:lpstr>
      <vt:lpstr>Program</vt:lpstr>
      <vt:lpstr>A/V</vt:lpstr>
      <vt:lpstr>Food and Beverage </vt:lpstr>
      <vt:lpstr>Miscellaneous Notes  </vt:lpstr>
      <vt:lpstr>Back UP</vt:lpstr>
      <vt:lpstr>Registration  </vt:lpstr>
      <vt:lpstr>Registration  </vt:lpstr>
      <vt:lpstr>Attendee Breakdowns  / Room Block Pickup</vt:lpstr>
      <vt:lpstr>2019 Survey Results</vt:lpstr>
      <vt:lpstr>TPC</vt:lpstr>
      <vt:lpstr>TPC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Joe Balich</cp:lastModifiedBy>
  <cp:revision>160</cp:revision>
  <dcterms:created xsi:type="dcterms:W3CDTF">2016-02-08T22:33:42Z</dcterms:created>
  <dcterms:modified xsi:type="dcterms:W3CDTF">2019-04-18T23:40:12Z</dcterms:modified>
</cp:coreProperties>
</file>