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316" r:id="rId2"/>
    <p:sldId id="295" r:id="rId3"/>
    <p:sldId id="322" r:id="rId4"/>
    <p:sldId id="314" r:id="rId5"/>
    <p:sldId id="317" r:id="rId6"/>
    <p:sldId id="320" r:id="rId7"/>
    <p:sldId id="319" r:id="rId8"/>
    <p:sldId id="321" r:id="rId9"/>
    <p:sldId id="323" r:id="rId10"/>
    <p:sldId id="308" r:id="rId11"/>
    <p:sldId id="294" r:id="rId12"/>
    <p:sldId id="306" r:id="rId13"/>
    <p:sldId id="309" r:id="rId14"/>
    <p:sldId id="303" r:id="rId15"/>
    <p:sldId id="307" r:id="rId16"/>
    <p:sldId id="310" r:id="rId17"/>
    <p:sldId id="311" r:id="rId18"/>
    <p:sldId id="312" r:id="rId19"/>
    <p:sldId id="315" r:id="rId20"/>
    <p:sldId id="304" r:id="rId21"/>
    <p:sldId id="296" r:id="rId22"/>
    <p:sldId id="281" r:id="rId23"/>
    <p:sldId id="284" r:id="rId24"/>
    <p:sldId id="283" r:id="rId25"/>
    <p:sldId id="287" r:id="rId26"/>
    <p:sldId id="289" r:id="rId2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73" autoAdjust="0"/>
    <p:restoredTop sz="89976" autoAdjust="0"/>
  </p:normalViewPr>
  <p:slideViewPr>
    <p:cSldViewPr snapToGrid="0">
      <p:cViewPr varScale="1">
        <p:scale>
          <a:sx n="82" d="100"/>
          <a:sy n="82" d="100"/>
        </p:scale>
        <p:origin x="672" y="77"/>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6/5/2019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6/5/2019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6/5/2019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6/5/2019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6/5/2019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6/5/2019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6/5/2019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6/5/2019</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603C-F447-4417-B83B-99428CFA9623}"/>
              </a:ext>
            </a:extLst>
          </p:cNvPr>
          <p:cNvSpPr>
            <a:spLocks noGrp="1"/>
          </p:cNvSpPr>
          <p:nvPr>
            <p:ph type="ctrTitle"/>
          </p:nvPr>
        </p:nvSpPr>
        <p:spPr/>
        <p:txBody>
          <a:bodyPr/>
          <a:lstStyle/>
          <a:p>
            <a:r>
              <a:rPr lang="en-US" dirty="0"/>
              <a:t>Membership Levels</a:t>
            </a:r>
          </a:p>
        </p:txBody>
      </p:sp>
      <p:sp>
        <p:nvSpPr>
          <p:cNvPr id="3" name="Subtitle 2">
            <a:extLst>
              <a:ext uri="{FF2B5EF4-FFF2-40B4-BE49-F238E27FC236}">
                <a16:creationId xmlns:a16="http://schemas.microsoft.com/office/drawing/2014/main" id="{147CEBFD-E2CA-414F-904B-C39894FD30F3}"/>
              </a:ext>
            </a:extLst>
          </p:cNvPr>
          <p:cNvSpPr>
            <a:spLocks noGrp="1"/>
          </p:cNvSpPr>
          <p:nvPr>
            <p:ph type="subTitle" idx="1"/>
          </p:nvPr>
        </p:nvSpPr>
        <p:spPr/>
        <p:txBody>
          <a:bodyPr>
            <a:normAutofit fontScale="77500" lnSpcReduction="20000"/>
          </a:bodyPr>
          <a:lstStyle/>
          <a:p>
            <a:pPr algn="ctr"/>
            <a:r>
              <a:rPr lang="en-US" dirty="0"/>
              <a:t>A Discussion</a:t>
            </a:r>
          </a:p>
          <a:p>
            <a:pPr algn="ctr"/>
            <a:r>
              <a:rPr lang="en-US" dirty="0"/>
              <a:t>Paul Grun – Cray Inc</a:t>
            </a:r>
          </a:p>
          <a:p>
            <a:pPr algn="ctr"/>
            <a:r>
              <a:rPr lang="en-US" dirty="0"/>
              <a:t>6/6/19</a:t>
            </a:r>
          </a:p>
        </p:txBody>
      </p:sp>
    </p:spTree>
    <p:extLst>
      <p:ext uri="{BB962C8B-B14F-4D97-AF65-F5344CB8AC3E}">
        <p14:creationId xmlns:p14="http://schemas.microsoft.com/office/powerpoint/2010/main" val="411186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525F93-4D1C-44AB-B0AA-C830F8F5ADBE}"/>
              </a:ext>
            </a:extLst>
          </p:cNvPr>
          <p:cNvSpPr>
            <a:spLocks noGrp="1"/>
          </p:cNvSpPr>
          <p:nvPr>
            <p:ph type="ctrTitle"/>
          </p:nvPr>
        </p:nvSpPr>
        <p:spPr/>
        <p:txBody>
          <a:bodyPr/>
          <a:lstStyle/>
          <a:p>
            <a:r>
              <a:rPr lang="en-US" dirty="0" err="1"/>
              <a:t>bonepile</a:t>
            </a:r>
            <a:endParaRPr lang="en-US" dirty="0"/>
          </a:p>
        </p:txBody>
      </p:sp>
      <p:sp>
        <p:nvSpPr>
          <p:cNvPr id="3" name="Footer Placeholder 2">
            <a:extLst>
              <a:ext uri="{FF2B5EF4-FFF2-40B4-BE49-F238E27FC236}">
                <a16:creationId xmlns:a16="http://schemas.microsoft.com/office/drawing/2014/main" id="{B8FFFCB0-E5CD-42EB-9326-D77E2831EBE8}"/>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3548A564-0626-4D02-A1D5-D59A5A5AD38A}"/>
              </a:ext>
            </a:extLst>
          </p:cNvPr>
          <p:cNvSpPr>
            <a:spLocks noGrp="1"/>
          </p:cNvSpPr>
          <p:nvPr>
            <p:ph type="sldNum" sz="quarter" idx="4294967295"/>
          </p:nvPr>
        </p:nvSpPr>
        <p:spPr>
          <a:xfrm>
            <a:off x="7010400" y="6416675"/>
            <a:ext cx="2133600" cy="365125"/>
          </a:xfrm>
        </p:spPr>
        <p:txBody>
          <a:bodyPr/>
          <a:lstStyle/>
          <a:p>
            <a:pPr>
              <a:defRPr/>
            </a:pPr>
            <a:fld id="{0D13EDDD-BBBD-49BF-8DB8-2A7972CE8935}" type="slidenum">
              <a:rPr lang="en-US" smtClean="0"/>
              <a:pPr>
                <a:defRPr/>
              </a:pPr>
              <a:t>10</a:t>
            </a:fld>
            <a:endParaRPr lang="en-US"/>
          </a:p>
        </p:txBody>
      </p:sp>
    </p:spTree>
    <p:extLst>
      <p:ext uri="{BB962C8B-B14F-4D97-AF65-F5344CB8AC3E}">
        <p14:creationId xmlns:p14="http://schemas.microsoft.com/office/powerpoint/2010/main" val="123730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Membership Levels</a:t>
            </a:r>
            <a:endParaRPr lang="en-US" sz="3200" dirty="0"/>
          </a:p>
        </p:txBody>
      </p:sp>
      <p:sp>
        <p:nvSpPr>
          <p:cNvPr id="3" name="Subtitle 2"/>
          <p:cNvSpPr>
            <a:spLocks noGrp="1"/>
          </p:cNvSpPr>
          <p:nvPr>
            <p:ph type="subTitle" idx="1"/>
          </p:nvPr>
        </p:nvSpPr>
        <p:spPr>
          <a:xfrm>
            <a:off x="1257300" y="4267200"/>
            <a:ext cx="6629400" cy="1066800"/>
          </a:xfrm>
        </p:spPr>
        <p:txBody>
          <a:bodyPr>
            <a:normAutofit fontScale="85000" lnSpcReduction="10000"/>
          </a:bodyPr>
          <a:lstStyle/>
          <a:p>
            <a:pPr algn="ctr"/>
            <a:r>
              <a:rPr lang="en-US" sz="1800" strike="sngStrike" dirty="0">
                <a:latin typeface="Arial" pitchFamily="34" charset="0"/>
                <a:cs typeface="Arial" pitchFamily="34" charset="0"/>
              </a:rPr>
              <a:t>June 21, 2017</a:t>
            </a:r>
          </a:p>
          <a:p>
            <a:pPr algn="ctr"/>
            <a:r>
              <a:rPr lang="en-US" sz="1800" dirty="0">
                <a:latin typeface="Arial" pitchFamily="34" charset="0"/>
                <a:cs typeface="Arial" pitchFamily="34" charset="0"/>
              </a:rPr>
              <a:t>March 4, 2019</a:t>
            </a:r>
          </a:p>
          <a:p>
            <a:pPr algn="ctr"/>
            <a:r>
              <a:rPr lang="en-US" sz="1800" dirty="0">
                <a:latin typeface="Arial" pitchFamily="34" charset="0"/>
                <a:cs typeface="Arial" pitchFamily="34" charset="0"/>
              </a:rPr>
              <a:t>Paul Grun </a:t>
            </a:r>
          </a:p>
          <a:p>
            <a:pPr algn="ctr"/>
            <a:r>
              <a:rPr lang="en-US" sz="1800" dirty="0">
                <a:latin typeface="Arial" pitchFamily="34" charset="0"/>
                <a:cs typeface="Arial" pitchFamily="34" charset="0"/>
              </a:rPr>
              <a:t>OFA </a:t>
            </a:r>
            <a:r>
              <a:rPr lang="en-US" sz="1800" strike="sngStrike" dirty="0">
                <a:latin typeface="Arial" pitchFamily="34" charset="0"/>
                <a:cs typeface="Arial" pitchFamily="34" charset="0"/>
              </a:rPr>
              <a:t>Vice Chair </a:t>
            </a:r>
            <a:r>
              <a:rPr lang="en-US" sz="1800" dirty="0" err="1">
                <a:latin typeface="Arial" pitchFamily="34" charset="0"/>
                <a:cs typeface="Arial" pitchFamily="34" charset="0"/>
              </a:rPr>
              <a:t>Chair</a:t>
            </a:r>
            <a:endParaRPr lang="en-US" sz="1800" strike="sngStrike" dirty="0">
              <a:latin typeface="Arial" pitchFamily="34" charset="0"/>
              <a:cs typeface="Arial" pitchFamily="34" charset="0"/>
            </a:endParaRPr>
          </a:p>
        </p:txBody>
      </p:sp>
    </p:spTree>
    <p:extLst>
      <p:ext uri="{BB962C8B-B14F-4D97-AF65-F5344CB8AC3E}">
        <p14:creationId xmlns:p14="http://schemas.microsoft.com/office/powerpoint/2010/main" val="424756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3DA2350-2E39-4C2B-AC39-8C4DED3E7FAF}"/>
              </a:ext>
            </a:extLst>
          </p:cNvPr>
          <p:cNvSpPr>
            <a:spLocks noGrp="1"/>
          </p:cNvSpPr>
          <p:nvPr>
            <p:ph type="title"/>
          </p:nvPr>
        </p:nvSpPr>
        <p:spPr/>
        <p:txBody>
          <a:bodyPr/>
          <a:lstStyle/>
          <a:p>
            <a:r>
              <a:rPr lang="en-US" dirty="0"/>
              <a:t>From August 2016</a:t>
            </a:r>
          </a:p>
        </p:txBody>
      </p:sp>
      <p:sp>
        <p:nvSpPr>
          <p:cNvPr id="4" name="Footer Placeholder 3">
            <a:extLst>
              <a:ext uri="{FF2B5EF4-FFF2-40B4-BE49-F238E27FC236}">
                <a16:creationId xmlns:a16="http://schemas.microsoft.com/office/drawing/2014/main" id="{F1468F1D-7C66-4FAA-B24D-11ECFD45571C}"/>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927CF106-8D82-489D-8DB7-4416476A55EA}"/>
              </a:ext>
            </a:extLst>
          </p:cNvPr>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pic>
        <p:nvPicPr>
          <p:cNvPr id="6" name="Picture 5">
            <a:extLst>
              <a:ext uri="{FF2B5EF4-FFF2-40B4-BE49-F238E27FC236}">
                <a16:creationId xmlns:a16="http://schemas.microsoft.com/office/drawing/2014/main" id="{619687C0-0407-458B-997F-C39EE41FD520}"/>
              </a:ext>
            </a:extLst>
          </p:cNvPr>
          <p:cNvPicPr>
            <a:picLocks noChangeAspect="1"/>
          </p:cNvPicPr>
          <p:nvPr/>
        </p:nvPicPr>
        <p:blipFill>
          <a:blip r:embed="rId2"/>
          <a:stretch>
            <a:fillRect/>
          </a:stretch>
        </p:blipFill>
        <p:spPr>
          <a:xfrm>
            <a:off x="336549" y="1771501"/>
            <a:ext cx="5854899" cy="4391174"/>
          </a:xfrm>
          <a:prstGeom prst="rect">
            <a:avLst/>
          </a:prstGeom>
          <a:ln>
            <a:solidFill>
              <a:schemeClr val="tx1"/>
            </a:solidFill>
          </a:ln>
        </p:spPr>
      </p:pic>
      <p:sp>
        <p:nvSpPr>
          <p:cNvPr id="8" name="TextBox 7">
            <a:extLst>
              <a:ext uri="{FF2B5EF4-FFF2-40B4-BE49-F238E27FC236}">
                <a16:creationId xmlns:a16="http://schemas.microsoft.com/office/drawing/2014/main" id="{034BCA72-F724-40DF-AE90-792BD11D4569}"/>
              </a:ext>
            </a:extLst>
          </p:cNvPr>
          <p:cNvSpPr txBox="1"/>
          <p:nvPr/>
        </p:nvSpPr>
        <p:spPr>
          <a:xfrm>
            <a:off x="6553200" y="2816501"/>
            <a:ext cx="2216427" cy="2308324"/>
          </a:xfrm>
          <a:prstGeom prst="rect">
            <a:avLst/>
          </a:prstGeom>
          <a:noFill/>
        </p:spPr>
        <p:txBody>
          <a:bodyPr wrap="square" rtlCol="0">
            <a:spAutoFit/>
          </a:bodyPr>
          <a:lstStyle/>
          <a:p>
            <a:r>
              <a:rPr lang="en-US" dirty="0" err="1">
                <a:solidFill>
                  <a:srgbClr val="6D6E71"/>
                </a:solidFill>
              </a:rPr>
              <a:t>Waay</a:t>
            </a:r>
            <a:r>
              <a:rPr lang="en-US" dirty="0">
                <a:solidFill>
                  <a:srgbClr val="6D6E71"/>
                </a:solidFill>
              </a:rPr>
              <a:t> back in 2016, updating membership levels was part of the original plan for the bylaws re-write.</a:t>
            </a:r>
          </a:p>
          <a:p>
            <a:r>
              <a:rPr lang="en-US" dirty="0">
                <a:solidFill>
                  <a:srgbClr val="6D6E71"/>
                </a:solidFill>
              </a:rPr>
              <a:t>The time has now come.</a:t>
            </a:r>
          </a:p>
        </p:txBody>
      </p:sp>
    </p:spTree>
    <p:extLst>
      <p:ext uri="{BB962C8B-B14F-4D97-AF65-F5344CB8AC3E}">
        <p14:creationId xmlns:p14="http://schemas.microsoft.com/office/powerpoint/2010/main" val="3520300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DE9C3-1C4C-4E64-87B3-D37581CC514A}"/>
              </a:ext>
            </a:extLst>
          </p:cNvPr>
          <p:cNvSpPr>
            <a:spLocks noGrp="1"/>
          </p:cNvSpPr>
          <p:nvPr>
            <p:ph type="title"/>
          </p:nvPr>
        </p:nvSpPr>
        <p:spPr/>
        <p:txBody>
          <a:bodyPr/>
          <a:lstStyle/>
          <a:p>
            <a:r>
              <a:rPr lang="en-US" dirty="0"/>
              <a:t>From August 2016</a:t>
            </a:r>
          </a:p>
        </p:txBody>
      </p:sp>
      <p:sp>
        <p:nvSpPr>
          <p:cNvPr id="3" name="Footer Placeholder 2">
            <a:extLst>
              <a:ext uri="{FF2B5EF4-FFF2-40B4-BE49-F238E27FC236}">
                <a16:creationId xmlns:a16="http://schemas.microsoft.com/office/drawing/2014/main" id="{925B40B9-3447-4CC1-9E11-380A0BFA64F8}"/>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889A95D9-BA5E-474E-9DBA-EB837B64C2B7}"/>
              </a:ext>
            </a:extLst>
          </p:cNvPr>
          <p:cNvSpPr>
            <a:spLocks noGrp="1"/>
          </p:cNvSpPr>
          <p:nvPr>
            <p:ph type="sldNum" sz="quarter" idx="12"/>
          </p:nvPr>
        </p:nvSpPr>
        <p:spPr/>
        <p:txBody>
          <a:bodyPr/>
          <a:lstStyle/>
          <a:p>
            <a:pPr>
              <a:defRPr/>
            </a:pPr>
            <a:fld id="{0D13EDDD-BBBD-49BF-8DB8-2A7972CE8935}" type="slidenum">
              <a:rPr lang="en-US" smtClean="0"/>
              <a:pPr>
                <a:defRPr/>
              </a:pPr>
              <a:t>13</a:t>
            </a:fld>
            <a:endParaRPr lang="en-US"/>
          </a:p>
        </p:txBody>
      </p:sp>
      <p:pic>
        <p:nvPicPr>
          <p:cNvPr id="5" name="Picture 4">
            <a:extLst>
              <a:ext uri="{FF2B5EF4-FFF2-40B4-BE49-F238E27FC236}">
                <a16:creationId xmlns:a16="http://schemas.microsoft.com/office/drawing/2014/main" id="{11E87C33-C573-403E-A8F8-B5DDC3890BA2}"/>
              </a:ext>
            </a:extLst>
          </p:cNvPr>
          <p:cNvPicPr>
            <a:picLocks noChangeAspect="1"/>
          </p:cNvPicPr>
          <p:nvPr/>
        </p:nvPicPr>
        <p:blipFill>
          <a:blip r:embed="rId2"/>
          <a:stretch>
            <a:fillRect/>
          </a:stretch>
        </p:blipFill>
        <p:spPr>
          <a:xfrm>
            <a:off x="142875" y="1258888"/>
            <a:ext cx="6877050" cy="5157787"/>
          </a:xfrm>
          <a:prstGeom prst="rect">
            <a:avLst/>
          </a:prstGeom>
          <a:ln>
            <a:solidFill>
              <a:schemeClr val="tx1"/>
            </a:solidFill>
          </a:ln>
        </p:spPr>
      </p:pic>
    </p:spTree>
    <p:extLst>
      <p:ext uri="{BB962C8B-B14F-4D97-AF65-F5344CB8AC3E}">
        <p14:creationId xmlns:p14="http://schemas.microsoft.com/office/powerpoint/2010/main" val="2211091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Classes of Membership</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
        <p:nvSpPr>
          <p:cNvPr id="3" name="TextBox 2"/>
          <p:cNvSpPr txBox="1"/>
          <p:nvPr/>
        </p:nvSpPr>
        <p:spPr>
          <a:xfrm>
            <a:off x="457201" y="1683833"/>
            <a:ext cx="8229599" cy="4247317"/>
          </a:xfrm>
          <a:prstGeom prst="rect">
            <a:avLst/>
          </a:prstGeom>
          <a:noFill/>
        </p:spPr>
        <p:txBody>
          <a:bodyPr wrap="square" rtlCol="0">
            <a:spAutoFit/>
          </a:bodyPr>
          <a:lstStyle/>
          <a:p>
            <a:r>
              <a:rPr lang="en-US" dirty="0"/>
              <a:t>Article 4.1(B)</a:t>
            </a:r>
          </a:p>
          <a:p>
            <a:r>
              <a:rPr lang="en-US" dirty="0"/>
              <a:t>There shall be five classes of Members consisting of Promoters,</a:t>
            </a:r>
          </a:p>
          <a:p>
            <a:r>
              <a:rPr lang="en-US" dirty="0"/>
              <a:t>Adopters, Academic and Individual. </a:t>
            </a:r>
          </a:p>
          <a:p>
            <a:endParaRPr lang="en-US" dirty="0"/>
          </a:p>
          <a:p>
            <a:r>
              <a:rPr lang="en-US" dirty="0"/>
              <a:t>Q: Is this the set of classes we need to achieve our mission?</a:t>
            </a:r>
          </a:p>
          <a:p>
            <a:endParaRPr lang="en-US" dirty="0"/>
          </a:p>
          <a:p>
            <a:pPr lvl="0"/>
            <a:r>
              <a:rPr lang="en-US" i="1" dirty="0">
                <a:solidFill>
                  <a:prstClr val="black"/>
                </a:solidFill>
              </a:rPr>
              <a:t>“The mission of the OpenFabrics Alliance (OFA) is to accelerate the development and adoption of advanced fabrics for the benefit of the advanced networks ecosystem. </a:t>
            </a:r>
          </a:p>
          <a:p>
            <a:pPr lvl="0"/>
            <a:endParaRPr lang="en-US" i="1" dirty="0">
              <a:solidFill>
                <a:prstClr val="black"/>
              </a:solidFill>
            </a:endParaRPr>
          </a:p>
          <a:p>
            <a:pPr lvl="0"/>
            <a:r>
              <a:rPr lang="en-US" i="1" dirty="0">
                <a:solidFill>
                  <a:prstClr val="black"/>
                </a:solidFill>
              </a:rPr>
              <a:t>The mission is accomplished by; creating opportunities for collaboration among those who develop and deploy such fabrics, incubating and evolving vendor independent open source software for fabrics, and supporting and promoting the use of such fabric technology software.”</a:t>
            </a:r>
          </a:p>
          <a:p>
            <a:endParaRPr lang="en-US" dirty="0"/>
          </a:p>
        </p:txBody>
      </p:sp>
    </p:spTree>
    <p:extLst>
      <p:ext uri="{BB962C8B-B14F-4D97-AF65-F5344CB8AC3E}">
        <p14:creationId xmlns:p14="http://schemas.microsoft.com/office/powerpoint/2010/main" val="2965501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F017F5-2EF6-4809-A67D-32E077F0A73E}"/>
              </a:ext>
            </a:extLst>
          </p:cNvPr>
          <p:cNvSpPr>
            <a:spLocks noGrp="1"/>
          </p:cNvSpPr>
          <p:nvPr>
            <p:ph type="title"/>
          </p:nvPr>
        </p:nvSpPr>
        <p:spPr/>
        <p:txBody>
          <a:bodyPr/>
          <a:lstStyle/>
          <a:p>
            <a:r>
              <a:rPr lang="en-US" dirty="0"/>
              <a:t>Proposal from June 2016</a:t>
            </a:r>
          </a:p>
        </p:txBody>
      </p:sp>
      <p:sp>
        <p:nvSpPr>
          <p:cNvPr id="4" name="Footer Placeholder 3">
            <a:extLst>
              <a:ext uri="{FF2B5EF4-FFF2-40B4-BE49-F238E27FC236}">
                <a16:creationId xmlns:a16="http://schemas.microsoft.com/office/drawing/2014/main" id="{39765C01-DC81-4ABC-98B5-CE0358C463FB}"/>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76EDA253-896D-444C-A690-8665C481F8B3}"/>
              </a:ext>
            </a:extLst>
          </p:cNvPr>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pic>
        <p:nvPicPr>
          <p:cNvPr id="7" name="Picture 6">
            <a:extLst>
              <a:ext uri="{FF2B5EF4-FFF2-40B4-BE49-F238E27FC236}">
                <a16:creationId xmlns:a16="http://schemas.microsoft.com/office/drawing/2014/main" id="{B4577E87-0463-4EDD-9557-9E850DC80345}"/>
              </a:ext>
            </a:extLst>
          </p:cNvPr>
          <p:cNvPicPr>
            <a:picLocks noChangeAspect="1"/>
          </p:cNvPicPr>
          <p:nvPr/>
        </p:nvPicPr>
        <p:blipFill>
          <a:blip r:embed="rId2"/>
          <a:stretch>
            <a:fillRect/>
          </a:stretch>
        </p:blipFill>
        <p:spPr>
          <a:xfrm>
            <a:off x="217917" y="1250875"/>
            <a:ext cx="6887733" cy="5165800"/>
          </a:xfrm>
          <a:prstGeom prst="rect">
            <a:avLst/>
          </a:prstGeom>
          <a:ln>
            <a:solidFill>
              <a:schemeClr val="tx1"/>
            </a:solidFill>
          </a:ln>
        </p:spPr>
      </p:pic>
      <p:sp>
        <p:nvSpPr>
          <p:cNvPr id="8" name="TextBox 7">
            <a:extLst>
              <a:ext uri="{FF2B5EF4-FFF2-40B4-BE49-F238E27FC236}">
                <a16:creationId xmlns:a16="http://schemas.microsoft.com/office/drawing/2014/main" id="{EB7A7D68-DC29-47F1-8DEF-C4D43FB9F10A}"/>
              </a:ext>
            </a:extLst>
          </p:cNvPr>
          <p:cNvSpPr txBox="1"/>
          <p:nvPr/>
        </p:nvSpPr>
        <p:spPr>
          <a:xfrm>
            <a:off x="7296150" y="2816501"/>
            <a:ext cx="1473477" cy="1754326"/>
          </a:xfrm>
          <a:prstGeom prst="rect">
            <a:avLst/>
          </a:prstGeom>
          <a:noFill/>
        </p:spPr>
        <p:txBody>
          <a:bodyPr wrap="square" rtlCol="0">
            <a:spAutoFit/>
          </a:bodyPr>
          <a:lstStyle/>
          <a:p>
            <a:r>
              <a:rPr lang="en-US" dirty="0">
                <a:solidFill>
                  <a:srgbClr val="6D6E71"/>
                </a:solidFill>
              </a:rPr>
              <a:t>This seemed like a good way to start, but we never acted on it.</a:t>
            </a:r>
          </a:p>
        </p:txBody>
      </p:sp>
    </p:spTree>
    <p:extLst>
      <p:ext uri="{BB962C8B-B14F-4D97-AF65-F5344CB8AC3E}">
        <p14:creationId xmlns:p14="http://schemas.microsoft.com/office/powerpoint/2010/main" val="339797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0FA19-6B6F-43D0-A268-26E5183DF537}"/>
              </a:ext>
            </a:extLst>
          </p:cNvPr>
          <p:cNvSpPr>
            <a:spLocks noGrp="1"/>
          </p:cNvSpPr>
          <p:nvPr>
            <p:ph type="title"/>
          </p:nvPr>
        </p:nvSpPr>
        <p:spPr/>
        <p:txBody>
          <a:bodyPr/>
          <a:lstStyle/>
          <a:p>
            <a:r>
              <a:rPr lang="en-US" dirty="0"/>
              <a:t>Susan’s proposal from June</a:t>
            </a:r>
          </a:p>
        </p:txBody>
      </p:sp>
      <p:sp>
        <p:nvSpPr>
          <p:cNvPr id="3" name="Footer Placeholder 2">
            <a:extLst>
              <a:ext uri="{FF2B5EF4-FFF2-40B4-BE49-F238E27FC236}">
                <a16:creationId xmlns:a16="http://schemas.microsoft.com/office/drawing/2014/main" id="{1237C281-F6B1-4184-9A81-AFB3CDEED5B4}"/>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338559B1-359E-4C07-8E7F-66D2A565100C}"/>
              </a:ext>
            </a:extLst>
          </p:cNvPr>
          <p:cNvSpPr>
            <a:spLocks noGrp="1"/>
          </p:cNvSpPr>
          <p:nvPr>
            <p:ph type="sldNum" sz="quarter" idx="12"/>
          </p:nvPr>
        </p:nvSpPr>
        <p:spPr/>
        <p:txBody>
          <a:bodyPr/>
          <a:lstStyle/>
          <a:p>
            <a:pPr>
              <a:defRPr/>
            </a:pPr>
            <a:fld id="{0D13EDDD-BBBD-49BF-8DB8-2A7972CE8935}" type="slidenum">
              <a:rPr lang="en-US" smtClean="0"/>
              <a:pPr>
                <a:defRPr/>
              </a:pPr>
              <a:t>16</a:t>
            </a:fld>
            <a:endParaRPr lang="en-US"/>
          </a:p>
        </p:txBody>
      </p:sp>
      <p:sp>
        <p:nvSpPr>
          <p:cNvPr id="5" name="Rectangle 4">
            <a:extLst>
              <a:ext uri="{FF2B5EF4-FFF2-40B4-BE49-F238E27FC236}">
                <a16:creationId xmlns:a16="http://schemas.microsoft.com/office/drawing/2014/main" id="{19ADDEE4-49D0-42B5-8BAD-4FCF9699B6FF}"/>
              </a:ext>
            </a:extLst>
          </p:cNvPr>
          <p:cNvSpPr/>
          <p:nvPr/>
        </p:nvSpPr>
        <p:spPr>
          <a:xfrm>
            <a:off x="190499" y="1584583"/>
            <a:ext cx="8763001" cy="4832092"/>
          </a:xfrm>
          <a:prstGeom prst="rect">
            <a:avLst/>
          </a:prstGeom>
        </p:spPr>
        <p:txBody>
          <a:bodyPr wrap="square">
            <a:spAutoFit/>
          </a:bodyPr>
          <a:lstStyle/>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Membership Level Proposal: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Last Modified 2018-06-01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Promoter Member - $10K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have a seat on the OFA’s Board of Directors.   This allows the ability to strongly influence the outreach, programs, partnerships, conferences and marketing of the OFA and associated RDMA/Advanced Networks ecosystem.  Individuals from Promoter Member organizations are allowed to be nominated for Board Officer and Working Group Chair/Co-Chair positions.  All the benefits of Adopter and Supporter levels are included in this level.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Adopter Member - $5k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be eligible to participate in the various testing programs offered by the OFA to its member organizations.  They will also be a voting member of any Working Group they participate in.  All the benefits of the Supporter level are included in this level.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Supporter Member - $1.5k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be included in the wider Annual Member Meeting and will be kept informed of the outreach, programs, partnerships, conferences and marketing efforts as they are being implemented.  They will be listed as members on our website and will be promoted at the annual OpenFabrics International Workshop.  They will also receive one free pass to that annual Workshop to be used by an individual associated with the organization who is accepted as a technical speaker at that conference through the standard submission and review process.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7577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0FA19-6B6F-43D0-A268-26E5183DF537}"/>
              </a:ext>
            </a:extLst>
          </p:cNvPr>
          <p:cNvSpPr>
            <a:spLocks noGrp="1"/>
          </p:cNvSpPr>
          <p:nvPr>
            <p:ph type="title"/>
          </p:nvPr>
        </p:nvSpPr>
        <p:spPr/>
        <p:txBody>
          <a:bodyPr/>
          <a:lstStyle/>
          <a:p>
            <a:r>
              <a:rPr lang="en-US" dirty="0"/>
              <a:t>Susan’s proposal from June</a:t>
            </a:r>
          </a:p>
        </p:txBody>
      </p:sp>
      <p:sp>
        <p:nvSpPr>
          <p:cNvPr id="3" name="Footer Placeholder 2">
            <a:extLst>
              <a:ext uri="{FF2B5EF4-FFF2-40B4-BE49-F238E27FC236}">
                <a16:creationId xmlns:a16="http://schemas.microsoft.com/office/drawing/2014/main" id="{1237C281-F6B1-4184-9A81-AFB3CDEED5B4}"/>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338559B1-359E-4C07-8E7F-66D2A565100C}"/>
              </a:ext>
            </a:extLst>
          </p:cNvPr>
          <p:cNvSpPr>
            <a:spLocks noGrp="1"/>
          </p:cNvSpPr>
          <p:nvPr>
            <p:ph type="sldNum" sz="quarter" idx="12"/>
          </p:nvPr>
        </p:nvSpPr>
        <p:spPr/>
        <p:txBody>
          <a:bodyPr/>
          <a:lstStyle/>
          <a:p>
            <a:pPr>
              <a:defRPr/>
            </a:pPr>
            <a:fld id="{0D13EDDD-BBBD-49BF-8DB8-2A7972CE8935}" type="slidenum">
              <a:rPr lang="en-US" smtClean="0"/>
              <a:pPr>
                <a:defRPr/>
              </a:pPr>
              <a:t>17</a:t>
            </a:fld>
            <a:endParaRPr lang="en-US"/>
          </a:p>
        </p:txBody>
      </p:sp>
      <p:sp>
        <p:nvSpPr>
          <p:cNvPr id="5" name="Rectangle 4">
            <a:extLst>
              <a:ext uri="{FF2B5EF4-FFF2-40B4-BE49-F238E27FC236}">
                <a16:creationId xmlns:a16="http://schemas.microsoft.com/office/drawing/2014/main" id="{19ADDEE4-49D0-42B5-8BAD-4FCF9699B6FF}"/>
              </a:ext>
            </a:extLst>
          </p:cNvPr>
          <p:cNvSpPr/>
          <p:nvPr/>
        </p:nvSpPr>
        <p:spPr>
          <a:xfrm>
            <a:off x="190499" y="1584583"/>
            <a:ext cx="8763001" cy="4832092"/>
          </a:xfrm>
          <a:prstGeom prst="rect">
            <a:avLst/>
          </a:prstGeom>
        </p:spPr>
        <p:txBody>
          <a:bodyPr wrap="square">
            <a:spAutoFit/>
          </a:bodyPr>
          <a:lstStyle/>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Membership Level Proposal: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Last Modified 2018-06-01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Promoter Member - $10K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have a seat on the OFA’s Board of Directors.   This allows the ability to strongly influence the outreach, programs, partnerships, conferences and marketing of the OFA and associated RDMA/Advanced Networks ecosystem.  Individuals from Promoter Member organizations are allowed to be nominated for Board Officer and Working Group Chair/Co-Chair positions.  All the benefits of Adopter and Supporter levels are included in this level.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Adopter Member - $5k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be eligible to participate in the various testing programs offered by the OFA to its member organizations.  They will also be a voting member of any Working Group they participate in.  All the benefits of the Supporter level are included in this level.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Supporter Member - $1.5k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be included in the wider Annual Member Meeting and will be kept informed of the outreach, programs, partnerships, conferences and marketing efforts as they are being implemented.  They will be listed as members on our website and will be promoted at the annual OpenFabrics International Workshop.  They will also receive one free pass to that annual Workshop to be used by an individual associated with the organization who is accepted as a technical speaker at that conference through the standard submission and review process.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peech Bubble: Rectangle with Corners Rounded 5">
            <a:extLst>
              <a:ext uri="{FF2B5EF4-FFF2-40B4-BE49-F238E27FC236}">
                <a16:creationId xmlns:a16="http://schemas.microsoft.com/office/drawing/2014/main" id="{3CFE681F-3EEB-4F6B-AAED-1D914EB9B5D0}"/>
              </a:ext>
            </a:extLst>
          </p:cNvPr>
          <p:cNvSpPr/>
          <p:nvPr/>
        </p:nvSpPr>
        <p:spPr>
          <a:xfrm>
            <a:off x="3076575" y="1219458"/>
            <a:ext cx="5781675" cy="2352675"/>
          </a:xfrm>
          <a:prstGeom prst="wedgeRoundRectCallout">
            <a:avLst>
              <a:gd name="adj1" fmla="val -34013"/>
              <a:gd name="adj2" fmla="val 65739"/>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Assumes a high degree of overlap between Adopters and Logo Program members.</a:t>
            </a:r>
          </a:p>
          <a:p>
            <a:pPr algn="ctr"/>
            <a:r>
              <a:rPr lang="en-US" dirty="0"/>
              <a:t>Assumes we can move Logo Program members to become Adopters</a:t>
            </a:r>
          </a:p>
          <a:p>
            <a:pPr algn="ctr"/>
            <a:r>
              <a:rPr lang="en-US" dirty="0"/>
              <a:t>Creates a dependency between the logo program and membership, potentially limiting our ability to re-create the Logo program.</a:t>
            </a:r>
          </a:p>
          <a:p>
            <a:pPr algn="ctr"/>
            <a:endParaRPr lang="en-US" dirty="0"/>
          </a:p>
        </p:txBody>
      </p:sp>
    </p:spTree>
    <p:extLst>
      <p:ext uri="{BB962C8B-B14F-4D97-AF65-F5344CB8AC3E}">
        <p14:creationId xmlns:p14="http://schemas.microsoft.com/office/powerpoint/2010/main" val="8364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0FA19-6B6F-43D0-A268-26E5183DF537}"/>
              </a:ext>
            </a:extLst>
          </p:cNvPr>
          <p:cNvSpPr>
            <a:spLocks noGrp="1"/>
          </p:cNvSpPr>
          <p:nvPr>
            <p:ph type="title"/>
          </p:nvPr>
        </p:nvSpPr>
        <p:spPr/>
        <p:txBody>
          <a:bodyPr/>
          <a:lstStyle/>
          <a:p>
            <a:r>
              <a:rPr lang="en-US" dirty="0"/>
              <a:t>Susan’s proposal from June</a:t>
            </a:r>
          </a:p>
        </p:txBody>
      </p:sp>
      <p:sp>
        <p:nvSpPr>
          <p:cNvPr id="3" name="Footer Placeholder 2">
            <a:extLst>
              <a:ext uri="{FF2B5EF4-FFF2-40B4-BE49-F238E27FC236}">
                <a16:creationId xmlns:a16="http://schemas.microsoft.com/office/drawing/2014/main" id="{1237C281-F6B1-4184-9A81-AFB3CDEED5B4}"/>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338559B1-359E-4C07-8E7F-66D2A565100C}"/>
              </a:ext>
            </a:extLst>
          </p:cNvPr>
          <p:cNvSpPr>
            <a:spLocks noGrp="1"/>
          </p:cNvSpPr>
          <p:nvPr>
            <p:ph type="sldNum" sz="quarter" idx="12"/>
          </p:nvPr>
        </p:nvSpPr>
        <p:spPr/>
        <p:txBody>
          <a:bodyPr/>
          <a:lstStyle/>
          <a:p>
            <a:pPr>
              <a:defRPr/>
            </a:pPr>
            <a:fld id="{0D13EDDD-BBBD-49BF-8DB8-2A7972CE8935}" type="slidenum">
              <a:rPr lang="en-US" smtClean="0"/>
              <a:pPr>
                <a:defRPr/>
              </a:pPr>
              <a:t>18</a:t>
            </a:fld>
            <a:endParaRPr lang="en-US"/>
          </a:p>
        </p:txBody>
      </p:sp>
      <p:sp>
        <p:nvSpPr>
          <p:cNvPr id="5" name="Rectangle 4">
            <a:extLst>
              <a:ext uri="{FF2B5EF4-FFF2-40B4-BE49-F238E27FC236}">
                <a16:creationId xmlns:a16="http://schemas.microsoft.com/office/drawing/2014/main" id="{19ADDEE4-49D0-42B5-8BAD-4FCF9699B6FF}"/>
              </a:ext>
            </a:extLst>
          </p:cNvPr>
          <p:cNvSpPr/>
          <p:nvPr/>
        </p:nvSpPr>
        <p:spPr>
          <a:xfrm>
            <a:off x="190499" y="1584583"/>
            <a:ext cx="8763001" cy="4832092"/>
          </a:xfrm>
          <a:prstGeom prst="rect">
            <a:avLst/>
          </a:prstGeom>
        </p:spPr>
        <p:txBody>
          <a:bodyPr wrap="square">
            <a:spAutoFit/>
          </a:bodyPr>
          <a:lstStyle/>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Membership Level Proposal: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Last Modified 2018-06-01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Promoter Member - $10K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have a seat on the OFA’s Board of Directors.   This allows the ability to strongly influence the outreach, programs, partnerships, conferences and marketing of the OFA and associated RDMA/Advanced Networks ecosystem.  Individuals from Promoter Member organizations are allowed to be nominated for Board Officer and Working Group Chair/Co-Chair positions.  All the benefits of Adopter and Supporter levels are included in this level.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Adopter Member - $5k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be eligible to participate in the various testing programs offered by the OFA to its member organizations.  They will also be a voting member of any Working Group they participate in.  All the benefits of the Supporter level are included in this level.</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Supporter Member - $1.5k @ year</a:t>
            </a:r>
          </a:p>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Benefits: Organizations who join at this level will be included in the wider Annual Member Meeting and will be kept informed of the outreach, programs, partnerships, conferences and marketing efforts as they are being implemented.  They will be listed as members on our website and will be promoted at the annual OpenFabrics International Workshop.  They will also receive one free pass to that annual Workshop to be used by an individual associated with the organization who is accepted as a technical speaker at that conference through the standard submission and review process.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peech Bubble: Rectangle with Corners Rounded 5">
            <a:extLst>
              <a:ext uri="{FF2B5EF4-FFF2-40B4-BE49-F238E27FC236}">
                <a16:creationId xmlns:a16="http://schemas.microsoft.com/office/drawing/2014/main" id="{3CFE681F-3EEB-4F6B-AAED-1D914EB9B5D0}"/>
              </a:ext>
            </a:extLst>
          </p:cNvPr>
          <p:cNvSpPr/>
          <p:nvPr/>
        </p:nvSpPr>
        <p:spPr>
          <a:xfrm>
            <a:off x="2971800" y="2143125"/>
            <a:ext cx="5781675" cy="1746766"/>
          </a:xfrm>
          <a:prstGeom prst="wedgeRoundRectCallout">
            <a:avLst>
              <a:gd name="adj1" fmla="val 7174"/>
              <a:gd name="adj2" fmla="val 11351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Currently, the Annual General Members meeting is vested with almost no responsibility.</a:t>
            </a:r>
          </a:p>
          <a:p>
            <a:pPr algn="ctr"/>
            <a:r>
              <a:rPr lang="en-US" dirty="0"/>
              <a:t>Creates a dependency between the Workshop fee structure and membership, limiting the MWG’s latitude to set a pricing strategy and structure for the WS.</a:t>
            </a:r>
          </a:p>
        </p:txBody>
      </p:sp>
    </p:spTree>
    <p:extLst>
      <p:ext uri="{BB962C8B-B14F-4D97-AF65-F5344CB8AC3E}">
        <p14:creationId xmlns:p14="http://schemas.microsoft.com/office/powerpoint/2010/main" val="140601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41BCE-039A-423D-BBB8-39BC2FA1EC37}"/>
              </a:ext>
            </a:extLst>
          </p:cNvPr>
          <p:cNvSpPr>
            <a:spLocks noGrp="1"/>
          </p:cNvSpPr>
          <p:nvPr>
            <p:ph type="title"/>
          </p:nvPr>
        </p:nvSpPr>
        <p:spPr/>
        <p:txBody>
          <a:bodyPr/>
          <a:lstStyle/>
          <a:p>
            <a:r>
              <a:rPr lang="en-US" dirty="0"/>
              <a:t>Drop Adopter or Supporter?</a:t>
            </a:r>
          </a:p>
        </p:txBody>
      </p:sp>
      <p:sp>
        <p:nvSpPr>
          <p:cNvPr id="3" name="Footer Placeholder 2">
            <a:extLst>
              <a:ext uri="{FF2B5EF4-FFF2-40B4-BE49-F238E27FC236}">
                <a16:creationId xmlns:a16="http://schemas.microsoft.com/office/drawing/2014/main" id="{172B0EBB-7155-46B0-BB24-1F92B5DD5B68}"/>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1711DD3F-1223-4B33-867B-3C4730903621}"/>
              </a:ext>
            </a:extLst>
          </p:cNvPr>
          <p:cNvSpPr>
            <a:spLocks noGrp="1"/>
          </p:cNvSpPr>
          <p:nvPr>
            <p:ph type="sldNum" sz="quarter" idx="12"/>
          </p:nvPr>
        </p:nvSpPr>
        <p:spPr/>
        <p:txBody>
          <a:bodyPr/>
          <a:lstStyle/>
          <a:p>
            <a:pPr>
              <a:defRPr/>
            </a:pPr>
            <a:fld id="{0D13EDDD-BBBD-49BF-8DB8-2A7972CE8935}" type="slidenum">
              <a:rPr lang="en-US" smtClean="0"/>
              <a:pPr>
                <a:defRPr/>
              </a:pPr>
              <a:t>19</a:t>
            </a:fld>
            <a:endParaRPr lang="en-US"/>
          </a:p>
        </p:txBody>
      </p:sp>
      <p:sp>
        <p:nvSpPr>
          <p:cNvPr id="7" name="TextBox 6">
            <a:extLst>
              <a:ext uri="{FF2B5EF4-FFF2-40B4-BE49-F238E27FC236}">
                <a16:creationId xmlns:a16="http://schemas.microsoft.com/office/drawing/2014/main" id="{37297ABE-4521-49F4-A079-2E5F29F21F71}"/>
              </a:ext>
            </a:extLst>
          </p:cNvPr>
          <p:cNvSpPr txBox="1"/>
          <p:nvPr/>
        </p:nvSpPr>
        <p:spPr>
          <a:xfrm>
            <a:off x="4116318" y="2064460"/>
            <a:ext cx="4570482" cy="2308324"/>
          </a:xfrm>
          <a:prstGeom prst="rect">
            <a:avLst/>
          </a:prstGeom>
          <a:noFill/>
        </p:spPr>
        <p:txBody>
          <a:bodyPr wrap="square" rtlCol="0">
            <a:spAutoFit/>
          </a:bodyPr>
          <a:lstStyle/>
          <a:p>
            <a:r>
              <a:rPr lang="en-US" dirty="0">
                <a:solidFill>
                  <a:srgbClr val="6D6E71"/>
                </a:solidFill>
              </a:rPr>
              <a:t>There are possible economic ramifications:</a:t>
            </a:r>
          </a:p>
          <a:p>
            <a:pPr marL="285750" indent="-285750">
              <a:buFontTx/>
              <a:buChar char="-"/>
            </a:pPr>
            <a:r>
              <a:rPr lang="en-US" dirty="0">
                <a:solidFill>
                  <a:srgbClr val="6D6E71"/>
                </a:solidFill>
              </a:rPr>
              <a:t>if we try to eliminate the Supporter level and move Supporters up to adopters, we may lose several Supporters ($1.5k /</a:t>
            </a:r>
            <a:r>
              <a:rPr lang="en-US" dirty="0" err="1">
                <a:solidFill>
                  <a:srgbClr val="6D6E71"/>
                </a:solidFill>
              </a:rPr>
              <a:t>yr</a:t>
            </a:r>
            <a:r>
              <a:rPr lang="en-US" dirty="0">
                <a:solidFill>
                  <a:srgbClr val="6D6E71"/>
                </a:solidFill>
              </a:rPr>
              <a:t>)</a:t>
            </a:r>
          </a:p>
          <a:p>
            <a:pPr marL="285750" indent="-285750">
              <a:buFontTx/>
              <a:buChar char="-"/>
            </a:pPr>
            <a:r>
              <a:rPr lang="en-US" dirty="0">
                <a:solidFill>
                  <a:srgbClr val="6D6E71"/>
                </a:solidFill>
              </a:rPr>
              <a:t>if we try to eliminate the Adopter level and move Adopters down to Supporters, we lose Adopter revenue ($5k/</a:t>
            </a:r>
            <a:r>
              <a:rPr lang="en-US" dirty="0" err="1">
                <a:solidFill>
                  <a:srgbClr val="6D6E71"/>
                </a:solidFill>
              </a:rPr>
              <a:t>yr</a:t>
            </a:r>
            <a:r>
              <a:rPr lang="en-US" dirty="0">
                <a:solidFill>
                  <a:srgbClr val="6D6E71"/>
                </a:solidFill>
              </a:rPr>
              <a:t>)</a:t>
            </a:r>
          </a:p>
        </p:txBody>
      </p:sp>
      <p:sp>
        <p:nvSpPr>
          <p:cNvPr id="8" name="Rectangle 7">
            <a:extLst>
              <a:ext uri="{FF2B5EF4-FFF2-40B4-BE49-F238E27FC236}">
                <a16:creationId xmlns:a16="http://schemas.microsoft.com/office/drawing/2014/main" id="{B9E22D02-FC29-45C3-A057-276BAFBCA218}"/>
              </a:ext>
            </a:extLst>
          </p:cNvPr>
          <p:cNvSpPr/>
          <p:nvPr/>
        </p:nvSpPr>
        <p:spPr>
          <a:xfrm>
            <a:off x="457200" y="1669083"/>
            <a:ext cx="4572000" cy="4493538"/>
          </a:xfrm>
          <a:prstGeom prst="rect">
            <a:avLst/>
          </a:prstGeom>
        </p:spPr>
        <p:txBody>
          <a:bodyPr>
            <a:spAutoFit/>
          </a:bodyPr>
          <a:lstStyle/>
          <a:p>
            <a:r>
              <a:rPr lang="en-US" sz="1100" dirty="0"/>
              <a:t>Promoter	Broadcom Corporation</a:t>
            </a:r>
          </a:p>
          <a:p>
            <a:r>
              <a:rPr lang="en-US" sz="1100" dirty="0"/>
              <a:t>Promoter	Cray Inc</a:t>
            </a:r>
          </a:p>
          <a:p>
            <a:r>
              <a:rPr lang="en-US" sz="1100" dirty="0"/>
              <a:t>Promoter	HPE - OF</a:t>
            </a:r>
          </a:p>
          <a:p>
            <a:r>
              <a:rPr lang="en-US" sz="1100" dirty="0"/>
              <a:t>Promoter	Huawei Technologies Co., Ltd. - OF</a:t>
            </a:r>
          </a:p>
          <a:p>
            <a:r>
              <a:rPr lang="en-US" sz="1100" dirty="0"/>
              <a:t>Promoter	Intel Corporation - OF</a:t>
            </a:r>
          </a:p>
          <a:p>
            <a:r>
              <a:rPr lang="en-US" sz="1100" dirty="0"/>
              <a:t>Promoter	IBM - OF</a:t>
            </a:r>
          </a:p>
          <a:p>
            <a:r>
              <a:rPr lang="en-US" sz="1100" dirty="0"/>
              <a:t>Promoter	Jump Operations, LLC - OF</a:t>
            </a:r>
          </a:p>
          <a:p>
            <a:r>
              <a:rPr lang="en-US" sz="1100" dirty="0"/>
              <a:t>Promoter	Lawrence Livermore National Labs</a:t>
            </a:r>
          </a:p>
          <a:p>
            <a:r>
              <a:rPr lang="en-US" sz="1100" dirty="0"/>
              <a:t>Promoter	Los Alamos National Laboratory</a:t>
            </a:r>
          </a:p>
          <a:p>
            <a:r>
              <a:rPr lang="en-US" sz="1100" dirty="0"/>
              <a:t>Promoter	Mellanox Technologies, Ltd - OF</a:t>
            </a:r>
          </a:p>
          <a:p>
            <a:r>
              <a:rPr lang="en-US" sz="1100" dirty="0"/>
              <a:t>Promoter	NetApp, Inc. - OF</a:t>
            </a:r>
          </a:p>
          <a:p>
            <a:r>
              <a:rPr lang="en-US" sz="1100" dirty="0"/>
              <a:t>Promoter	Oak Ridge National Laboratory - OF</a:t>
            </a:r>
          </a:p>
          <a:p>
            <a:r>
              <a:rPr lang="en-US" sz="1100" dirty="0"/>
              <a:t>Promoter	Oracle Corporation - OF</a:t>
            </a:r>
          </a:p>
          <a:p>
            <a:r>
              <a:rPr lang="en-US" sz="1100" dirty="0"/>
              <a:t>Promoter	RedHat</a:t>
            </a:r>
          </a:p>
          <a:p>
            <a:r>
              <a:rPr lang="en-US" sz="1100" dirty="0"/>
              <a:t>Promoter	Sandia National Laboratories - OF</a:t>
            </a:r>
          </a:p>
          <a:p>
            <a:r>
              <a:rPr lang="en-US" sz="1100" strike="sngStrike" dirty="0"/>
              <a:t>Promoter	Unisys Corp</a:t>
            </a:r>
          </a:p>
          <a:p>
            <a:r>
              <a:rPr lang="en-US" sz="1100" dirty="0"/>
              <a:t>Adopter	Argonne National Labs - OF</a:t>
            </a:r>
          </a:p>
          <a:p>
            <a:r>
              <a:rPr lang="en-US" sz="1100" dirty="0"/>
              <a:t>Adopter	Data Direct Networks - OF</a:t>
            </a:r>
          </a:p>
          <a:p>
            <a:r>
              <a:rPr lang="en-US" sz="1100" dirty="0"/>
              <a:t>Adopter	NASA Ames Research Center</a:t>
            </a:r>
          </a:p>
          <a:p>
            <a:r>
              <a:rPr lang="en-US" sz="1100" dirty="0"/>
              <a:t>Supporter	Cavium Networks, Inc. - OF</a:t>
            </a:r>
          </a:p>
          <a:p>
            <a:r>
              <a:rPr lang="en-US" sz="1100" dirty="0"/>
              <a:t>Supporter	</a:t>
            </a:r>
            <a:r>
              <a:rPr lang="en-US" sz="1100" dirty="0" err="1"/>
              <a:t>Chelsio</a:t>
            </a:r>
            <a:r>
              <a:rPr lang="en-US" sz="1100" dirty="0"/>
              <a:t> Communications - OF</a:t>
            </a:r>
          </a:p>
          <a:p>
            <a:r>
              <a:rPr lang="en-US" sz="1100" dirty="0"/>
              <a:t>Supporter	</a:t>
            </a:r>
            <a:r>
              <a:rPr lang="en-US" sz="1100" dirty="0" err="1"/>
              <a:t>Fabriscale</a:t>
            </a:r>
            <a:r>
              <a:rPr lang="en-US" sz="1100" dirty="0"/>
              <a:t> Technologies - OF</a:t>
            </a:r>
          </a:p>
          <a:p>
            <a:r>
              <a:rPr lang="en-US" sz="1100" dirty="0"/>
              <a:t>Supporter	Oracle Corporation - OF</a:t>
            </a:r>
          </a:p>
          <a:p>
            <a:r>
              <a:rPr lang="en-US" sz="1100" dirty="0"/>
              <a:t>Supporter	SUSE</a:t>
            </a:r>
          </a:p>
          <a:p>
            <a:r>
              <a:rPr lang="en-US" sz="1100" dirty="0"/>
              <a:t>Supporter	System Fabric Works - OF</a:t>
            </a:r>
          </a:p>
          <a:p>
            <a:r>
              <a:rPr lang="en-US" sz="1100" strike="sngStrike" dirty="0"/>
              <a:t>Individual	Solution Technology - OF</a:t>
            </a:r>
          </a:p>
        </p:txBody>
      </p:sp>
      <p:sp>
        <p:nvSpPr>
          <p:cNvPr id="9" name="TextBox 8">
            <a:extLst>
              <a:ext uri="{FF2B5EF4-FFF2-40B4-BE49-F238E27FC236}">
                <a16:creationId xmlns:a16="http://schemas.microsoft.com/office/drawing/2014/main" id="{915C3B51-0707-4DC3-8AEF-9771B8A0C259}"/>
              </a:ext>
            </a:extLst>
          </p:cNvPr>
          <p:cNvSpPr txBox="1"/>
          <p:nvPr/>
        </p:nvSpPr>
        <p:spPr>
          <a:xfrm>
            <a:off x="142875" y="6160899"/>
            <a:ext cx="1438214" cy="307777"/>
          </a:xfrm>
          <a:prstGeom prst="rect">
            <a:avLst/>
          </a:prstGeom>
          <a:noFill/>
        </p:spPr>
        <p:txBody>
          <a:bodyPr wrap="none" rtlCol="0">
            <a:spAutoFit/>
          </a:bodyPr>
          <a:lstStyle/>
          <a:p>
            <a:r>
              <a:rPr lang="en-US" sz="1400" dirty="0">
                <a:solidFill>
                  <a:srgbClr val="6D6E71"/>
                </a:solidFill>
              </a:rPr>
              <a:t>As of 1/31/2019</a:t>
            </a:r>
          </a:p>
        </p:txBody>
      </p:sp>
      <p:sp>
        <p:nvSpPr>
          <p:cNvPr id="10" name="TextBox 9">
            <a:extLst>
              <a:ext uri="{FF2B5EF4-FFF2-40B4-BE49-F238E27FC236}">
                <a16:creationId xmlns:a16="http://schemas.microsoft.com/office/drawing/2014/main" id="{D340E592-384A-4FEB-8230-AC8A3E06AF62}"/>
              </a:ext>
            </a:extLst>
          </p:cNvPr>
          <p:cNvSpPr txBox="1"/>
          <p:nvPr/>
        </p:nvSpPr>
        <p:spPr>
          <a:xfrm>
            <a:off x="6810375" y="4837460"/>
            <a:ext cx="1944763" cy="1323439"/>
          </a:xfrm>
          <a:prstGeom prst="rect">
            <a:avLst/>
          </a:prstGeom>
          <a:noFill/>
          <a:ln>
            <a:solidFill>
              <a:schemeClr val="tx1"/>
            </a:solidFill>
          </a:ln>
        </p:spPr>
        <p:txBody>
          <a:bodyPr wrap="none" rtlCol="0">
            <a:spAutoFit/>
          </a:bodyPr>
          <a:lstStyle/>
          <a:p>
            <a:r>
              <a:rPr lang="en-US" sz="1600" dirty="0">
                <a:solidFill>
                  <a:srgbClr val="6D6E71"/>
                </a:solidFill>
              </a:rPr>
              <a:t>Promoter	$10K/</a:t>
            </a:r>
            <a:r>
              <a:rPr lang="en-US" sz="1600" dirty="0" err="1">
                <a:solidFill>
                  <a:srgbClr val="6D6E71"/>
                </a:solidFill>
              </a:rPr>
              <a:t>yr</a:t>
            </a:r>
            <a:endParaRPr lang="en-US" sz="1600" dirty="0">
              <a:solidFill>
                <a:srgbClr val="6D6E71"/>
              </a:solidFill>
            </a:endParaRPr>
          </a:p>
          <a:p>
            <a:r>
              <a:rPr lang="en-US" sz="1600" dirty="0">
                <a:solidFill>
                  <a:srgbClr val="6D6E71"/>
                </a:solidFill>
              </a:rPr>
              <a:t>Adopter	$  5K/</a:t>
            </a:r>
            <a:r>
              <a:rPr lang="en-US" sz="1600" dirty="0" err="1">
                <a:solidFill>
                  <a:srgbClr val="6D6E71"/>
                </a:solidFill>
              </a:rPr>
              <a:t>yr</a:t>
            </a:r>
            <a:endParaRPr lang="en-US" sz="1600" dirty="0">
              <a:solidFill>
                <a:srgbClr val="6D6E71"/>
              </a:solidFill>
            </a:endParaRPr>
          </a:p>
          <a:p>
            <a:r>
              <a:rPr lang="en-US" sz="1600" dirty="0">
                <a:solidFill>
                  <a:srgbClr val="6D6E71"/>
                </a:solidFill>
              </a:rPr>
              <a:t>Supporter	$1.5K/</a:t>
            </a:r>
            <a:r>
              <a:rPr lang="en-US" sz="1600" dirty="0" err="1">
                <a:solidFill>
                  <a:srgbClr val="6D6E71"/>
                </a:solidFill>
              </a:rPr>
              <a:t>yr</a:t>
            </a:r>
            <a:endParaRPr lang="en-US" sz="1600" dirty="0">
              <a:solidFill>
                <a:srgbClr val="6D6E71"/>
              </a:solidFill>
            </a:endParaRPr>
          </a:p>
          <a:p>
            <a:r>
              <a:rPr lang="en-US" sz="1600" dirty="0">
                <a:solidFill>
                  <a:srgbClr val="6D6E71"/>
                </a:solidFill>
              </a:rPr>
              <a:t>Academic	   free(?)</a:t>
            </a:r>
          </a:p>
          <a:p>
            <a:r>
              <a:rPr lang="en-US" sz="1600" dirty="0">
                <a:solidFill>
                  <a:srgbClr val="6D6E71"/>
                </a:solidFill>
              </a:rPr>
              <a:t>Individual	   free(?)</a:t>
            </a:r>
          </a:p>
        </p:txBody>
      </p:sp>
    </p:spTree>
    <p:extLst>
      <p:ext uri="{BB962C8B-B14F-4D97-AF65-F5344CB8AC3E}">
        <p14:creationId xmlns:p14="http://schemas.microsoft.com/office/powerpoint/2010/main" val="342953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text – Article 4</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
        <p:nvSpPr>
          <p:cNvPr id="3" name="TextBox 2"/>
          <p:cNvSpPr txBox="1"/>
          <p:nvPr/>
        </p:nvSpPr>
        <p:spPr>
          <a:xfrm>
            <a:off x="457201" y="1683833"/>
            <a:ext cx="8229599" cy="3693319"/>
          </a:xfrm>
          <a:prstGeom prst="rect">
            <a:avLst/>
          </a:prstGeom>
          <a:noFill/>
        </p:spPr>
        <p:txBody>
          <a:bodyPr wrap="square" rtlCol="0">
            <a:spAutoFit/>
          </a:bodyPr>
          <a:lstStyle/>
          <a:p>
            <a:r>
              <a:rPr lang="en-US" dirty="0"/>
              <a:t>Article 4.1B</a:t>
            </a:r>
          </a:p>
          <a:p>
            <a:r>
              <a:rPr lang="en-US" dirty="0"/>
              <a:t>There shall be five classes of Members, consisting of </a:t>
            </a:r>
            <a:r>
              <a:rPr lang="en-US" b="1" dirty="0"/>
              <a:t>Promoters,</a:t>
            </a:r>
          </a:p>
          <a:p>
            <a:r>
              <a:rPr lang="en-US" b="1" dirty="0"/>
              <a:t>Adopters, Supporters, Academic and Individual</a:t>
            </a:r>
            <a:r>
              <a:rPr lang="en-US" dirty="0"/>
              <a:t>. Representatives of all classes of Members shall be eligible to participate in Working Groups. Only Promoters and Adopters shall have voting rights in Working Groups. In addition, Promoters are entitled to designate a single representative eligible for election to the Board of Directors, to designate representatives eligible to Chair or Co-Chair one or more Working Groups, and to designate representatives eligible to be a Maintainer of an OpenFabrics Alliance Software Stack or module thereof.  Supporters’, Academic’s and Individual representatives are eligible to participate in Working Group and Board Meetings but shall have no voting rights at such meetings. All members may participate and have voting rights at Annual and Special meetings.</a:t>
            </a:r>
          </a:p>
        </p:txBody>
      </p:sp>
    </p:spTree>
    <p:extLst>
      <p:ext uri="{BB962C8B-B14F-4D97-AF65-F5344CB8AC3E}">
        <p14:creationId xmlns:p14="http://schemas.microsoft.com/office/powerpoint/2010/main" val="2598967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of Membership Classes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
        <p:nvSpPr>
          <p:cNvPr id="3" name="TextBox 2"/>
          <p:cNvSpPr txBox="1"/>
          <p:nvPr/>
        </p:nvSpPr>
        <p:spPr>
          <a:xfrm>
            <a:off x="457201" y="1683833"/>
            <a:ext cx="8229599" cy="5016758"/>
          </a:xfrm>
          <a:prstGeom prst="rect">
            <a:avLst/>
          </a:prstGeom>
          <a:noFill/>
        </p:spPr>
        <p:txBody>
          <a:bodyPr wrap="square" rtlCol="0">
            <a:spAutoFit/>
          </a:bodyPr>
          <a:lstStyle/>
          <a:p>
            <a:r>
              <a:rPr lang="en-US" sz="1600" dirty="0"/>
              <a:t>Promoter member organizations shall have:</a:t>
            </a:r>
          </a:p>
          <a:p>
            <a:pPr marL="285750" indent="-285750">
              <a:buFontTx/>
              <a:buChar char="-"/>
            </a:pPr>
            <a:r>
              <a:rPr lang="en-US" sz="1600" dirty="0"/>
              <a:t>The right to be represented on the Board of Directors by a Voting Director</a:t>
            </a:r>
          </a:p>
          <a:p>
            <a:pPr marL="285750" indent="-285750">
              <a:buFontTx/>
              <a:buChar char="-"/>
            </a:pPr>
            <a:r>
              <a:rPr lang="en-US" sz="1600" dirty="0"/>
              <a:t>The right to fully participate in any and all Alliance activities including working groups and marketing activities</a:t>
            </a:r>
          </a:p>
          <a:p>
            <a:pPr marL="742950" lvl="1" indent="-285750">
              <a:buFontTx/>
              <a:buChar char="-"/>
            </a:pPr>
            <a:r>
              <a:rPr lang="en-US" sz="1600" dirty="0"/>
              <a:t>Participation in certain programs or activities, e.g. the OFILG Program, may require a separate fee as established by the Board</a:t>
            </a:r>
          </a:p>
          <a:p>
            <a:pPr marL="285750" indent="-285750">
              <a:buFontTx/>
              <a:buChar char="-"/>
            </a:pPr>
            <a:r>
              <a:rPr lang="en-US" sz="1600" dirty="0"/>
              <a:t>The right to serve as the Chair or Co-chair of any OFA-chartered working group</a:t>
            </a:r>
          </a:p>
          <a:p>
            <a:pPr marL="285750" indent="-285750">
              <a:buFontTx/>
              <a:buChar char="-"/>
            </a:pPr>
            <a:r>
              <a:rPr lang="en-US" sz="1600" dirty="0"/>
              <a:t>The right to be represented and to vote on working group activities (one vote per Promoter?  one vote per participant?  See section </a:t>
            </a:r>
            <a:r>
              <a:rPr lang="en-US" sz="1600" dirty="0" err="1"/>
              <a:t>xyz</a:t>
            </a:r>
            <a:r>
              <a:rPr lang="en-US" sz="1600" dirty="0"/>
              <a:t> to define working group voting)</a:t>
            </a:r>
          </a:p>
          <a:p>
            <a:endParaRPr lang="en-US" sz="1600" dirty="0"/>
          </a:p>
          <a:p>
            <a:r>
              <a:rPr lang="en-US" sz="1600" dirty="0"/>
              <a:t>Supporter, Academic, and Individual members shall have:</a:t>
            </a:r>
          </a:p>
          <a:p>
            <a:pPr marL="285750" indent="-285750">
              <a:buFontTx/>
              <a:buChar char="-"/>
            </a:pPr>
            <a:r>
              <a:rPr lang="en-US" sz="1600" dirty="0"/>
              <a:t>The right to be represented at Board of Directors meetings but without voting rights.</a:t>
            </a:r>
          </a:p>
          <a:p>
            <a:pPr marL="285750" indent="-285750">
              <a:buFontTx/>
              <a:buChar char="-"/>
            </a:pPr>
            <a:r>
              <a:rPr lang="en-US" sz="1600" dirty="0"/>
              <a:t>The right to fully participate in any and all alliance activities including OFA-chartered working groups and marketing activities</a:t>
            </a:r>
          </a:p>
          <a:p>
            <a:pPr marL="742950" lvl="1" indent="-285750">
              <a:buFontTx/>
              <a:buChar char="-"/>
            </a:pPr>
            <a:r>
              <a:rPr lang="en-US" sz="1600" dirty="0"/>
              <a:t>Participation in certain programs or activities, e.g. the OFILG Program, may require a separate fee as established by the Board</a:t>
            </a:r>
          </a:p>
          <a:p>
            <a:pPr marL="285750" indent="-285750">
              <a:buFontTx/>
              <a:buChar char="-"/>
            </a:pPr>
            <a:r>
              <a:rPr lang="en-US" sz="1600" dirty="0"/>
              <a:t>The right to be represented and to vote on working group activities (one vote per organization?  one vote per participant?  See section </a:t>
            </a:r>
            <a:r>
              <a:rPr lang="en-US" sz="1600" dirty="0" err="1"/>
              <a:t>xyz</a:t>
            </a:r>
            <a:r>
              <a:rPr lang="en-US" sz="1600" dirty="0"/>
              <a:t> to define working group voting)</a:t>
            </a:r>
          </a:p>
          <a:p>
            <a:pPr marL="285750" indent="-285750">
              <a:buFontTx/>
              <a:buChar char="-"/>
            </a:pPr>
            <a:endParaRPr lang="en-US" sz="1600" dirty="0"/>
          </a:p>
        </p:txBody>
      </p:sp>
    </p:spTree>
    <p:extLst>
      <p:ext uri="{BB962C8B-B14F-4D97-AF65-F5344CB8AC3E}">
        <p14:creationId xmlns:p14="http://schemas.microsoft.com/office/powerpoint/2010/main" val="2413810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remaining topics to be worked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3280820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2072618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1438342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812614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1471934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2EFD-D430-4E3F-AADE-51BCFA6DC938}"/>
              </a:ext>
            </a:extLst>
          </p:cNvPr>
          <p:cNvSpPr>
            <a:spLocks noGrp="1"/>
          </p:cNvSpPr>
          <p:nvPr>
            <p:ph type="title"/>
          </p:nvPr>
        </p:nvSpPr>
        <p:spPr/>
        <p:txBody>
          <a:bodyPr/>
          <a:lstStyle/>
          <a:p>
            <a:r>
              <a:rPr lang="en-US" dirty="0"/>
              <a:t>Several issues</a:t>
            </a:r>
          </a:p>
        </p:txBody>
      </p:sp>
      <p:sp>
        <p:nvSpPr>
          <p:cNvPr id="3" name="Content Placeholder 2">
            <a:extLst>
              <a:ext uri="{FF2B5EF4-FFF2-40B4-BE49-F238E27FC236}">
                <a16:creationId xmlns:a16="http://schemas.microsoft.com/office/drawing/2014/main" id="{14AC6F72-E810-4734-BD15-DA10A78CA3B9}"/>
              </a:ext>
            </a:extLst>
          </p:cNvPr>
          <p:cNvSpPr>
            <a:spLocks noGrp="1"/>
          </p:cNvSpPr>
          <p:nvPr>
            <p:ph idx="1"/>
          </p:nvPr>
        </p:nvSpPr>
        <p:spPr/>
        <p:txBody>
          <a:bodyPr>
            <a:normAutofit/>
          </a:bodyPr>
          <a:lstStyle/>
          <a:p>
            <a:pPr marL="0" indent="0">
              <a:buNone/>
            </a:pPr>
            <a:r>
              <a:rPr lang="en-US" sz="1800" i="1" dirty="0"/>
              <a:t>“Representatives of all classes of Members shall be eligible to participate in Working Groups”</a:t>
            </a:r>
          </a:p>
          <a:p>
            <a:r>
              <a:rPr lang="en-US" sz="1600" dirty="0"/>
              <a:t>our stance as an open source organization effectively nullifies this. </a:t>
            </a:r>
          </a:p>
          <a:p>
            <a:r>
              <a:rPr lang="en-US" sz="1600" dirty="0"/>
              <a:t>OFIWG’s charter explicitly states that OFA membership is not a requirement</a:t>
            </a:r>
          </a:p>
          <a:p>
            <a:pPr marL="0" indent="0">
              <a:buNone/>
            </a:pPr>
            <a:endParaRPr lang="en-US" sz="1800" dirty="0"/>
          </a:p>
          <a:p>
            <a:pPr marL="0" indent="0">
              <a:buNone/>
            </a:pPr>
            <a:r>
              <a:rPr lang="en-US" sz="1800" i="1" dirty="0"/>
              <a:t>“Only Promoters and Adopters shall have voting rights in Working Groups”</a:t>
            </a:r>
          </a:p>
          <a:p>
            <a:r>
              <a:rPr lang="en-US" sz="1600" dirty="0"/>
              <a:t>none of our current working groups relies on voting. That could change in the future.</a:t>
            </a:r>
          </a:p>
          <a:p>
            <a:pPr marL="0" indent="0">
              <a:buNone/>
            </a:pPr>
            <a:endParaRPr lang="en-US" sz="1800" dirty="0"/>
          </a:p>
          <a:p>
            <a:pPr marL="0" indent="0">
              <a:buNone/>
            </a:pPr>
            <a:r>
              <a:rPr lang="en-US" sz="1800" i="1" dirty="0"/>
              <a:t>“Promoters are entitled … to designate representatives eligible to Chair or Co-Chair one or more Working Groups, and to designate representatives eligible to be a Maintainer of an OpenFabrics Alliance Software Stack or module thereof.”</a:t>
            </a:r>
          </a:p>
          <a:p>
            <a:r>
              <a:rPr lang="en-US" sz="1600" dirty="0"/>
              <a:t>current Bylaws draft explicitly allows non-members to serve as a co-chair</a:t>
            </a:r>
          </a:p>
          <a:p>
            <a:r>
              <a:rPr lang="en-US" sz="1600" dirty="0"/>
              <a:t>maintaining the OFA Software Stack is no longer a meaningful task.</a:t>
            </a:r>
          </a:p>
        </p:txBody>
      </p:sp>
      <p:sp>
        <p:nvSpPr>
          <p:cNvPr id="4" name="Footer Placeholder 3">
            <a:extLst>
              <a:ext uri="{FF2B5EF4-FFF2-40B4-BE49-F238E27FC236}">
                <a16:creationId xmlns:a16="http://schemas.microsoft.com/office/drawing/2014/main" id="{4C2882EA-7934-4B6C-876F-B7FF03499647}"/>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71798830-7406-4DF3-ADEC-8CAEA3281D10}"/>
              </a:ext>
            </a:extLst>
          </p:cNvPr>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1903296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63E11-38C2-42F1-8DDB-3E984C49E623}"/>
              </a:ext>
            </a:extLst>
          </p:cNvPr>
          <p:cNvSpPr>
            <a:spLocks noGrp="1"/>
          </p:cNvSpPr>
          <p:nvPr>
            <p:ph type="title"/>
          </p:nvPr>
        </p:nvSpPr>
        <p:spPr/>
        <p:txBody>
          <a:bodyPr/>
          <a:lstStyle/>
          <a:p>
            <a:r>
              <a:rPr lang="en-US" dirty="0"/>
              <a:t>Present Classes</a:t>
            </a:r>
            <a:br>
              <a:rPr lang="en-US" dirty="0"/>
            </a:br>
            <a:r>
              <a:rPr lang="en-US" dirty="0"/>
              <a:t>Promoter, Adopter, Supporter</a:t>
            </a:r>
          </a:p>
        </p:txBody>
      </p:sp>
      <p:sp>
        <p:nvSpPr>
          <p:cNvPr id="3" name="Footer Placeholder 2">
            <a:extLst>
              <a:ext uri="{FF2B5EF4-FFF2-40B4-BE49-F238E27FC236}">
                <a16:creationId xmlns:a16="http://schemas.microsoft.com/office/drawing/2014/main" id="{56D7A339-F5FA-47F8-8025-4E9E35FED5D9}"/>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582808AA-1AC4-441C-8F9B-77B9E8776E66}"/>
              </a:ext>
            </a:extLst>
          </p:cNvPr>
          <p:cNvSpPr>
            <a:spLocks noGrp="1"/>
          </p:cNvSpPr>
          <p:nvPr>
            <p:ph type="sldNum" sz="quarter" idx="12"/>
          </p:nvPr>
        </p:nvSpPr>
        <p:spPr/>
        <p:txBody>
          <a:bodyPr/>
          <a:lstStyle/>
          <a:p>
            <a:pPr>
              <a:defRPr/>
            </a:pPr>
            <a:fld id="{0D13EDDD-BBBD-49BF-8DB8-2A7972CE8935}" type="slidenum">
              <a:rPr lang="en-US" smtClean="0"/>
              <a:pPr>
                <a:defRPr/>
              </a:pPr>
              <a:t>4</a:t>
            </a:fld>
            <a:endParaRPr lang="en-US"/>
          </a:p>
        </p:txBody>
      </p:sp>
      <p:graphicFrame>
        <p:nvGraphicFramePr>
          <p:cNvPr id="5" name="Table 4">
            <a:extLst>
              <a:ext uri="{FF2B5EF4-FFF2-40B4-BE49-F238E27FC236}">
                <a16:creationId xmlns:a16="http://schemas.microsoft.com/office/drawing/2014/main" id="{3E796C55-A5CC-450A-9F22-F7B03B43DDB4}"/>
              </a:ext>
            </a:extLst>
          </p:cNvPr>
          <p:cNvGraphicFramePr>
            <a:graphicFrameLocks noGrp="1"/>
          </p:cNvGraphicFramePr>
          <p:nvPr>
            <p:extLst>
              <p:ext uri="{D42A27DB-BD31-4B8C-83A1-F6EECF244321}">
                <p14:modId xmlns:p14="http://schemas.microsoft.com/office/powerpoint/2010/main" val="1566517283"/>
              </p:ext>
            </p:extLst>
          </p:nvPr>
        </p:nvGraphicFramePr>
        <p:xfrm>
          <a:off x="590550" y="1923732"/>
          <a:ext cx="7781924" cy="2768600"/>
        </p:xfrm>
        <a:graphic>
          <a:graphicData uri="http://schemas.openxmlformats.org/drawingml/2006/table">
            <a:tbl>
              <a:tblPr firstRow="1" bandRow="1">
                <a:tableStyleId>{5C22544A-7EE6-4342-B048-85BDC9FD1C3A}</a:tableStyleId>
              </a:tblPr>
              <a:tblGrid>
                <a:gridCol w="1583138">
                  <a:extLst>
                    <a:ext uri="{9D8B030D-6E8A-4147-A177-3AD203B41FA5}">
                      <a16:colId xmlns:a16="http://schemas.microsoft.com/office/drawing/2014/main" val="3176167758"/>
                    </a:ext>
                  </a:extLst>
                </a:gridCol>
                <a:gridCol w="1012590">
                  <a:extLst>
                    <a:ext uri="{9D8B030D-6E8A-4147-A177-3AD203B41FA5}">
                      <a16:colId xmlns:a16="http://schemas.microsoft.com/office/drawing/2014/main" val="3398431382"/>
                    </a:ext>
                  </a:extLst>
                </a:gridCol>
                <a:gridCol w="1138072">
                  <a:extLst>
                    <a:ext uri="{9D8B030D-6E8A-4147-A177-3AD203B41FA5}">
                      <a16:colId xmlns:a16="http://schemas.microsoft.com/office/drawing/2014/main" val="2612288095"/>
                    </a:ext>
                  </a:extLst>
                </a:gridCol>
                <a:gridCol w="1057275">
                  <a:extLst>
                    <a:ext uri="{9D8B030D-6E8A-4147-A177-3AD203B41FA5}">
                      <a16:colId xmlns:a16="http://schemas.microsoft.com/office/drawing/2014/main" val="1659445204"/>
                    </a:ext>
                  </a:extLst>
                </a:gridCol>
                <a:gridCol w="1352550">
                  <a:extLst>
                    <a:ext uri="{9D8B030D-6E8A-4147-A177-3AD203B41FA5}">
                      <a16:colId xmlns:a16="http://schemas.microsoft.com/office/drawing/2014/main" val="3206821652"/>
                    </a:ext>
                  </a:extLst>
                </a:gridCol>
                <a:gridCol w="1638299">
                  <a:extLst>
                    <a:ext uri="{9D8B030D-6E8A-4147-A177-3AD203B41FA5}">
                      <a16:colId xmlns:a16="http://schemas.microsoft.com/office/drawing/2014/main" val="4141092610"/>
                    </a:ext>
                  </a:extLst>
                </a:gridCol>
              </a:tblGrid>
              <a:tr h="370840">
                <a:tc>
                  <a:txBody>
                    <a:bodyPr/>
                    <a:lstStyle/>
                    <a:p>
                      <a:endParaRPr lang="en-US" dirty="0"/>
                    </a:p>
                  </a:txBody>
                  <a:tcPr/>
                </a:tc>
                <a:tc>
                  <a:txBody>
                    <a:bodyPr/>
                    <a:lstStyle/>
                    <a:p>
                      <a:pPr algn="ctr"/>
                      <a:r>
                        <a:rPr lang="en-US" dirty="0" err="1"/>
                        <a:t>BoD</a:t>
                      </a:r>
                      <a:r>
                        <a:rPr lang="en-US" dirty="0"/>
                        <a:t> voting rights</a:t>
                      </a:r>
                    </a:p>
                  </a:txBody>
                  <a:tcPr/>
                </a:tc>
                <a:tc>
                  <a:txBody>
                    <a:bodyPr/>
                    <a:lstStyle/>
                    <a:p>
                      <a:pPr algn="ctr"/>
                      <a:r>
                        <a:rPr lang="en-US" dirty="0"/>
                        <a:t>WG</a:t>
                      </a:r>
                      <a:r>
                        <a:rPr lang="en-US" baseline="30000" dirty="0"/>
                        <a:t>2</a:t>
                      </a:r>
                      <a:r>
                        <a:rPr lang="en-US" dirty="0"/>
                        <a:t> voting rights</a:t>
                      </a:r>
                    </a:p>
                  </a:txBody>
                  <a:tcPr/>
                </a:tc>
                <a:tc>
                  <a:txBody>
                    <a:bodyPr/>
                    <a:lstStyle/>
                    <a:p>
                      <a:pPr algn="ctr"/>
                      <a:r>
                        <a:rPr lang="en-US" dirty="0"/>
                        <a:t>WG</a:t>
                      </a:r>
                      <a:r>
                        <a:rPr lang="en-US" baseline="30000" dirty="0"/>
                        <a:t>3</a:t>
                      </a:r>
                      <a:r>
                        <a:rPr lang="en-US" dirty="0"/>
                        <a:t> Chair</a:t>
                      </a:r>
                    </a:p>
                  </a:txBody>
                  <a:tcPr/>
                </a:tc>
                <a:tc>
                  <a:txBody>
                    <a:bodyPr/>
                    <a:lstStyle/>
                    <a:p>
                      <a:pPr algn="ctr"/>
                      <a:r>
                        <a:rPr lang="en-US" dirty="0"/>
                        <a:t>OFS</a:t>
                      </a:r>
                      <a:r>
                        <a:rPr lang="en-US" baseline="30000" dirty="0"/>
                        <a:t>1</a:t>
                      </a:r>
                      <a:r>
                        <a:rPr lang="en-US" dirty="0"/>
                        <a:t> Maintainer</a:t>
                      </a:r>
                    </a:p>
                  </a:txBody>
                  <a:tcPr/>
                </a:tc>
                <a:tc>
                  <a:txBody>
                    <a:bodyPr/>
                    <a:lstStyle/>
                    <a:p>
                      <a:pPr algn="ctr"/>
                      <a:r>
                        <a:rPr lang="en-US" dirty="0"/>
                        <a:t>Participate in </a:t>
                      </a:r>
                      <a:r>
                        <a:rPr lang="en-US" dirty="0" err="1"/>
                        <a:t>BoD</a:t>
                      </a:r>
                      <a:r>
                        <a:rPr lang="en-US" dirty="0"/>
                        <a:t> and WG</a:t>
                      </a:r>
                      <a:r>
                        <a:rPr lang="en-US" baseline="30000" dirty="0"/>
                        <a:t>4</a:t>
                      </a:r>
                    </a:p>
                  </a:txBody>
                  <a:tcPr/>
                </a:tc>
                <a:extLst>
                  <a:ext uri="{0D108BD9-81ED-4DB2-BD59-A6C34878D82A}">
                    <a16:rowId xmlns:a16="http://schemas.microsoft.com/office/drawing/2014/main" val="1935131437"/>
                  </a:ext>
                </a:extLst>
              </a:tr>
              <a:tr h="370840">
                <a:tc>
                  <a:txBody>
                    <a:bodyPr/>
                    <a:lstStyle/>
                    <a:p>
                      <a:r>
                        <a:rPr lang="en-US" dirty="0"/>
                        <a:t>Promoter</a:t>
                      </a:r>
                    </a:p>
                  </a:txBody>
                  <a:tcPr/>
                </a:tc>
                <a:tc>
                  <a:txBody>
                    <a:bodyPr/>
                    <a:lstStyle/>
                    <a:p>
                      <a:pPr algn="ctr"/>
                      <a:r>
                        <a:rPr lang="en-US" dirty="0"/>
                        <a:t>Y</a:t>
                      </a:r>
                    </a:p>
                  </a:txBody>
                  <a:tcPr/>
                </a:tc>
                <a:tc>
                  <a:txBody>
                    <a:bodyPr/>
                    <a:lstStyle/>
                    <a:p>
                      <a:pPr algn="ctr"/>
                      <a:r>
                        <a:rPr lang="en-US" dirty="0"/>
                        <a:t>Y</a:t>
                      </a:r>
                    </a:p>
                  </a:txBody>
                  <a:tcPr/>
                </a:tc>
                <a:tc>
                  <a:txBody>
                    <a:bodyPr/>
                    <a:lstStyle/>
                    <a:p>
                      <a:pPr algn="ctr"/>
                      <a:r>
                        <a:rPr lang="en-US" dirty="0"/>
                        <a:t>Y</a:t>
                      </a:r>
                    </a:p>
                  </a:txBody>
                  <a:tcPr/>
                </a:tc>
                <a:tc>
                  <a:txBody>
                    <a:bodyPr/>
                    <a:lstStyle/>
                    <a:p>
                      <a:pPr algn="ctr"/>
                      <a:r>
                        <a:rPr lang="en-US" dirty="0"/>
                        <a:t>Y</a:t>
                      </a:r>
                    </a:p>
                  </a:txBody>
                  <a:tcPr/>
                </a:tc>
                <a:tc>
                  <a:txBody>
                    <a:bodyPr/>
                    <a:lstStyle/>
                    <a:p>
                      <a:pPr algn="ctr"/>
                      <a:r>
                        <a:rPr lang="en-US" dirty="0"/>
                        <a:t>Y</a:t>
                      </a:r>
                    </a:p>
                  </a:txBody>
                  <a:tcPr/>
                </a:tc>
                <a:extLst>
                  <a:ext uri="{0D108BD9-81ED-4DB2-BD59-A6C34878D82A}">
                    <a16:rowId xmlns:a16="http://schemas.microsoft.com/office/drawing/2014/main" val="3898577222"/>
                  </a:ext>
                </a:extLst>
              </a:tr>
              <a:tr h="370840">
                <a:tc>
                  <a:txBody>
                    <a:bodyPr/>
                    <a:lstStyle/>
                    <a:p>
                      <a:r>
                        <a:rPr lang="en-US" dirty="0"/>
                        <a:t>Adopter</a:t>
                      </a:r>
                    </a:p>
                  </a:txBody>
                  <a:tcPr/>
                </a:tc>
                <a:tc>
                  <a:txBody>
                    <a:bodyPr/>
                    <a:lstStyle/>
                    <a:p>
                      <a:pPr algn="ctr"/>
                      <a:r>
                        <a:rPr lang="en-US" dirty="0"/>
                        <a:t>N</a:t>
                      </a:r>
                    </a:p>
                  </a:txBody>
                  <a:tcPr/>
                </a:tc>
                <a:tc>
                  <a:txBody>
                    <a:bodyPr/>
                    <a:lstStyle/>
                    <a:p>
                      <a:pPr algn="ctr"/>
                      <a:r>
                        <a:rPr lang="en-US" dirty="0"/>
                        <a:t>Y</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Y</a:t>
                      </a:r>
                    </a:p>
                  </a:txBody>
                  <a:tcPr/>
                </a:tc>
                <a:extLst>
                  <a:ext uri="{0D108BD9-81ED-4DB2-BD59-A6C34878D82A}">
                    <a16:rowId xmlns:a16="http://schemas.microsoft.com/office/drawing/2014/main" val="904991798"/>
                  </a:ext>
                </a:extLst>
              </a:tr>
              <a:tr h="370840">
                <a:tc>
                  <a:txBody>
                    <a:bodyPr/>
                    <a:lstStyle/>
                    <a:p>
                      <a:r>
                        <a:rPr lang="en-US" dirty="0"/>
                        <a:t>Supporter</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Y</a:t>
                      </a:r>
                    </a:p>
                  </a:txBody>
                  <a:tcPr/>
                </a:tc>
                <a:extLst>
                  <a:ext uri="{0D108BD9-81ED-4DB2-BD59-A6C34878D82A}">
                    <a16:rowId xmlns:a16="http://schemas.microsoft.com/office/drawing/2014/main" val="2531560556"/>
                  </a:ext>
                </a:extLst>
              </a:tr>
              <a:tr h="370840">
                <a:tc>
                  <a:txBody>
                    <a:bodyPr/>
                    <a:lstStyle/>
                    <a:p>
                      <a:r>
                        <a:rPr lang="en-US" dirty="0"/>
                        <a:t>Academic</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Y</a:t>
                      </a:r>
                    </a:p>
                  </a:txBody>
                  <a:tcPr/>
                </a:tc>
                <a:extLst>
                  <a:ext uri="{0D108BD9-81ED-4DB2-BD59-A6C34878D82A}">
                    <a16:rowId xmlns:a16="http://schemas.microsoft.com/office/drawing/2014/main" val="733523706"/>
                  </a:ext>
                </a:extLst>
              </a:tr>
              <a:tr h="370840">
                <a:tc>
                  <a:txBody>
                    <a:bodyPr/>
                    <a:lstStyle/>
                    <a:p>
                      <a:r>
                        <a:rPr lang="en-US" dirty="0"/>
                        <a:t>Individual</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N</a:t>
                      </a:r>
                    </a:p>
                  </a:txBody>
                  <a:tcPr/>
                </a:tc>
                <a:tc>
                  <a:txBody>
                    <a:bodyPr/>
                    <a:lstStyle/>
                    <a:p>
                      <a:pPr algn="ctr"/>
                      <a:r>
                        <a:rPr lang="en-US" dirty="0"/>
                        <a:t>Y</a:t>
                      </a:r>
                    </a:p>
                  </a:txBody>
                  <a:tcPr/>
                </a:tc>
                <a:extLst>
                  <a:ext uri="{0D108BD9-81ED-4DB2-BD59-A6C34878D82A}">
                    <a16:rowId xmlns:a16="http://schemas.microsoft.com/office/drawing/2014/main" val="631879670"/>
                  </a:ext>
                </a:extLst>
              </a:tr>
            </a:tbl>
          </a:graphicData>
        </a:graphic>
      </p:graphicFrame>
      <p:sp>
        <p:nvSpPr>
          <p:cNvPr id="6" name="TextBox 5">
            <a:extLst>
              <a:ext uri="{FF2B5EF4-FFF2-40B4-BE49-F238E27FC236}">
                <a16:creationId xmlns:a16="http://schemas.microsoft.com/office/drawing/2014/main" id="{C82A81BE-CA12-4446-AD51-FC6C44F68DCC}"/>
              </a:ext>
            </a:extLst>
          </p:cNvPr>
          <p:cNvSpPr txBox="1"/>
          <p:nvPr/>
        </p:nvSpPr>
        <p:spPr>
          <a:xfrm>
            <a:off x="590550" y="4969728"/>
            <a:ext cx="8021605" cy="1169551"/>
          </a:xfrm>
          <a:prstGeom prst="rect">
            <a:avLst/>
          </a:prstGeom>
          <a:noFill/>
        </p:spPr>
        <p:txBody>
          <a:bodyPr wrap="square" rtlCol="0">
            <a:spAutoFit/>
          </a:bodyPr>
          <a:lstStyle/>
          <a:p>
            <a:r>
              <a:rPr lang="en-US" sz="1400" dirty="0">
                <a:solidFill>
                  <a:srgbClr val="6D6E71"/>
                </a:solidFill>
              </a:rPr>
              <a:t>1 - OFS repos have been (mostly) deprecated.</a:t>
            </a:r>
          </a:p>
          <a:p>
            <a:r>
              <a:rPr lang="en-US" sz="1400" dirty="0">
                <a:solidFill>
                  <a:srgbClr val="6D6E71"/>
                </a:solidFill>
              </a:rPr>
              <a:t>2 – As of today, no existing WGs conduct votes. That might change.</a:t>
            </a:r>
          </a:p>
          <a:p>
            <a:r>
              <a:rPr lang="en-US" sz="1400" dirty="0">
                <a:solidFill>
                  <a:srgbClr val="6D6E71"/>
                </a:solidFill>
              </a:rPr>
              <a:t>3 – The new Bylaws draft specifically allows non-members to be a co-chair</a:t>
            </a:r>
          </a:p>
          <a:p>
            <a:r>
              <a:rPr lang="en-US" sz="1400" dirty="0">
                <a:solidFill>
                  <a:srgbClr val="6D6E71"/>
                </a:solidFill>
              </a:rPr>
              <a:t>4 – Consistent with the OFA’s stance as an open organization, today we allow attendance at any WG meeting.  In theory, attendance at </a:t>
            </a:r>
            <a:r>
              <a:rPr lang="en-US" sz="1400" dirty="0" err="1">
                <a:solidFill>
                  <a:srgbClr val="6D6E71"/>
                </a:solidFill>
              </a:rPr>
              <a:t>BoD</a:t>
            </a:r>
            <a:r>
              <a:rPr lang="en-US" sz="1400" dirty="0">
                <a:solidFill>
                  <a:srgbClr val="6D6E71"/>
                </a:solidFill>
              </a:rPr>
              <a:t> meetings could be limited, but as a practical matter isn’t.</a:t>
            </a:r>
          </a:p>
        </p:txBody>
      </p:sp>
    </p:spTree>
    <p:extLst>
      <p:ext uri="{BB962C8B-B14F-4D97-AF65-F5344CB8AC3E}">
        <p14:creationId xmlns:p14="http://schemas.microsoft.com/office/powerpoint/2010/main" val="2190227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0760E-6924-4F3B-89A1-7C69EF87CAF7}"/>
              </a:ext>
            </a:extLst>
          </p:cNvPr>
          <p:cNvSpPr>
            <a:spLocks noGrp="1"/>
          </p:cNvSpPr>
          <p:nvPr>
            <p:ph type="title"/>
          </p:nvPr>
        </p:nvSpPr>
        <p:spPr/>
        <p:txBody>
          <a:bodyPr/>
          <a:lstStyle/>
          <a:p>
            <a:r>
              <a:rPr lang="en-US" dirty="0"/>
              <a:t>Proposal</a:t>
            </a:r>
          </a:p>
        </p:txBody>
      </p:sp>
      <p:sp>
        <p:nvSpPr>
          <p:cNvPr id="6" name="Content Placeholder 5">
            <a:extLst>
              <a:ext uri="{FF2B5EF4-FFF2-40B4-BE49-F238E27FC236}">
                <a16:creationId xmlns:a16="http://schemas.microsoft.com/office/drawing/2014/main" id="{4BD2941E-4ABC-4C19-8FD6-AE2082B93CF7}"/>
              </a:ext>
            </a:extLst>
          </p:cNvPr>
          <p:cNvSpPr>
            <a:spLocks noGrp="1"/>
          </p:cNvSpPr>
          <p:nvPr>
            <p:ph idx="1"/>
          </p:nvPr>
        </p:nvSpPr>
        <p:spPr/>
        <p:txBody>
          <a:bodyPr/>
          <a:lstStyle/>
          <a:p>
            <a:r>
              <a:rPr lang="en-US" dirty="0"/>
              <a:t>The Bylaws shall define five classes of membership</a:t>
            </a:r>
          </a:p>
          <a:p>
            <a:pPr lvl="1"/>
            <a:r>
              <a:rPr lang="en-US" dirty="0"/>
              <a:t>included in the definition in the Bylaws shall be the rights and privileges of each class</a:t>
            </a:r>
          </a:p>
          <a:p>
            <a:r>
              <a:rPr lang="en-US" dirty="0"/>
              <a:t>Membership is associated with the organization, not with an individual</a:t>
            </a:r>
          </a:p>
          <a:p>
            <a:pPr lvl="1"/>
            <a:r>
              <a:rPr lang="en-US" dirty="0"/>
              <a:t>Except for the Individual member class</a:t>
            </a:r>
          </a:p>
          <a:p>
            <a:r>
              <a:rPr lang="en-US" dirty="0"/>
              <a:t>The fee for any given class shall be a matter of policy to be established and reviewed by the </a:t>
            </a:r>
            <a:r>
              <a:rPr lang="en-US" dirty="0" err="1"/>
              <a:t>BoD</a:t>
            </a:r>
            <a:r>
              <a:rPr lang="en-US" dirty="0"/>
              <a:t> from time to time</a:t>
            </a:r>
          </a:p>
        </p:txBody>
      </p:sp>
      <p:sp>
        <p:nvSpPr>
          <p:cNvPr id="3" name="Footer Placeholder 2">
            <a:extLst>
              <a:ext uri="{FF2B5EF4-FFF2-40B4-BE49-F238E27FC236}">
                <a16:creationId xmlns:a16="http://schemas.microsoft.com/office/drawing/2014/main" id="{1AF20A37-FDDC-4522-BA27-C1890019A11A}"/>
              </a:ext>
            </a:extLst>
          </p:cNvPr>
          <p:cNvSpPr>
            <a:spLocks noGrp="1"/>
          </p:cNvSpPr>
          <p:nvPr>
            <p:ph type="ftr" sz="quarter" idx="11"/>
          </p:nvPr>
        </p:nvSpPr>
        <p:spPr/>
        <p:txBody>
          <a:bodyPr/>
          <a:lstStyle/>
          <a:p>
            <a:pPr>
              <a:defRPr/>
            </a:pPr>
            <a:r>
              <a:rPr lang="en-US"/>
              <a:t>#OFADevWorkshop</a:t>
            </a:r>
          </a:p>
        </p:txBody>
      </p:sp>
      <p:sp>
        <p:nvSpPr>
          <p:cNvPr id="4" name="Slide Number Placeholder 3">
            <a:extLst>
              <a:ext uri="{FF2B5EF4-FFF2-40B4-BE49-F238E27FC236}">
                <a16:creationId xmlns:a16="http://schemas.microsoft.com/office/drawing/2014/main" id="{E4519FB5-C6F5-4679-B09D-632C7FF0BED5}"/>
              </a:ext>
            </a:extLst>
          </p:cNvPr>
          <p:cNvSpPr>
            <a:spLocks noGrp="1"/>
          </p:cNvSpPr>
          <p:nvPr>
            <p:ph type="sldNum" sz="quarter" idx="12"/>
          </p:nvPr>
        </p:nvSpPr>
        <p:spPr/>
        <p:txBody>
          <a:bodyPr/>
          <a:lstStyle/>
          <a:p>
            <a:pPr>
              <a:defRPr/>
            </a:pPr>
            <a:fld id="{0D13EDDD-BBBD-49BF-8DB8-2A7972CE8935}" type="slidenum">
              <a:rPr lang="en-US" smtClean="0"/>
              <a:pPr>
                <a:defRPr/>
              </a:pPr>
              <a:t>5</a:t>
            </a:fld>
            <a:endParaRPr lang="en-US"/>
          </a:p>
        </p:txBody>
      </p:sp>
    </p:spTree>
    <p:extLst>
      <p:ext uri="{BB962C8B-B14F-4D97-AF65-F5344CB8AC3E}">
        <p14:creationId xmlns:p14="http://schemas.microsoft.com/office/powerpoint/2010/main" val="3328074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40566-F3EC-4C37-9535-0308FC1C5BAE}"/>
              </a:ext>
            </a:extLst>
          </p:cNvPr>
          <p:cNvSpPr>
            <a:spLocks noGrp="1"/>
          </p:cNvSpPr>
          <p:nvPr>
            <p:ph type="title"/>
          </p:nvPr>
        </p:nvSpPr>
        <p:spPr/>
        <p:txBody>
          <a:bodyPr/>
          <a:lstStyle/>
          <a:p>
            <a:r>
              <a:rPr lang="en-US" dirty="0"/>
              <a:t>Key Features of the Proposal</a:t>
            </a:r>
          </a:p>
        </p:txBody>
      </p:sp>
      <p:sp>
        <p:nvSpPr>
          <p:cNvPr id="3" name="Content Placeholder 2">
            <a:extLst>
              <a:ext uri="{FF2B5EF4-FFF2-40B4-BE49-F238E27FC236}">
                <a16:creationId xmlns:a16="http://schemas.microsoft.com/office/drawing/2014/main" id="{620F0E86-9B9C-49FC-B736-C9E5539B0A77}"/>
              </a:ext>
            </a:extLst>
          </p:cNvPr>
          <p:cNvSpPr>
            <a:spLocks noGrp="1"/>
          </p:cNvSpPr>
          <p:nvPr>
            <p:ph idx="1"/>
          </p:nvPr>
        </p:nvSpPr>
        <p:spPr/>
        <p:txBody>
          <a:bodyPr/>
          <a:lstStyle/>
          <a:p>
            <a:r>
              <a:rPr lang="en-US" dirty="0"/>
              <a:t>Eliminate overlap between existing Adopter and Supporter</a:t>
            </a:r>
          </a:p>
          <a:p>
            <a:r>
              <a:rPr lang="en-US" dirty="0"/>
              <a:t>Create a new ‘Interop’ class coupled to the emerging re-tooled interop program</a:t>
            </a:r>
          </a:p>
          <a:p>
            <a:pPr lvl="1"/>
            <a:r>
              <a:rPr lang="en-US" dirty="0"/>
              <a:t>See the later slide on this</a:t>
            </a:r>
          </a:p>
          <a:p>
            <a:r>
              <a:rPr lang="en-US" dirty="0"/>
              <a:t>Eliminate distinctions based on working group participation</a:t>
            </a:r>
          </a:p>
          <a:p>
            <a:pPr lvl="1"/>
            <a:r>
              <a:rPr lang="en-US" dirty="0"/>
              <a:t>Except the new Interop class</a:t>
            </a:r>
          </a:p>
        </p:txBody>
      </p:sp>
      <p:sp>
        <p:nvSpPr>
          <p:cNvPr id="4" name="Footer Placeholder 3">
            <a:extLst>
              <a:ext uri="{FF2B5EF4-FFF2-40B4-BE49-F238E27FC236}">
                <a16:creationId xmlns:a16="http://schemas.microsoft.com/office/drawing/2014/main" id="{74F59BD2-2674-4E26-ADB3-DDBCFDB27412}"/>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BDD1A8F6-1130-4E7A-9726-4DB19C192B99}"/>
              </a:ext>
            </a:extLst>
          </p:cNvPr>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406997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5384B-C377-4AE9-9FA6-921F6BD587F7}"/>
              </a:ext>
            </a:extLst>
          </p:cNvPr>
          <p:cNvSpPr>
            <a:spLocks noGrp="1"/>
          </p:cNvSpPr>
          <p:nvPr>
            <p:ph type="title"/>
          </p:nvPr>
        </p:nvSpPr>
        <p:spPr/>
        <p:txBody>
          <a:bodyPr/>
          <a:lstStyle/>
          <a:p>
            <a:r>
              <a:rPr lang="en-US" dirty="0"/>
              <a:t>Proposal – Five Classes</a:t>
            </a:r>
          </a:p>
        </p:txBody>
      </p:sp>
      <p:sp>
        <p:nvSpPr>
          <p:cNvPr id="3" name="Content Placeholder 2">
            <a:extLst>
              <a:ext uri="{FF2B5EF4-FFF2-40B4-BE49-F238E27FC236}">
                <a16:creationId xmlns:a16="http://schemas.microsoft.com/office/drawing/2014/main" id="{3B4E27E4-578C-4881-8CD5-53E6EEC5C418}"/>
              </a:ext>
            </a:extLst>
          </p:cNvPr>
          <p:cNvSpPr>
            <a:spLocks noGrp="1"/>
          </p:cNvSpPr>
          <p:nvPr>
            <p:ph idx="1"/>
          </p:nvPr>
        </p:nvSpPr>
        <p:spPr/>
        <p:txBody>
          <a:bodyPr>
            <a:normAutofit fontScale="70000" lnSpcReduction="20000"/>
          </a:bodyPr>
          <a:lstStyle/>
          <a:p>
            <a:r>
              <a:rPr lang="en-US" dirty="0"/>
              <a:t>Promoter Member Organization (fee)</a:t>
            </a:r>
          </a:p>
          <a:p>
            <a:pPr lvl="1"/>
            <a:r>
              <a:rPr lang="en-US" dirty="0"/>
              <a:t>Representation on the Board of Directors</a:t>
            </a:r>
          </a:p>
          <a:p>
            <a:pPr lvl="1"/>
            <a:r>
              <a:rPr lang="en-US" dirty="0"/>
              <a:t>All rights accruing to any lesser level</a:t>
            </a:r>
          </a:p>
          <a:p>
            <a:r>
              <a:rPr lang="en-US" dirty="0"/>
              <a:t>Testing Program Member Organization (fee)</a:t>
            </a:r>
          </a:p>
          <a:p>
            <a:pPr lvl="1"/>
            <a:r>
              <a:rPr lang="en-US" dirty="0"/>
              <a:t>Participates in Test Program definition and execution</a:t>
            </a:r>
          </a:p>
          <a:p>
            <a:pPr lvl="1"/>
            <a:r>
              <a:rPr lang="en-US" dirty="0"/>
              <a:t>Participates in the Test Program</a:t>
            </a:r>
          </a:p>
          <a:p>
            <a:pPr lvl="2"/>
            <a:r>
              <a:rPr lang="en-US" dirty="0"/>
              <a:t>(any restrictions on the number of devices to be tested?)</a:t>
            </a:r>
          </a:p>
          <a:p>
            <a:pPr lvl="2"/>
            <a:r>
              <a:rPr lang="en-US" dirty="0"/>
              <a:t>(any restriction on the number of on-demand test cycles?)</a:t>
            </a:r>
          </a:p>
          <a:p>
            <a:pPr lvl="1"/>
            <a:r>
              <a:rPr lang="en-US" dirty="0"/>
              <a:t>All rights accruing to any lesser level</a:t>
            </a:r>
          </a:p>
          <a:p>
            <a:r>
              <a:rPr lang="en-US" dirty="0"/>
              <a:t>Supporter Member Organization (fee)</a:t>
            </a:r>
          </a:p>
          <a:p>
            <a:pPr lvl="1"/>
            <a:r>
              <a:rPr lang="en-US" dirty="0"/>
              <a:t>Full participation in all OFA-related promotional opportunities</a:t>
            </a:r>
          </a:p>
          <a:p>
            <a:r>
              <a:rPr lang="en-US" dirty="0"/>
              <a:t>Academic, Affiliate (no fee)</a:t>
            </a:r>
          </a:p>
          <a:p>
            <a:pPr lvl="1"/>
            <a:r>
              <a:rPr lang="en-US" dirty="0"/>
              <a:t>Enables membership by academic institutions and affiliated organizations</a:t>
            </a:r>
          </a:p>
          <a:p>
            <a:r>
              <a:rPr lang="en-US" dirty="0"/>
              <a:t>Individual (no fee)</a:t>
            </a:r>
          </a:p>
          <a:p>
            <a:pPr lvl="1"/>
            <a:r>
              <a:rPr lang="en-US" dirty="0"/>
              <a:t>Enables membership by bona fide individuals, typically not affiliated with a company</a:t>
            </a:r>
          </a:p>
          <a:p>
            <a:pPr lvl="1"/>
            <a:endParaRPr lang="en-US" dirty="0"/>
          </a:p>
          <a:p>
            <a:pPr lvl="1"/>
            <a:endParaRPr lang="en-US" dirty="0"/>
          </a:p>
        </p:txBody>
      </p:sp>
      <p:sp>
        <p:nvSpPr>
          <p:cNvPr id="4" name="Footer Placeholder 3">
            <a:extLst>
              <a:ext uri="{FF2B5EF4-FFF2-40B4-BE49-F238E27FC236}">
                <a16:creationId xmlns:a16="http://schemas.microsoft.com/office/drawing/2014/main" id="{3AE42547-AC7F-4C37-987E-BCEB2223F369}"/>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6E6E8D7B-BD11-43F4-B3E3-B445FC2A4C8F}"/>
              </a:ext>
            </a:extLst>
          </p:cNvPr>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21782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3AD3-7D32-40DE-AADD-DAA851A68F73}"/>
              </a:ext>
            </a:extLst>
          </p:cNvPr>
          <p:cNvSpPr>
            <a:spLocks noGrp="1"/>
          </p:cNvSpPr>
          <p:nvPr>
            <p:ph type="title"/>
          </p:nvPr>
        </p:nvSpPr>
        <p:spPr/>
        <p:txBody>
          <a:bodyPr/>
          <a:lstStyle/>
          <a:p>
            <a:r>
              <a:rPr lang="en-US" dirty="0"/>
              <a:t>Testing Program Membership</a:t>
            </a:r>
          </a:p>
        </p:txBody>
      </p:sp>
      <p:sp>
        <p:nvSpPr>
          <p:cNvPr id="3" name="Content Placeholder 2">
            <a:extLst>
              <a:ext uri="{FF2B5EF4-FFF2-40B4-BE49-F238E27FC236}">
                <a16:creationId xmlns:a16="http://schemas.microsoft.com/office/drawing/2014/main" id="{72CFF984-E897-4304-B102-5BF01AB3481C}"/>
              </a:ext>
            </a:extLst>
          </p:cNvPr>
          <p:cNvSpPr>
            <a:spLocks noGrp="1"/>
          </p:cNvSpPr>
          <p:nvPr>
            <p:ph idx="1"/>
          </p:nvPr>
        </p:nvSpPr>
        <p:spPr/>
        <p:txBody>
          <a:bodyPr>
            <a:normAutofit/>
          </a:bodyPr>
          <a:lstStyle/>
          <a:p>
            <a:r>
              <a:rPr lang="en-US" sz="2400" dirty="0"/>
              <a:t>Today, subscribers to the Interop program pay on a subscription basis</a:t>
            </a:r>
          </a:p>
          <a:p>
            <a:pPr lvl="1"/>
            <a:r>
              <a:rPr lang="en-US" sz="2000" dirty="0"/>
              <a:t>The program theoretically operates on a cost recovery basis</a:t>
            </a:r>
          </a:p>
          <a:p>
            <a:r>
              <a:rPr lang="en-US" sz="2400" dirty="0"/>
              <a:t>The proposed Testing Program membership class eliminates the subscription program, replacing it with a flat membership fee</a:t>
            </a:r>
          </a:p>
          <a:p>
            <a:pPr lvl="1"/>
            <a:r>
              <a:rPr lang="en-US" sz="2000" dirty="0"/>
              <a:t>This raises questions about the number of devices that can be tested and how frequently on-demand testing can be conducted</a:t>
            </a:r>
          </a:p>
        </p:txBody>
      </p:sp>
      <p:sp>
        <p:nvSpPr>
          <p:cNvPr id="4" name="Footer Placeholder 3">
            <a:extLst>
              <a:ext uri="{FF2B5EF4-FFF2-40B4-BE49-F238E27FC236}">
                <a16:creationId xmlns:a16="http://schemas.microsoft.com/office/drawing/2014/main" id="{E48EDF1F-A974-4FF9-B6F0-6F3ACE0A4BE5}"/>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90D1CE7B-241C-4E1A-B6CB-AB7CBD15AC24}"/>
              </a:ext>
            </a:extLst>
          </p:cNvPr>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246949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59B79-4E10-47AD-8CB5-F5E639CD2B8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0362ADC0-2F32-4071-A319-0669A1ADC2A0}"/>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96B87EEC-EB0E-4E0E-BCC9-7AEFA21E121A}"/>
              </a:ext>
            </a:extLst>
          </p:cNvPr>
          <p:cNvSpPr>
            <a:spLocks noGrp="1"/>
          </p:cNvSpPr>
          <p:nvPr>
            <p:ph type="ftr" sz="quarter" idx="11"/>
          </p:nvPr>
        </p:nvSpPr>
        <p:spPr/>
        <p:txBody>
          <a:bodyPr/>
          <a:lstStyle/>
          <a:p>
            <a:pPr>
              <a:defRPr/>
            </a:pPr>
            <a:r>
              <a:rPr lang="en-US"/>
              <a:t>#OFADevWorkshop</a:t>
            </a:r>
          </a:p>
        </p:txBody>
      </p:sp>
      <p:sp>
        <p:nvSpPr>
          <p:cNvPr id="5" name="Slide Number Placeholder 4">
            <a:extLst>
              <a:ext uri="{FF2B5EF4-FFF2-40B4-BE49-F238E27FC236}">
                <a16:creationId xmlns:a16="http://schemas.microsoft.com/office/drawing/2014/main" id="{7511BA16-EDD3-4032-821E-95FC04DD9E1C}"/>
              </a:ext>
            </a:extLst>
          </p:cNvPr>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352352144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26635</TotalTime>
  <Words>1774</Words>
  <Application>Microsoft Office PowerPoint</Application>
  <PresentationFormat>On-screen Show (4:3)</PresentationFormat>
  <Paragraphs>290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Membership Levels</vt:lpstr>
      <vt:lpstr>Existing text – Article 4</vt:lpstr>
      <vt:lpstr>Several issues</vt:lpstr>
      <vt:lpstr>Present Classes Promoter, Adopter, Supporter</vt:lpstr>
      <vt:lpstr>Proposal</vt:lpstr>
      <vt:lpstr>Key Features of the Proposal</vt:lpstr>
      <vt:lpstr>Proposal – Five Classes</vt:lpstr>
      <vt:lpstr>Testing Program Membership</vt:lpstr>
      <vt:lpstr>Discussion</vt:lpstr>
      <vt:lpstr>bonepile</vt:lpstr>
      <vt:lpstr>Membership Levels</vt:lpstr>
      <vt:lpstr>From August 2016</vt:lpstr>
      <vt:lpstr>From August 2016</vt:lpstr>
      <vt:lpstr>Classes of Membership</vt:lpstr>
      <vt:lpstr>Proposal from June 2016</vt:lpstr>
      <vt:lpstr>Susan’s proposal from June</vt:lpstr>
      <vt:lpstr>Susan’s proposal from June</vt:lpstr>
      <vt:lpstr>Susan’s proposal from June</vt:lpstr>
      <vt:lpstr>Drop Adopter or Supporter?</vt:lpstr>
      <vt:lpstr>Rights of Membership Classes</vt:lpstr>
      <vt:lpstr>remaining topics to be worked</vt:lpstr>
      <vt:lpstr>General Membership</vt:lpstr>
      <vt:lpstr>Working Groups</vt:lpstr>
      <vt:lpstr>OpenFabrics Software</vt:lpstr>
      <vt:lpstr>Miscellaneous Topics</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257</cp:revision>
  <cp:lastPrinted>2015-06-14T19:25:18Z</cp:lastPrinted>
  <dcterms:created xsi:type="dcterms:W3CDTF">2013-03-28T19:36:05Z</dcterms:created>
  <dcterms:modified xsi:type="dcterms:W3CDTF">2019-06-06T07:50:03Z</dcterms:modified>
</cp:coreProperties>
</file>