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6" r:id="rId2"/>
    <p:sldId id="321" r:id="rId3"/>
    <p:sldId id="322" r:id="rId4"/>
    <p:sldId id="295" r:id="rId5"/>
    <p:sldId id="320" r:id="rId6"/>
    <p:sldId id="319" r:id="rId7"/>
    <p:sldId id="317" r:id="rId8"/>
    <p:sldId id="318" r:id="rId9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ward Pritchard" initials="H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8" autoAdjust="0"/>
    <p:restoredTop sz="89976" autoAdjust="0"/>
  </p:normalViewPr>
  <p:slideViewPr>
    <p:cSldViewPr snapToGrid="0">
      <p:cViewPr varScale="1">
        <p:scale>
          <a:sx n="82" d="100"/>
          <a:sy n="82" d="100"/>
        </p:scale>
        <p:origin x="792" y="77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22" y="-12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2F87-45F0-469B-9E6A-02ABE28F30A6}" type="datetime1">
              <a:rPr lang="en-US" smtClean="0"/>
              <a:pPr>
                <a:defRPr/>
              </a:pPr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411F-985C-4C31-9366-848682A4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77E0-2B9A-477C-8614-8107AC108362}" type="datetime1">
              <a:rPr lang="en-US" smtClean="0"/>
              <a:pPr>
                <a:defRPr/>
              </a:pPr>
              <a:t>6/12/2019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3D4E-2216-48EB-BA95-E8814643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ECBD-0854-4558-8128-56022CA12F25}" type="datetime1">
              <a:rPr lang="en-US" smtClean="0"/>
              <a:pPr>
                <a:defRPr/>
              </a:pPr>
              <a:t>6/12/2019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6A82-48DF-4DE4-B1EE-CA941DA5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2CFA-6F6E-4AA4-BF45-4885A711FEAB}" type="datetime1">
              <a:rPr lang="en-US" smtClean="0"/>
              <a:pPr>
                <a:defRPr/>
              </a:pPr>
              <a:t>6/12/2019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EDDD-BBBD-49BF-8DB8-2A7972CE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195-B412-454A-99E2-039A434A0AAE}" type="datetime1">
              <a:rPr lang="en-US" smtClean="0"/>
              <a:pPr>
                <a:defRPr/>
              </a:pPr>
              <a:t>6/12/2019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492E-C288-45D3-BAC0-3385B67D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42" y="4148421"/>
            <a:ext cx="2281506" cy="228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229600" cy="1546225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#OFADevWorkshop</a:t>
            </a: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69E7D043-3D71-4B64-8BFF-57BD2433C0BB}" type="datetime1">
              <a:rPr lang="en-US" smtClean="0"/>
              <a:pPr>
                <a:defRPr/>
              </a:pPr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#</a:t>
            </a:r>
            <a:r>
              <a:rPr lang="en-US" dirty="0" err="1"/>
              <a:t>OFADevWorkshop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F7B81D13-1DB3-4B73-9678-C0230533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603C-F447-4417-B83B-99428CFA96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2362386"/>
            <a:ext cx="6629400" cy="1546225"/>
          </a:xfrm>
        </p:spPr>
        <p:txBody>
          <a:bodyPr/>
          <a:lstStyle/>
          <a:p>
            <a:pPr algn="ctr"/>
            <a:r>
              <a:rPr lang="en-US" dirty="0"/>
              <a:t>Alternatives for funding the interop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CEBFD-E2CA-414F-904B-C39894FD30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 Discussion</a:t>
            </a:r>
          </a:p>
          <a:p>
            <a:pPr algn="ctr"/>
            <a:r>
              <a:rPr lang="en-US" dirty="0"/>
              <a:t>6/13/19</a:t>
            </a:r>
          </a:p>
        </p:txBody>
      </p:sp>
    </p:spTree>
    <p:extLst>
      <p:ext uri="{BB962C8B-B14F-4D97-AF65-F5344CB8AC3E}">
        <p14:creationId xmlns:p14="http://schemas.microsoft.com/office/powerpoint/2010/main" val="411186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918D9-BF20-4327-9879-9C4FBF3C9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C3009-4793-47E0-98E9-9057F61D9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OFA committed to a breakeven budget in FY ‘20</a:t>
            </a:r>
          </a:p>
          <a:p>
            <a:r>
              <a:rPr lang="en-US" dirty="0"/>
              <a:t>Intertwined in the budget are questions about Interop program funding</a:t>
            </a:r>
          </a:p>
          <a:p>
            <a:pPr lvl="1"/>
            <a:r>
              <a:rPr lang="en-US" dirty="0"/>
              <a:t>Is it worthwhile?</a:t>
            </a:r>
          </a:p>
          <a:p>
            <a:pPr lvl="1"/>
            <a:r>
              <a:rPr lang="en-US" dirty="0"/>
              <a:t>If yes, how is it funded?</a:t>
            </a:r>
          </a:p>
          <a:p>
            <a:r>
              <a:rPr lang="en-US" dirty="0"/>
              <a:t>This slide deck proposes a funding model that:</a:t>
            </a:r>
          </a:p>
          <a:p>
            <a:pPr lvl="1"/>
            <a:r>
              <a:rPr lang="en-US" dirty="0"/>
              <a:t>Delivers a high value interop program</a:t>
            </a:r>
          </a:p>
          <a:p>
            <a:pPr lvl="1"/>
            <a:r>
              <a:rPr lang="en-US" dirty="0"/>
              <a:t>Puts us on a sustainable, break even footing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47E99F-BD02-4409-ABFC-38E941678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890B06-2329-4A0D-9E77-69E0ABB3A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60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9CC4C-4BC5-41FA-A656-7D11BA8E2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Interop Program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28C17-40BE-4A2D-B83A-20D25FD05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Current program is focused on validating interoperability between various h/w vendors</a:t>
            </a:r>
          </a:p>
          <a:p>
            <a:r>
              <a:rPr lang="en-US" dirty="0"/>
              <a:t>The program was valued by a small (but shrinking) number of subscribers</a:t>
            </a:r>
          </a:p>
          <a:p>
            <a:r>
              <a:rPr lang="en-US" dirty="0"/>
              <a:t>It simply doesn’t deliver major value to the industry</a:t>
            </a:r>
          </a:p>
          <a:p>
            <a:pPr lvl="1"/>
            <a:r>
              <a:rPr lang="en-US" dirty="0"/>
              <a:t>No connection to the open source community,</a:t>
            </a:r>
          </a:p>
          <a:p>
            <a:pPr lvl="1"/>
            <a:r>
              <a:rPr lang="en-US" dirty="0"/>
              <a:t>Relies on the OFED distribution </a:t>
            </a:r>
          </a:p>
          <a:p>
            <a:pPr lvl="2"/>
            <a:r>
              <a:rPr lang="en-US" dirty="0"/>
              <a:t>versus widely adopted commercial distributions,</a:t>
            </a:r>
          </a:p>
          <a:p>
            <a:pPr lvl="1"/>
            <a:r>
              <a:rPr lang="en-US" dirty="0"/>
              <a:t>Industry consolidation has shrunk the subscriber base</a:t>
            </a:r>
          </a:p>
          <a:p>
            <a:r>
              <a:rPr lang="en-US" dirty="0"/>
              <a:t>This is spring, we cancelled our contract with UNH-due to shrinking participation </a:t>
            </a:r>
            <a:r>
              <a:rPr lang="en-US" dirty="0">
                <a:sym typeface="Wingdings" panose="05000000000000000000" pitchFamily="2" charset="2"/>
              </a:rPr>
              <a:t> unsustainable costs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FD5475-DC35-40BE-BBEE-26A10C66B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8B48FE-D6EE-4FC5-B78D-147C3293C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3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Re-visiting the Interop Program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1" y="1876780"/>
            <a:ext cx="82295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Leading up to this year’s workshop, a small project team began developing an updated interop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The proposal was tested at this year’s workshop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That work is highly promising but not yet concluded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Broad stroke outlines were presented in Austin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Well received!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full proposal is coming to the Board soon for its approval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key issue is funding for the proposed updated program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E4E4A2-0D49-448B-888D-55A3BFE16B57}"/>
              </a:ext>
            </a:extLst>
          </p:cNvPr>
          <p:cNvSpPr txBox="1"/>
          <p:nvPr/>
        </p:nvSpPr>
        <p:spPr>
          <a:xfrm>
            <a:off x="888940" y="5579706"/>
            <a:ext cx="7366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This presentation is a request for guidance in developing the proposal</a:t>
            </a:r>
          </a:p>
          <a:p>
            <a:pPr algn="ctr"/>
            <a:r>
              <a:rPr lang="en-US" dirty="0"/>
              <a:t>specifically in the funding mechanism</a:t>
            </a:r>
          </a:p>
        </p:txBody>
      </p:sp>
    </p:spTree>
    <p:extLst>
      <p:ext uri="{BB962C8B-B14F-4D97-AF65-F5344CB8AC3E}">
        <p14:creationId xmlns:p14="http://schemas.microsoft.com/office/powerpoint/2010/main" val="259896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E8648-8547-4E07-BB63-143FFF13B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“Quality Program”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CCB6A-96D3-43D8-93EC-AA9724BB5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/>
              <a:t>Key objective – deliver greater value</a:t>
            </a:r>
          </a:p>
          <a:p>
            <a:pPr lvl="1"/>
            <a:r>
              <a:rPr lang="en-US" sz="1900" dirty="0"/>
              <a:t>Industry value: directly support upstream kernel release cycle</a:t>
            </a:r>
          </a:p>
          <a:p>
            <a:pPr lvl="1"/>
            <a:r>
              <a:rPr lang="en-US" sz="1900" dirty="0"/>
              <a:t>Consumer value: based on familiar Linux distributions</a:t>
            </a:r>
          </a:p>
          <a:p>
            <a:pPr lvl="1"/>
            <a:r>
              <a:rPr lang="en-US" sz="1900" dirty="0"/>
              <a:t>Vendor and distro value: deliver responsive ‘on-demand’ testing</a:t>
            </a:r>
          </a:p>
          <a:p>
            <a:r>
              <a:rPr lang="en-US" sz="2200" dirty="0"/>
              <a:t>Two major elements to the program:	</a:t>
            </a:r>
          </a:p>
          <a:p>
            <a:pPr lvl="1"/>
            <a:r>
              <a:rPr lang="en-US" sz="1900" dirty="0"/>
              <a:t>Pre-release integration testing </a:t>
            </a:r>
          </a:p>
          <a:p>
            <a:pPr lvl="2"/>
            <a:r>
              <a:rPr lang="en-US" sz="1600" dirty="0"/>
              <a:t>driven by kernel release cycles</a:t>
            </a:r>
          </a:p>
          <a:p>
            <a:pPr lvl="1"/>
            <a:r>
              <a:rPr lang="en-US" sz="1900" dirty="0"/>
              <a:t>On-demand testing for distros and h/w vendors</a:t>
            </a:r>
            <a:endParaRPr lang="en-US" sz="2000" dirty="0"/>
          </a:p>
          <a:p>
            <a:pPr lvl="2"/>
            <a:r>
              <a:rPr lang="en-US" sz="1800" dirty="0"/>
              <a:t>with an option to continue the Logo program if desired</a:t>
            </a:r>
          </a:p>
          <a:p>
            <a:r>
              <a:rPr lang="en-US" sz="2200" dirty="0"/>
              <a:t>Key issue is funding. </a:t>
            </a:r>
            <a:r>
              <a:rPr lang="en-US" sz="2000" dirty="0"/>
              <a:t>Two scenarios are under investigation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/>
              <a:t>“Shared cost model” </a:t>
            </a:r>
            <a:r>
              <a:rPr lang="en-US" sz="2000" dirty="0"/>
              <a:t>: program fees are built into Alliance membership dues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/>
              <a:t>“Subscription model” </a:t>
            </a:r>
            <a:r>
              <a:rPr lang="en-US" sz="2000" dirty="0"/>
              <a:t>: program is supported solely by its subscribers (today’s model)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BB758A-8CA9-435D-B787-E7ED0626F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EAC0A-073C-487F-B308-1B968B489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37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09BBC-EC8B-4E12-B74B-BB9E583B6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Model Pros and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49D7B-1432-404C-9579-305AA88FB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Shared Cost – program costs distributed among alliance members</a:t>
            </a:r>
          </a:p>
          <a:p>
            <a:pPr lvl="1"/>
            <a:r>
              <a:rPr lang="en-US" sz="2000" dirty="0"/>
              <a:t>argument in favor – the new program delivers significant benefits to the industry as a whole and to Alliance members, even if those members aren’t directly testing hardware.  It is a major service being provided to the industry by the OFA</a:t>
            </a:r>
          </a:p>
          <a:p>
            <a:pPr lvl="1"/>
            <a:r>
              <a:rPr lang="en-US" sz="2000" dirty="0"/>
              <a:t>argument in favor – delivers on the OFA mission statement and couples us more closely to the Linux open source community</a:t>
            </a:r>
          </a:p>
          <a:p>
            <a:pPr lvl="1"/>
            <a:r>
              <a:rPr lang="en-US" sz="2000" dirty="0"/>
              <a:t>argument against – why should a member who is not a participant in the program support it?</a:t>
            </a:r>
          </a:p>
          <a:p>
            <a:r>
              <a:rPr lang="en-US" sz="2400" dirty="0"/>
              <a:t>Subscription Model – program costs are covered by program subscriptions (today’s model)</a:t>
            </a:r>
          </a:p>
          <a:p>
            <a:pPr lvl="1"/>
            <a:r>
              <a:rPr lang="en-US" sz="2000" dirty="0"/>
              <a:t>argument in favor – cost should be borne by those who directly benefit</a:t>
            </a:r>
          </a:p>
          <a:p>
            <a:pPr lvl="1"/>
            <a:r>
              <a:rPr lang="en-US" sz="2000" dirty="0"/>
              <a:t>argument against – this model tends to ‘balkanize’ testing as a separate side activity of the OFA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8AE1A8-86A5-4B90-A4C2-60407A8DD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9E8D40-FF7F-4DF7-B956-8FEDF20FC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15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– “Shared Costs”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1" y="1683833"/>
            <a:ext cx="82295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Early work suggests we can fund the OFA at breakeven, including the new interop program by: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Increasing Promoter dues to $15,000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Includes access to the testing program in addition to current Promoter privileges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Create a new “Quality Program” membership level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dues are $10,000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Merge Adopters and Supporters into one class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dues are $3,000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access to testing services on a limited, pay-to-play basis</a:t>
            </a:r>
          </a:p>
        </p:txBody>
      </p:sp>
    </p:spTree>
    <p:extLst>
      <p:ext uri="{BB962C8B-B14F-4D97-AF65-F5344CB8AC3E}">
        <p14:creationId xmlns:p14="http://schemas.microsoft.com/office/powerpoint/2010/main" val="2665571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Assumptions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91A52FE-0CFC-4490-8F07-EB9506793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sz="2400" dirty="0"/>
              <a:t>Objective - break even for 2020</a:t>
            </a:r>
          </a:p>
          <a:p>
            <a:pPr marL="285750" indent="-285750"/>
            <a:r>
              <a:rPr lang="en-US" sz="2400" dirty="0"/>
              <a:t>Lower cost alternative to UNH-IOL (currently $180k)</a:t>
            </a:r>
          </a:p>
          <a:p>
            <a:pPr marL="685800" lvl="1"/>
            <a:r>
              <a:rPr lang="en-US" sz="2000" dirty="0"/>
              <a:t>Investigate alternate vendors, e.g. NMC</a:t>
            </a:r>
            <a:endParaRPr lang="en-US" sz="2400" dirty="0"/>
          </a:p>
          <a:p>
            <a:pPr marL="285750" indent="-285750"/>
            <a:r>
              <a:rPr lang="en-US" sz="2400" dirty="0"/>
              <a:t>Target cost for the Quality Program is ~$10K</a:t>
            </a:r>
          </a:p>
          <a:p>
            <a:pPr marL="285750" indent="-285750"/>
            <a:r>
              <a:rPr lang="en-US" sz="2400" dirty="0"/>
              <a:t>Expect to lose two current Promoters due to acquisitions</a:t>
            </a:r>
          </a:p>
          <a:p>
            <a:pPr marL="285750" indent="-285750"/>
            <a:r>
              <a:rPr lang="en-US" sz="2400" dirty="0"/>
              <a:t>Assume no further attrition</a:t>
            </a:r>
          </a:p>
          <a:p>
            <a:pPr marL="285750" indent="-285750"/>
            <a:r>
              <a:rPr lang="en-US" sz="2400" dirty="0"/>
              <a:t>Assume we gain 5 new members at the Quality Program level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#OFADevWorkshop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9411F-985C-4C31-9366-848682A48BD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16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26759</TotalTime>
  <Words>579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Alternatives for funding the interop program</vt:lpstr>
      <vt:lpstr>Problem Statement</vt:lpstr>
      <vt:lpstr>Interop Program Status</vt:lpstr>
      <vt:lpstr>Re-visiting the Interop Program</vt:lpstr>
      <vt:lpstr>“Quality Program” Overview</vt:lpstr>
      <vt:lpstr>Funding Model Pros and Cons</vt:lpstr>
      <vt:lpstr>Proposal – “Shared Costs”</vt:lpstr>
      <vt:lpstr>Many Assumptions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Paul Grun</cp:lastModifiedBy>
  <cp:revision>272</cp:revision>
  <cp:lastPrinted>2019-06-11T20:50:21Z</cp:lastPrinted>
  <dcterms:created xsi:type="dcterms:W3CDTF">2013-03-28T19:36:05Z</dcterms:created>
  <dcterms:modified xsi:type="dcterms:W3CDTF">2019-06-13T03:00:41Z</dcterms:modified>
</cp:coreProperties>
</file>