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97" r:id="rId3"/>
    <p:sldId id="306" r:id="rId4"/>
    <p:sldId id="303" r:id="rId5"/>
    <p:sldId id="298" r:id="rId6"/>
    <p:sldId id="29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20210" autoAdjust="0"/>
    <p:restoredTop sz="95494" autoAdjust="0"/>
  </p:normalViewPr>
  <p:slideViewPr>
    <p:cSldViewPr snapToGrid="0" showGuides="1">
      <p:cViewPr varScale="1">
        <p:scale>
          <a:sx n="130" d="100"/>
          <a:sy n="130" d="100"/>
        </p:scale>
        <p:origin x="800" y="176"/>
      </p:cViewPr>
      <p:guideLst>
        <p:guide orient="horz"/>
        <p:guide pos="38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362075-EEBC-AF40-89D8-0FCA4CB955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4EC167-88EE-1B4E-A1A0-A32E8888C7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4714FF-74BE-4F4C-82B1-5C154B712CF9}" type="datetimeFigureOut">
              <a:rPr lang="en-US" smtClean="0"/>
              <a:t>12/17/19</a:t>
            </a:fld>
            <a:endParaRPr lang="en-US"/>
          </a:p>
        </p:txBody>
      </p:sp>
      <p:sp>
        <p:nvSpPr>
          <p:cNvPr id="4" name="Footer Placeholder 3">
            <a:extLst>
              <a:ext uri="{FF2B5EF4-FFF2-40B4-BE49-F238E27FC236}">
                <a16:creationId xmlns:a16="http://schemas.microsoft.com/office/drawing/2014/main" id="{3539BBF9-8915-104A-B97D-6F8FAB9568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C9B68D-FE41-FE4F-BD83-F8FA6BF57A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68456C-E99C-4849-BF27-47CCD57C3127}" type="slidenum">
              <a:rPr lang="en-US" smtClean="0"/>
              <a:t>‹#›</a:t>
            </a:fld>
            <a:endParaRPr lang="en-US"/>
          </a:p>
        </p:txBody>
      </p:sp>
    </p:spTree>
    <p:extLst>
      <p:ext uri="{BB962C8B-B14F-4D97-AF65-F5344CB8AC3E}">
        <p14:creationId xmlns:p14="http://schemas.microsoft.com/office/powerpoint/2010/main" val="239851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CC633-D6E7-4F96-B81C-1AC261A9EEAC}" type="datetimeFigureOut">
              <a:rPr lang="en-US" smtClean="0"/>
              <a:t>12/17/19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003FB-87B1-4FEA-B4CD-4D724FE422FF}" type="slidenum">
              <a:rPr lang="en-US" smtClean="0"/>
              <a:t>‹#›</a:t>
            </a:fld>
            <a:endParaRPr lang="en-US"/>
          </a:p>
        </p:txBody>
      </p:sp>
    </p:spTree>
    <p:extLst>
      <p:ext uri="{BB962C8B-B14F-4D97-AF65-F5344CB8AC3E}">
        <p14:creationId xmlns:p14="http://schemas.microsoft.com/office/powerpoint/2010/main" val="254138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1387" y="422572"/>
            <a:ext cx="2289226" cy="2112733"/>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3"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0"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1443" y="396886"/>
            <a:ext cx="1589113" cy="1466597"/>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2"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8"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txStyles>
    <p:titleStyle>
      <a:lvl1pPr algn="ctr" defTabSz="457200" rtl="0" eaLnBrk="1" latinLnBrk="0" hangingPunct="1">
        <a:spcBef>
          <a:spcPct val="0"/>
        </a:spcBef>
        <a:buNone/>
        <a:defRPr sz="36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8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24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8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43000" y="3762102"/>
            <a:ext cx="9906000" cy="1023298"/>
          </a:xfrm>
        </p:spPr>
        <p:txBody>
          <a:bodyPr anchor="ctr">
            <a:noAutofit/>
          </a:bodyPr>
          <a:lstStyle/>
          <a:p>
            <a:r>
              <a:rPr lang="en-US" sz="4400" dirty="0"/>
              <a:t>OFA 2020 draft budget</a:t>
            </a:r>
          </a:p>
        </p:txBody>
      </p:sp>
      <p:sp>
        <p:nvSpPr>
          <p:cNvPr id="7" name="Subtitle 6"/>
          <p:cNvSpPr>
            <a:spLocks noGrp="1"/>
          </p:cNvSpPr>
          <p:nvPr>
            <p:ph type="subTitle" idx="1"/>
          </p:nvPr>
        </p:nvSpPr>
        <p:spPr>
          <a:xfrm>
            <a:off x="0" y="5237334"/>
            <a:ext cx="12192000" cy="554937"/>
          </a:xfrm>
        </p:spPr>
        <p:txBody>
          <a:bodyPr/>
          <a:lstStyle/>
          <a:p>
            <a:r>
              <a:rPr lang="en-US" dirty="0"/>
              <a:t>Jim Ryan, OFA Acting Treasurer</a:t>
            </a:r>
          </a:p>
        </p:txBody>
      </p:sp>
      <p:sp>
        <p:nvSpPr>
          <p:cNvPr id="4" name="Date Placeholder 3"/>
          <p:cNvSpPr txBox="1">
            <a:spLocks/>
          </p:cNvSpPr>
          <p:nvPr/>
        </p:nvSpPr>
        <p:spPr>
          <a:xfrm>
            <a:off x="1524001" y="6126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December 19, 2019</a:t>
            </a:r>
          </a:p>
        </p:txBody>
      </p:sp>
      <p:sp>
        <p:nvSpPr>
          <p:cNvPr id="2" name="Text Placeholder 1"/>
          <p:cNvSpPr>
            <a:spLocks noGrp="1"/>
          </p:cNvSpPr>
          <p:nvPr>
            <p:ph type="body" sz="quarter" idx="10"/>
          </p:nvPr>
        </p:nvSpPr>
        <p:spPr>
          <a:xfrm>
            <a:off x="0" y="5677806"/>
            <a:ext cx="12192000" cy="448832"/>
          </a:xfrm>
        </p:spPr>
        <p:txBody>
          <a:bodyPr/>
          <a:lstStyle/>
          <a:p>
            <a:endParaRPr lang="en-US" dirty="0">
              <a:solidFill>
                <a:srgbClr val="399ACA"/>
              </a:solidFill>
            </a:endParaRPr>
          </a:p>
        </p:txBody>
      </p:sp>
    </p:spTree>
    <p:extLst>
      <p:ext uri="{BB962C8B-B14F-4D97-AF65-F5344CB8AC3E}">
        <p14:creationId xmlns:p14="http://schemas.microsoft.com/office/powerpoint/2010/main" val="55476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93431" y="1312639"/>
            <a:ext cx="11764107" cy="5415539"/>
          </a:xfrm>
        </p:spPr>
        <p:txBody>
          <a:bodyPr>
            <a:normAutofit fontScale="92500" lnSpcReduction="10000"/>
          </a:bodyPr>
          <a:lstStyle/>
          <a:p>
            <a:r>
              <a:rPr lang="en-US" dirty="0"/>
              <a:t>We have a preliminary P&amp;L budget for 2020, based on</a:t>
            </a:r>
          </a:p>
          <a:p>
            <a:pPr lvl="1"/>
            <a:r>
              <a:rPr lang="en-US" dirty="0"/>
              <a:t>Expected membership dues given known attrition – could be worse</a:t>
            </a:r>
          </a:p>
          <a:p>
            <a:pPr lvl="1"/>
            <a:r>
              <a:rPr lang="en-US" dirty="0"/>
              <a:t>Budgeted cost for the ED: $42,188, down from $56,250</a:t>
            </a:r>
          </a:p>
          <a:p>
            <a:pPr lvl="1"/>
            <a:r>
              <a:rPr lang="en-US" dirty="0"/>
              <a:t>Current contractual cost for marketing support: $75,431</a:t>
            </a:r>
          </a:p>
          <a:p>
            <a:pPr lvl="1"/>
            <a:r>
              <a:rPr lang="en-US" dirty="0"/>
              <a:t>Forecast Workshop loss of $4,561</a:t>
            </a:r>
          </a:p>
          <a:p>
            <a:pPr lvl="1"/>
            <a:r>
              <a:rPr lang="en-US" dirty="0"/>
              <a:t>No increase in revenue resulting from new member recruiting because of the unknown dates of Bylaws completion:</a:t>
            </a:r>
          </a:p>
          <a:p>
            <a:pPr lvl="2"/>
            <a:r>
              <a:rPr lang="en-US" dirty="0"/>
              <a:t>Can’t begin until new Bylaws are in place</a:t>
            </a:r>
          </a:p>
          <a:p>
            <a:pPr lvl="2"/>
            <a:r>
              <a:rPr lang="en-US" dirty="0"/>
              <a:t>Has never been a successful program</a:t>
            </a:r>
          </a:p>
          <a:p>
            <a:pPr lvl="1"/>
            <a:r>
              <a:rPr lang="en-US" dirty="0"/>
              <a:t>No increase in revenue from membership dues is anticipated</a:t>
            </a:r>
          </a:p>
          <a:p>
            <a:pPr lvl="1"/>
            <a:r>
              <a:rPr lang="en-US" b="1" i="1" dirty="0"/>
              <a:t>Current budget estimate indicates a loss of $46,691</a:t>
            </a:r>
            <a:endParaRPr lang="en-US" dirty="0"/>
          </a:p>
          <a:p>
            <a:r>
              <a:rPr lang="en-US" dirty="0"/>
              <a:t>The surplus is estimated to decline to $246,275 from $274,938; still significant</a:t>
            </a:r>
          </a:p>
          <a:p>
            <a:r>
              <a:rPr lang="en-US" dirty="0"/>
              <a:t>Cash is not forecast but expected to remain strong</a:t>
            </a:r>
          </a:p>
        </p:txBody>
      </p:sp>
    </p:spTree>
    <p:extLst>
      <p:ext uri="{BB962C8B-B14F-4D97-AF65-F5344CB8AC3E}">
        <p14:creationId xmlns:p14="http://schemas.microsoft.com/office/powerpoint/2010/main" val="1631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93431" y="1312639"/>
            <a:ext cx="11764107" cy="5415539"/>
          </a:xfrm>
        </p:spPr>
        <p:txBody>
          <a:bodyPr>
            <a:normAutofit/>
          </a:bodyPr>
          <a:lstStyle/>
          <a:p>
            <a:r>
              <a:rPr lang="en-US" dirty="0"/>
              <a:t>Historically the OFA has run a surplus. Deficits in 2018 and 2019 are due to:</a:t>
            </a:r>
          </a:p>
          <a:p>
            <a:pPr lvl="1"/>
            <a:r>
              <a:rPr lang="en-US" dirty="0"/>
              <a:t>Significant marketing costs</a:t>
            </a:r>
          </a:p>
          <a:p>
            <a:pPr lvl="1"/>
            <a:r>
              <a:rPr lang="en-US" dirty="0"/>
              <a:t>Executive Director (ED) costs</a:t>
            </a:r>
          </a:p>
          <a:p>
            <a:pPr lvl="1"/>
            <a:r>
              <a:rPr lang="en-US" dirty="0"/>
              <a:t>Workshop losses in the $5K range, despite best efforts</a:t>
            </a:r>
          </a:p>
          <a:p>
            <a:r>
              <a:rPr lang="en-US" dirty="0"/>
              <a:t>Losses in 2018 and 2019 have been forecast and accepted</a:t>
            </a:r>
          </a:p>
          <a:p>
            <a:pPr lvl="1"/>
            <a:r>
              <a:rPr lang="en-US" dirty="0"/>
              <a:t>Strong cash position and “accumulated surplus”</a:t>
            </a:r>
          </a:p>
          <a:p>
            <a:pPr lvl="1"/>
            <a:r>
              <a:rPr lang="en-US" dirty="0"/>
              <a:t>The OFA was seen to be in a “transition period” such that forecast losses could be accepted</a:t>
            </a:r>
          </a:p>
          <a:p>
            <a:pPr lvl="1"/>
            <a:r>
              <a:rPr lang="en-US" dirty="0"/>
              <a:t>Additional income from recruiting has been hoped for, but has been delayed due to the Bylaws project</a:t>
            </a:r>
          </a:p>
        </p:txBody>
      </p:sp>
    </p:spTree>
    <p:extLst>
      <p:ext uri="{BB962C8B-B14F-4D97-AF65-F5344CB8AC3E}">
        <p14:creationId xmlns:p14="http://schemas.microsoft.com/office/powerpoint/2010/main" val="92428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693F-22A6-9E43-9B30-AA95665F97BC}"/>
              </a:ext>
            </a:extLst>
          </p:cNvPr>
          <p:cNvSpPr>
            <a:spLocks noGrp="1"/>
          </p:cNvSpPr>
          <p:nvPr>
            <p:ph type="title"/>
          </p:nvPr>
        </p:nvSpPr>
        <p:spPr/>
        <p:txBody>
          <a:bodyPr/>
          <a:lstStyle/>
          <a:p>
            <a:r>
              <a:rPr lang="en-US" dirty="0"/>
              <a:t>Guidance requested from the Board</a:t>
            </a:r>
          </a:p>
        </p:txBody>
      </p:sp>
      <p:sp>
        <p:nvSpPr>
          <p:cNvPr id="3" name="Content Placeholder 2">
            <a:extLst>
              <a:ext uri="{FF2B5EF4-FFF2-40B4-BE49-F238E27FC236}">
                <a16:creationId xmlns:a16="http://schemas.microsoft.com/office/drawing/2014/main" id="{F9BFB8B7-E662-C543-B5B0-3B7E759E1EB0}"/>
              </a:ext>
            </a:extLst>
          </p:cNvPr>
          <p:cNvSpPr>
            <a:spLocks noGrp="1"/>
          </p:cNvSpPr>
          <p:nvPr>
            <p:ph idx="1"/>
          </p:nvPr>
        </p:nvSpPr>
        <p:spPr/>
        <p:txBody>
          <a:bodyPr>
            <a:normAutofit lnSpcReduction="10000"/>
          </a:bodyPr>
          <a:lstStyle/>
          <a:p>
            <a:r>
              <a:rPr lang="en-US" dirty="0"/>
              <a:t>Key: whether 2020 will be another planned loss year. The decision will direct our efforts to control costs in the few areas we have significant control, e.g. how aggressive to in each area</a:t>
            </a:r>
          </a:p>
          <a:p>
            <a:pPr lvl="1"/>
            <a:r>
              <a:rPr lang="en-US" dirty="0"/>
              <a:t>ED costs</a:t>
            </a:r>
          </a:p>
          <a:p>
            <a:pPr lvl="1"/>
            <a:r>
              <a:rPr lang="en-US" dirty="0"/>
              <a:t>Marketing costs</a:t>
            </a:r>
          </a:p>
          <a:p>
            <a:r>
              <a:rPr lang="en-US" dirty="0"/>
              <a:t>Develop an interop strategy and determine how interop program costs and how funded:</a:t>
            </a:r>
          </a:p>
          <a:p>
            <a:pPr lvl="1"/>
            <a:r>
              <a:rPr lang="en-US" dirty="0"/>
              <a:t>Service provider(s), cost basis and associated costs for equipment (if any)</a:t>
            </a:r>
          </a:p>
          <a:p>
            <a:pPr lvl="1"/>
            <a:r>
              <a:rPr lang="en-US" dirty="0"/>
              <a:t>As a membership benefit, or</a:t>
            </a:r>
          </a:p>
          <a:p>
            <a:pPr lvl="1"/>
            <a:r>
              <a:rPr lang="en-US" dirty="0"/>
              <a:t>Charged to participants only</a:t>
            </a:r>
          </a:p>
        </p:txBody>
      </p:sp>
    </p:spTree>
    <p:extLst>
      <p:ext uri="{BB962C8B-B14F-4D97-AF65-F5344CB8AC3E}">
        <p14:creationId xmlns:p14="http://schemas.microsoft.com/office/powerpoint/2010/main" val="356970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Acting treasurer recommendations</a:t>
            </a:r>
          </a:p>
        </p:txBody>
      </p:sp>
      <p:sp>
        <p:nvSpPr>
          <p:cNvPr id="3" name="Content Placeholder 2"/>
          <p:cNvSpPr>
            <a:spLocks noGrp="1"/>
          </p:cNvSpPr>
          <p:nvPr>
            <p:ph idx="1"/>
          </p:nvPr>
        </p:nvSpPr>
        <p:spPr>
          <a:xfrm>
            <a:off x="609600" y="1312639"/>
            <a:ext cx="10972800" cy="5381672"/>
          </a:xfrm>
        </p:spPr>
        <p:txBody>
          <a:bodyPr>
            <a:normAutofit/>
          </a:bodyPr>
          <a:lstStyle/>
          <a:p>
            <a:r>
              <a:rPr lang="en-US" dirty="0"/>
              <a:t>Make a serious effort to get to breakeven; even if not achieved, will force the right discussions on priorities</a:t>
            </a:r>
          </a:p>
          <a:p>
            <a:r>
              <a:rPr lang="en-US" dirty="0"/>
              <a:t>Explore further cuts to the ED budget, whether on hours/ month or rate or both</a:t>
            </a:r>
          </a:p>
          <a:p>
            <a:pPr lvl="1"/>
            <a:r>
              <a:rPr lang="en-US" dirty="0"/>
              <a:t>What’s the defense of this cost?</a:t>
            </a:r>
          </a:p>
          <a:p>
            <a:r>
              <a:rPr lang="en-US" dirty="0"/>
              <a:t>For the first time, explore cuts to the marketing budget</a:t>
            </a:r>
          </a:p>
          <a:p>
            <a:pPr lvl="1"/>
            <a:r>
              <a:rPr lang="en-US" dirty="0"/>
              <a:t>Why hasn’t this been tried before?</a:t>
            </a:r>
          </a:p>
          <a:p>
            <a:r>
              <a:rPr lang="en-US" dirty="0"/>
              <a:t>Make every effort to ensure the new interop strategy is at least breakeven</a:t>
            </a:r>
          </a:p>
          <a:p>
            <a:r>
              <a:rPr lang="en-US" dirty="0"/>
              <a:t>There are other possible areas for cuts, but they’re fairly small and not requiring policy guidance</a:t>
            </a:r>
          </a:p>
        </p:txBody>
      </p:sp>
    </p:spTree>
    <p:extLst>
      <p:ext uri="{BB962C8B-B14F-4D97-AF65-F5344CB8AC3E}">
        <p14:creationId xmlns:p14="http://schemas.microsoft.com/office/powerpoint/2010/main" val="67788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FB3F-A38A-8E44-AD7E-11A54DC9B4C5}"/>
              </a:ext>
            </a:extLst>
          </p:cNvPr>
          <p:cNvSpPr>
            <a:spLocks noGrp="1"/>
          </p:cNvSpPr>
          <p:nvPr>
            <p:ph type="title"/>
          </p:nvPr>
        </p:nvSpPr>
        <p:spPr/>
        <p:txBody>
          <a:bodyPr/>
          <a:lstStyle/>
          <a:p>
            <a:r>
              <a:rPr lang="en-US" dirty="0"/>
              <a:t>2020 budget compared to 2019</a:t>
            </a:r>
          </a:p>
        </p:txBody>
      </p:sp>
      <p:graphicFrame>
        <p:nvGraphicFramePr>
          <p:cNvPr id="11" name="Content Placeholder 10">
            <a:extLst>
              <a:ext uri="{FF2B5EF4-FFF2-40B4-BE49-F238E27FC236}">
                <a16:creationId xmlns:a16="http://schemas.microsoft.com/office/drawing/2014/main" id="{EB08233C-18D3-934B-AF89-20ACE3307D40}"/>
              </a:ext>
            </a:extLst>
          </p:cNvPr>
          <p:cNvGraphicFramePr>
            <a:graphicFrameLocks noGrp="1"/>
          </p:cNvGraphicFramePr>
          <p:nvPr>
            <p:ph idx="1"/>
            <p:extLst>
              <p:ext uri="{D42A27DB-BD31-4B8C-83A1-F6EECF244321}">
                <p14:modId xmlns:p14="http://schemas.microsoft.com/office/powerpoint/2010/main" val="4009115220"/>
              </p:ext>
            </p:extLst>
          </p:nvPr>
        </p:nvGraphicFramePr>
        <p:xfrm>
          <a:off x="1670538" y="1216078"/>
          <a:ext cx="8458201" cy="5044030"/>
        </p:xfrm>
        <a:graphic>
          <a:graphicData uri="http://schemas.openxmlformats.org/drawingml/2006/table">
            <a:tbl>
              <a:tblPr>
                <a:tableStyleId>{5C22544A-7EE6-4342-B048-85BDC9FD1C3A}</a:tableStyleId>
              </a:tblPr>
              <a:tblGrid>
                <a:gridCol w="4754880">
                  <a:extLst>
                    <a:ext uri="{9D8B030D-6E8A-4147-A177-3AD203B41FA5}">
                      <a16:colId xmlns:a16="http://schemas.microsoft.com/office/drawing/2014/main" val="702532167"/>
                    </a:ext>
                  </a:extLst>
                </a:gridCol>
                <a:gridCol w="1463040">
                  <a:extLst>
                    <a:ext uri="{9D8B030D-6E8A-4147-A177-3AD203B41FA5}">
                      <a16:colId xmlns:a16="http://schemas.microsoft.com/office/drawing/2014/main" val="1111075831"/>
                    </a:ext>
                  </a:extLst>
                </a:gridCol>
                <a:gridCol w="2240281">
                  <a:extLst>
                    <a:ext uri="{9D8B030D-6E8A-4147-A177-3AD203B41FA5}">
                      <a16:colId xmlns:a16="http://schemas.microsoft.com/office/drawing/2014/main" val="460910144"/>
                    </a:ext>
                  </a:extLst>
                </a:gridCol>
              </a:tblGrid>
              <a:tr h="264674">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700" u="none" strike="noStrike">
                          <a:effectLst/>
                        </a:rPr>
                        <a:t>2019 Budget</a:t>
                      </a:r>
                      <a:endParaRPr lang="en-US" sz="7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700" u="none" strike="noStrike">
                          <a:effectLst/>
                        </a:rPr>
                        <a:t>Budget Prep for 2020</a:t>
                      </a:r>
                      <a:endParaRPr lang="en-US" sz="7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57914880"/>
                  </a:ext>
                </a:extLst>
              </a:tr>
              <a:tr h="122156">
                <a:tc>
                  <a:txBody>
                    <a:bodyPr/>
                    <a:lstStyle/>
                    <a:p>
                      <a:pPr algn="l" fontAlgn="b"/>
                      <a:r>
                        <a:rPr lang="en-US" sz="700" u="none" strike="noStrike">
                          <a:effectLst/>
                        </a:rPr>
                        <a:t>Income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8073277"/>
                  </a:ext>
                </a:extLst>
              </a:tr>
              <a:tr h="122156">
                <a:tc>
                  <a:txBody>
                    <a:bodyPr/>
                    <a:lstStyle/>
                    <a:p>
                      <a:pPr algn="l" fontAlgn="b"/>
                      <a:r>
                        <a:rPr lang="en-US" sz="700" u="none" strike="noStrike">
                          <a:effectLst/>
                        </a:rPr>
                        <a:t>Membership Dues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157,500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135,500.00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6974051"/>
                  </a:ext>
                </a:extLst>
              </a:tr>
              <a:tr h="122156">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4593652"/>
                  </a:ext>
                </a:extLst>
              </a:tr>
              <a:tr h="122156">
                <a:tc>
                  <a:txBody>
                    <a:bodyPr/>
                    <a:lstStyle/>
                    <a:p>
                      <a:pPr algn="l" fontAlgn="b"/>
                      <a:r>
                        <a:rPr lang="en-US" sz="700" u="none" strike="noStrike">
                          <a:effectLst/>
                        </a:rPr>
                        <a:t>Expense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94693208"/>
                  </a:ext>
                </a:extLst>
              </a:tr>
              <a:tr h="122156">
                <a:tc>
                  <a:txBody>
                    <a:bodyPr/>
                    <a:lstStyle/>
                    <a:p>
                      <a:pPr algn="l" fontAlgn="b"/>
                      <a:r>
                        <a:rPr lang="en-US" sz="700" u="none" strike="noStrike">
                          <a:effectLst/>
                        </a:rPr>
                        <a:t>OFA Industry Support</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3,000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3,000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2374015"/>
                  </a:ext>
                </a:extLst>
              </a:tr>
              <a:tr h="381740">
                <a:tc>
                  <a:txBody>
                    <a:bodyPr/>
                    <a:lstStyle/>
                    <a:p>
                      <a:pPr algn="l" fontAlgn="b"/>
                      <a:r>
                        <a:rPr lang="en-US" sz="700" u="none" strike="noStrike">
                          <a:effectLst/>
                        </a:rPr>
                        <a:t>Maintainer Discretionary Support e.g., travel</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3,000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3,000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6623343"/>
                  </a:ext>
                </a:extLst>
              </a:tr>
              <a:tr h="122156">
                <a:tc>
                  <a:txBody>
                    <a:bodyPr/>
                    <a:lstStyle/>
                    <a:p>
                      <a:pPr algn="l" fontAlgn="b"/>
                      <a:r>
                        <a:rPr lang="en-US" sz="700" u="none" strike="noStrike">
                          <a:effectLst/>
                        </a:rPr>
                        <a:t>Marketing</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75,431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75,431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1510869"/>
                  </a:ext>
                </a:extLst>
              </a:tr>
              <a:tr h="122156">
                <a:tc>
                  <a:txBody>
                    <a:bodyPr/>
                    <a:lstStyle/>
                    <a:p>
                      <a:pPr algn="l" fontAlgn="b"/>
                      <a:r>
                        <a:rPr lang="en-US" sz="700" u="none" strike="noStrike">
                          <a:effectLst/>
                        </a:rPr>
                        <a:t>PR agency</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69,000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69,000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14597405"/>
                  </a:ext>
                </a:extLst>
              </a:tr>
              <a:tr h="122156">
                <a:tc>
                  <a:txBody>
                    <a:bodyPr/>
                    <a:lstStyle/>
                    <a:p>
                      <a:pPr algn="l" fontAlgn="b"/>
                      <a:r>
                        <a:rPr lang="en-US" sz="700" u="none" strike="noStrike">
                          <a:effectLst/>
                        </a:rPr>
                        <a:t>Agency expenses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4,000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4,000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63085876"/>
                  </a:ext>
                </a:extLst>
              </a:tr>
              <a:tr h="122156">
                <a:tc>
                  <a:txBody>
                    <a:bodyPr/>
                    <a:lstStyle/>
                    <a:p>
                      <a:pPr algn="l" fontAlgn="b"/>
                      <a:r>
                        <a:rPr lang="en-US" sz="700" u="none" strike="noStrike">
                          <a:effectLst/>
                        </a:rPr>
                        <a:t>Press releases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2,431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2,431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3824651"/>
                  </a:ext>
                </a:extLst>
              </a:tr>
              <a:tr h="122156">
                <a:tc>
                  <a:txBody>
                    <a:bodyPr/>
                    <a:lstStyle/>
                    <a:p>
                      <a:pPr algn="l" fontAlgn="b"/>
                      <a:r>
                        <a:rPr lang="en-US" sz="700" u="none" strike="noStrike">
                          <a:effectLst/>
                        </a:rPr>
                        <a:t>IT &amp; IS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14,787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14,787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9835483"/>
                  </a:ext>
                </a:extLst>
              </a:tr>
              <a:tr h="122156">
                <a:tc>
                  <a:txBody>
                    <a:bodyPr/>
                    <a:lstStyle/>
                    <a:p>
                      <a:pPr algn="l" fontAlgn="b"/>
                      <a:r>
                        <a:rPr lang="en-US" sz="700" u="none" strike="noStrike">
                          <a:effectLst/>
                        </a:rPr>
                        <a:t>Secure document repository</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3,000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3,000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41123441"/>
                  </a:ext>
                </a:extLst>
              </a:tr>
              <a:tr h="122156">
                <a:tc>
                  <a:txBody>
                    <a:bodyPr/>
                    <a:lstStyle/>
                    <a:p>
                      <a:pPr algn="l" fontAlgn="b"/>
                      <a:r>
                        <a:rPr lang="en-US" sz="700" u="none" strike="noStrike">
                          <a:effectLst/>
                        </a:rPr>
                        <a:t>Hosting Fees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4,587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4,587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7531478"/>
                  </a:ext>
                </a:extLst>
              </a:tr>
              <a:tr h="122156">
                <a:tc>
                  <a:txBody>
                    <a:bodyPr/>
                    <a:lstStyle/>
                    <a:p>
                      <a:pPr algn="l" fontAlgn="b"/>
                      <a:r>
                        <a:rPr lang="en-US" sz="700" u="none" strike="noStrike">
                          <a:effectLst/>
                        </a:rPr>
                        <a:t>IT support</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7,200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7,200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94128056"/>
                  </a:ext>
                </a:extLst>
              </a:tr>
              <a:tr h="122156">
                <a:tc>
                  <a:txBody>
                    <a:bodyPr/>
                    <a:lstStyle/>
                    <a:p>
                      <a:pPr algn="l" fontAlgn="b"/>
                      <a:r>
                        <a:rPr lang="en-US" sz="700" u="none" strike="noStrike">
                          <a:effectLst/>
                        </a:rPr>
                        <a:t>G&amp;A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50,275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42,225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0157272"/>
                  </a:ext>
                </a:extLst>
              </a:tr>
              <a:tr h="122156">
                <a:tc>
                  <a:txBody>
                    <a:bodyPr/>
                    <a:lstStyle/>
                    <a:p>
                      <a:pPr algn="l" fontAlgn="b"/>
                      <a:r>
                        <a:rPr lang="en-US" sz="700" u="none" strike="noStrike">
                          <a:effectLst/>
                        </a:rPr>
                        <a:t>Bank Service Charges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6,900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6,900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0870344"/>
                  </a:ext>
                </a:extLst>
              </a:tr>
              <a:tr h="122156">
                <a:tc>
                  <a:txBody>
                    <a:bodyPr/>
                    <a:lstStyle/>
                    <a:p>
                      <a:pPr algn="l" fontAlgn="b"/>
                      <a:r>
                        <a:rPr lang="en-US" sz="700" u="none" strike="noStrike">
                          <a:effectLst/>
                        </a:rPr>
                        <a:t>Business Management (LF)</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25,375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20,325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6349769"/>
                  </a:ext>
                </a:extLst>
              </a:tr>
              <a:tr h="122156">
                <a:tc>
                  <a:txBody>
                    <a:bodyPr/>
                    <a:lstStyle/>
                    <a:p>
                      <a:pPr algn="l" fontAlgn="b"/>
                      <a:r>
                        <a:rPr lang="en-US" sz="700" u="none" strike="noStrike">
                          <a:effectLst/>
                        </a:rPr>
                        <a:t>Tax Preperation Fees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2,300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2,300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9443422"/>
                  </a:ext>
                </a:extLst>
              </a:tr>
              <a:tr h="122156">
                <a:tc>
                  <a:txBody>
                    <a:bodyPr/>
                    <a:lstStyle/>
                    <a:p>
                      <a:pPr algn="l" fontAlgn="b"/>
                      <a:r>
                        <a:rPr lang="en-US" sz="700" u="none" strike="noStrike">
                          <a:effectLst/>
                        </a:rPr>
                        <a:t>Misc Expenses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700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700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3341619"/>
                  </a:ext>
                </a:extLst>
              </a:tr>
              <a:tr h="122156">
                <a:tc>
                  <a:txBody>
                    <a:bodyPr/>
                    <a:lstStyle/>
                    <a:p>
                      <a:pPr algn="l" fontAlgn="b"/>
                      <a:r>
                        <a:rPr lang="en-US" sz="700" u="none" strike="noStrike">
                          <a:effectLst/>
                        </a:rPr>
                        <a:t>Legal Expenses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15,000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12,000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5208499"/>
                  </a:ext>
                </a:extLst>
              </a:tr>
              <a:tr h="122156">
                <a:tc>
                  <a:txBody>
                    <a:bodyPr/>
                    <a:lstStyle/>
                    <a:p>
                      <a:pPr algn="l" fontAlgn="b"/>
                      <a:r>
                        <a:rPr lang="en-US" sz="700" u="none" strike="noStrike">
                          <a:effectLst/>
                        </a:rPr>
                        <a:t>Travel</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6754108"/>
                  </a:ext>
                </a:extLst>
              </a:tr>
              <a:tr h="122156">
                <a:tc>
                  <a:txBody>
                    <a:bodyPr/>
                    <a:lstStyle/>
                    <a:p>
                      <a:pPr algn="l" fontAlgn="b"/>
                      <a:r>
                        <a:rPr lang="en-US" sz="700" u="none" strike="noStrike">
                          <a:effectLst/>
                        </a:rPr>
                        <a:t>Total Expense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143,493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135,443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09397946"/>
                  </a:ext>
                </a:extLst>
              </a:tr>
              <a:tr h="122156">
                <a:tc>
                  <a:txBody>
                    <a:bodyPr/>
                    <a:lstStyle/>
                    <a:p>
                      <a:pPr algn="l" fontAlgn="b"/>
                      <a:r>
                        <a:rPr lang="en-US" sz="700" u="none" strike="noStrike">
                          <a:effectLst/>
                        </a:rPr>
                        <a:t>Operating income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14,007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57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8095176"/>
                  </a:ext>
                </a:extLst>
              </a:tr>
              <a:tr h="122156">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9866364"/>
                  </a:ext>
                </a:extLst>
              </a:tr>
              <a:tr h="122156">
                <a:tc>
                  <a:txBody>
                    <a:bodyPr/>
                    <a:lstStyle/>
                    <a:p>
                      <a:pPr algn="l" fontAlgn="b"/>
                      <a:r>
                        <a:rPr lang="en-US" sz="700" u="none" strike="noStrike">
                          <a:effectLst/>
                        </a:rPr>
                        <a:t>Other Income and Expense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9854901"/>
                  </a:ext>
                </a:extLst>
              </a:tr>
              <a:tr h="122156">
                <a:tc>
                  <a:txBody>
                    <a:bodyPr/>
                    <a:lstStyle/>
                    <a:p>
                      <a:pPr algn="l" fontAlgn="b"/>
                      <a:r>
                        <a:rPr lang="en-US" sz="700" u="none" strike="noStrike">
                          <a:effectLst/>
                        </a:rPr>
                        <a:t>Contract Services; Director</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(56,250)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(42,188)</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7845870"/>
                  </a:ext>
                </a:extLst>
              </a:tr>
              <a:tr h="122156">
                <a:tc>
                  <a:txBody>
                    <a:bodyPr/>
                    <a:lstStyle/>
                    <a:p>
                      <a:pPr algn="l" fontAlgn="b"/>
                      <a:r>
                        <a:rPr lang="en-US" sz="700" u="none" strike="noStrike">
                          <a:effectLst/>
                        </a:rPr>
                        <a:t>Workshop Income</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69,200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60,750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9164799"/>
                  </a:ext>
                </a:extLst>
              </a:tr>
              <a:tr h="122156">
                <a:tc>
                  <a:txBody>
                    <a:bodyPr/>
                    <a:lstStyle/>
                    <a:p>
                      <a:pPr algn="l" fontAlgn="b"/>
                      <a:r>
                        <a:rPr lang="en-US" sz="700" u="none" strike="noStrike">
                          <a:effectLst/>
                        </a:rPr>
                        <a:t>Workshop Expenses</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(55,620)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(65,311)</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0947271"/>
                  </a:ext>
                </a:extLst>
              </a:tr>
              <a:tr h="122156">
                <a:tc>
                  <a:txBody>
                    <a:bodyPr/>
                    <a:lstStyle/>
                    <a:p>
                      <a:pPr algn="l" fontAlgn="b"/>
                      <a:r>
                        <a:rPr lang="en-US" sz="700" u="none" strike="noStrike">
                          <a:effectLst/>
                        </a:rPr>
                        <a:t>Plugfest Participation Fees - Income</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180,000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84443294"/>
                  </a:ext>
                </a:extLst>
              </a:tr>
              <a:tr h="122156">
                <a:tc>
                  <a:txBody>
                    <a:bodyPr/>
                    <a:lstStyle/>
                    <a:p>
                      <a:pPr algn="l" fontAlgn="b"/>
                      <a:r>
                        <a:rPr lang="en-US" sz="700" u="none" strike="noStrike">
                          <a:effectLst/>
                        </a:rPr>
                        <a:t>Plugfest Payments to UNH-IOL</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  (180,000)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6914161"/>
                  </a:ext>
                </a:extLst>
              </a:tr>
              <a:tr h="122156">
                <a:tc>
                  <a:txBody>
                    <a:bodyPr/>
                    <a:lstStyle/>
                    <a:p>
                      <a:pPr algn="l" fontAlgn="b"/>
                      <a:r>
                        <a:rPr lang="en-US" sz="700" u="none" strike="noStrike">
                          <a:effectLst/>
                        </a:rPr>
                        <a:t>Software Testing Revenue</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5345611"/>
                  </a:ext>
                </a:extLst>
              </a:tr>
              <a:tr h="122156">
                <a:tc>
                  <a:txBody>
                    <a:bodyPr/>
                    <a:lstStyle/>
                    <a:p>
                      <a:pPr algn="l" fontAlgn="b"/>
                      <a:r>
                        <a:rPr lang="en-US" sz="700" u="none" strike="noStrike">
                          <a:effectLst/>
                        </a:rPr>
                        <a:t>Software Testing Expense</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13322095"/>
                  </a:ext>
                </a:extLst>
              </a:tr>
              <a:tr h="122156">
                <a:tc>
                  <a:txBody>
                    <a:bodyPr/>
                    <a:lstStyle/>
                    <a:p>
                      <a:pPr algn="l" fontAlgn="b"/>
                      <a:r>
                        <a:rPr lang="en-US" sz="700" u="none" strike="noStrike">
                          <a:effectLst/>
                        </a:rPr>
                        <a:t>Other non operating misc</a:t>
                      </a:r>
                      <a:endParaRPr lang="en-US" sz="700" b="0" i="0" u="none" strike="noStrike">
                        <a:solidFill>
                          <a:srgbClr val="000000"/>
                        </a:solidFill>
                        <a:effectLst/>
                        <a:latin typeface="Calibri" panose="020F0502020204030204" pitchFamily="34" charset="0"/>
                      </a:endParaRPr>
                    </a:p>
                  </a:txBody>
                  <a:tcPr marL="21857"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576612"/>
                  </a:ext>
                </a:extLst>
              </a:tr>
              <a:tr h="122156">
                <a:tc>
                  <a:txBody>
                    <a:bodyPr/>
                    <a:lstStyle/>
                    <a:p>
                      <a:pPr algn="l" fontAlgn="b"/>
                      <a:r>
                        <a:rPr lang="en-US" sz="700" u="none" strike="noStrike">
                          <a:effectLst/>
                        </a:rPr>
                        <a:t>Net Other Income and (Expense)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(42,670)</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(46,749)</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3629016"/>
                  </a:ext>
                </a:extLst>
              </a:tr>
              <a:tr h="122156">
                <a:tc>
                  <a:txBody>
                    <a:bodyPr/>
                    <a:lstStyle/>
                    <a:p>
                      <a:pPr algn="l" fontAlgn="b"/>
                      <a:r>
                        <a:rPr lang="en-US" sz="700" u="none" strike="noStrike">
                          <a:effectLst/>
                        </a:rPr>
                        <a:t>Net Income and (Expense)</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(28,663)</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(46,691)</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1369577"/>
                  </a:ext>
                </a:extLst>
              </a:tr>
              <a:tr h="122156">
                <a:tc>
                  <a:txBody>
                    <a:bodyPr/>
                    <a:lstStyle/>
                    <a:p>
                      <a:pPr algn="l" fontAlgn="b"/>
                      <a:r>
                        <a:rPr lang="en-US" sz="700" u="none" strike="noStrike">
                          <a:effectLst/>
                        </a:rPr>
                        <a:t>Carryforward Surplus</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274,938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246,275 </a:t>
                      </a:r>
                      <a:endParaRPr lang="en-US"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650812"/>
                  </a:ext>
                </a:extLst>
              </a:tr>
              <a:tr h="122156">
                <a:tc>
                  <a:txBody>
                    <a:bodyPr/>
                    <a:lstStyle/>
                    <a:p>
                      <a:pPr algn="l" fontAlgn="b"/>
                      <a:r>
                        <a:rPr lang="en-US" sz="700" u="none" strike="noStrike">
                          <a:effectLst/>
                        </a:rPr>
                        <a:t>Accumulated Surplus</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   246,275 </a:t>
                      </a:r>
                      <a:endParaRPr lang="en-US" sz="7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 $                199,584 </a:t>
                      </a:r>
                      <a:endParaRPr lang="en-US" sz="7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1264450"/>
                  </a:ext>
                </a:extLst>
              </a:tr>
            </a:tbl>
          </a:graphicData>
        </a:graphic>
      </p:graphicFrame>
    </p:spTree>
    <p:extLst>
      <p:ext uri="{BB962C8B-B14F-4D97-AF65-F5344CB8AC3E}">
        <p14:creationId xmlns:p14="http://schemas.microsoft.com/office/powerpoint/2010/main" val="2193723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11060</TotalTime>
  <Words>729</Words>
  <Application>Microsoft Macintosh PowerPoint</Application>
  <PresentationFormat>Widescreen</PresentationFormat>
  <Paragraphs>152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Wingdings</vt:lpstr>
      <vt:lpstr>Office Theme</vt:lpstr>
      <vt:lpstr>OFA 2020 draft budget</vt:lpstr>
      <vt:lpstr>Overview</vt:lpstr>
      <vt:lpstr>background</vt:lpstr>
      <vt:lpstr>Guidance requested from the Board</vt:lpstr>
      <vt:lpstr>Acting treasurer recommendations</vt:lpstr>
      <vt:lpstr>2020 budget compared to 2019</vt:lpstr>
    </vt:vector>
  </TitlesOfParts>
  <Company>password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CTPClassification=CTP_PUBLIC:VisualMarkings=, CTPClassification=CTP_NT</cp:keywords>
  <cp:lastModifiedBy>Jim</cp:lastModifiedBy>
  <cp:revision>634</cp:revision>
  <cp:lastPrinted>2019-12-17T23:26:14Z</cp:lastPrinted>
  <dcterms:created xsi:type="dcterms:W3CDTF">2016-02-08T22:33:42Z</dcterms:created>
  <dcterms:modified xsi:type="dcterms:W3CDTF">2019-12-17T23:30:29Z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f3875ef7-ca1a-4cab-8f23-7ab2d4716ae1</vt:lpwstr>
  </property>
  <property fmtid="{D5CDD505-2E9C-101B-9397-08002B2CF9AE}" pid="3" name="CTP_TimeStamp">
    <vt:lpwstr>2018-09-11 23:13:23Z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