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97" r:id="rId3"/>
    <p:sldId id="308" r:id="rId4"/>
    <p:sldId id="309" r:id="rId5"/>
    <p:sldId id="306" r:id="rId6"/>
    <p:sldId id="303" r:id="rId7"/>
    <p:sldId id="299" r:id="rId8"/>
    <p:sldId id="307" r:id="rId9"/>
    <p:sldId id="29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38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8D"/>
    <a:srgbClr val="9A9C9F"/>
    <a:srgbClr val="9A9CCA"/>
    <a:srgbClr val="399A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 preferSingleView="1">
    <p:restoredLeft sz="20210" autoAdjust="0"/>
    <p:restoredTop sz="95494" autoAdjust="0"/>
  </p:normalViewPr>
  <p:slideViewPr>
    <p:cSldViewPr snapToGrid="0" showGuides="1">
      <p:cViewPr varScale="1">
        <p:scale>
          <a:sx n="73" d="100"/>
          <a:sy n="73" d="100"/>
        </p:scale>
        <p:origin x="2136" y="192"/>
      </p:cViewPr>
      <p:guideLst>
        <p:guide orient="horz"/>
        <p:guide pos="38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362075-EEBC-AF40-89D8-0FCA4CB955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4EC167-88EE-1B4E-A1A0-A32E8888C72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714FF-74BE-4F4C-82B1-5C154B712CF9}" type="datetimeFigureOut">
              <a:rPr lang="en-US" smtClean="0"/>
              <a:t>1/7/20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39BBF9-8915-104A-B97D-6F8FAB9568A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C9B68D-FE41-FE4F-BD83-F8FA6BF57A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68456C-E99C-4849-BF27-47CCD57C3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5197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CC633-D6E7-4F96-B81C-1AC261A9EEAC}" type="datetimeFigureOut">
              <a:rPr lang="en-US" smtClean="0"/>
              <a:t>1/7/20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003FB-87B1-4FEA-B4CD-4D724FE42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383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penFabrics deck 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073494"/>
            <a:ext cx="12192000" cy="1042935"/>
          </a:xfrm>
        </p:spPr>
        <p:txBody>
          <a:bodyPr anchor="b">
            <a:normAutofit/>
          </a:bodyPr>
          <a:lstStyle>
            <a:lvl1pPr>
              <a:defRPr sz="43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084109"/>
            <a:ext cx="12192000" cy="554937"/>
          </a:xfrm>
        </p:spPr>
        <p:txBody>
          <a:bodyPr>
            <a:normAutofit/>
          </a:bodyPr>
          <a:lstStyle>
            <a:lvl1pPr marL="0" indent="0" algn="ctr">
              <a:buNone/>
              <a:defRPr sz="2600" b="0" i="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4585685"/>
            <a:ext cx="12192000" cy="448832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n-US" sz="2400" b="1" i="0" kern="1200" dirty="0" smtClean="0">
                <a:solidFill>
                  <a:schemeClr val="bg1"/>
                </a:solidFill>
                <a:latin typeface="Arial Narrow"/>
                <a:ea typeface="+mn-ea"/>
                <a:cs typeface="Arial Narrow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" y="1"/>
            <a:ext cx="12192000" cy="2667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1" y="-1"/>
            <a:ext cx="12192000" cy="384187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1" y="2571917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387" y="422572"/>
            <a:ext cx="2289226" cy="211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16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09594" y="1227263"/>
            <a:ext cx="9790599" cy="4983757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000000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69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739" y="1269952"/>
            <a:ext cx="11151661" cy="427941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30739" y="5720114"/>
            <a:ext cx="11151661" cy="587470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5720114"/>
            <a:ext cx="10860200" cy="587470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4758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5855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503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0328" y="1312639"/>
            <a:ext cx="8352071" cy="48135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0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229656" y="1312639"/>
            <a:ext cx="2848417" cy="4813525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0739" y="1387341"/>
            <a:ext cx="2461683" cy="4641984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4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401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idebar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312638"/>
            <a:ext cx="5822596" cy="39058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430739" y="5303912"/>
            <a:ext cx="11151661" cy="1003673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5421302"/>
            <a:ext cx="10860200" cy="789445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4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5"/>
          </p:nvPr>
        </p:nvSpPr>
        <p:spPr>
          <a:xfrm>
            <a:off x="6432197" y="1312639"/>
            <a:ext cx="5150204" cy="390589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962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enFabrics deck secti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63622"/>
            <a:ext cx="10363200" cy="2805830"/>
          </a:xfrm>
        </p:spPr>
        <p:txBody>
          <a:bodyPr anchor="ctr" anchorCtr="1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" y="-1"/>
            <a:ext cx="12192000" cy="384187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" y="2016981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1" y="4845022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443" y="396886"/>
            <a:ext cx="1589113" cy="146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76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000"/>
            </a:lvl1pPr>
            <a:lvl2pPr>
              <a:spcBef>
                <a:spcPts val="984"/>
              </a:spcBef>
              <a:defRPr sz="1600"/>
            </a:lvl2pPr>
            <a:lvl3pPr marL="512763" indent="-117475">
              <a:defRPr sz="1600"/>
            </a:lvl3pPr>
            <a:lvl4pPr marL="630238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 marL="223838" indent="-223838">
              <a:defRPr lang="en-US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38188" indent="-34290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98513" indent="-2857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3838" lvl="0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</a:pPr>
            <a:r>
              <a:rPr lang="en-US" dirty="0"/>
              <a:t>Click to edit Master text styles</a:t>
            </a:r>
          </a:p>
          <a:p>
            <a:pPr marL="395288" lvl="1" indent="-171450" algn="l" defTabSz="457200" rtl="0" eaLnBrk="1" latinLnBrk="0" hangingPunct="1">
              <a:spcBef>
                <a:spcPts val="984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512763" lvl="2" indent="-117475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630238" lvl="3" indent="-117475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2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90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47957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479570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2200" b="1" i="0" kern="1200" dirty="0" smtClean="0">
                <a:solidFill>
                  <a:srgbClr val="000000"/>
                </a:solidFill>
                <a:latin typeface="Arial Narrow"/>
                <a:ea typeface="+mn-ea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609600" y="2228234"/>
            <a:ext cx="5384800" cy="3929425"/>
          </a:xfrm>
        </p:spPr>
        <p:txBody>
          <a:bodyPr/>
          <a:lstStyle>
            <a:lvl1pPr>
              <a:defRPr sz="2000"/>
            </a:lvl1pPr>
            <a:lvl2pPr>
              <a:spcBef>
                <a:spcPts val="984"/>
              </a:spcBef>
              <a:defRPr sz="1600"/>
            </a:lvl2pPr>
            <a:lvl3pPr marL="512763" indent="-117475">
              <a:defRPr sz="1600"/>
            </a:lvl3pPr>
            <a:lvl4pPr marL="630238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28234"/>
            <a:ext cx="5384800" cy="3929425"/>
          </a:xfrm>
        </p:spPr>
        <p:txBody>
          <a:bodyPr/>
          <a:lstStyle>
            <a:lvl1pPr marL="223838" indent="-223838">
              <a:defRPr lang="en-US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38188" indent="-34290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98513" indent="-2857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3838" lvl="0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</a:pPr>
            <a:r>
              <a:rPr lang="en-US" dirty="0"/>
              <a:t>Click to edit Master text styles</a:t>
            </a:r>
          </a:p>
          <a:p>
            <a:pPr marL="395288" lvl="1" indent="-171450" algn="l" defTabSz="457200" rtl="0" eaLnBrk="1" latinLnBrk="0" hangingPunct="1">
              <a:spcBef>
                <a:spcPts val="984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512763" lvl="2" indent="-117475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630238" lvl="3" indent="-117475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577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246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12639"/>
            <a:ext cx="10972800" cy="4813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40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7" r:id="rId10"/>
    <p:sldLayoutId id="214748366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600" b="1" i="0" kern="1200" cap="all">
          <a:solidFill>
            <a:srgbClr val="399ACA"/>
          </a:solidFill>
          <a:latin typeface="Arial Narrow"/>
          <a:ea typeface="+mj-ea"/>
          <a:cs typeface="Arial Narrow"/>
        </a:defRPr>
      </a:lvl1pPr>
    </p:titleStyle>
    <p:bodyStyle>
      <a:lvl1pPr marL="223838" indent="-223838" algn="l" defTabSz="457200" rtl="0" eaLnBrk="1" latinLnBrk="0" hangingPunct="1">
        <a:spcBef>
          <a:spcPct val="20000"/>
        </a:spcBef>
        <a:buSzPct val="110000"/>
        <a:buFont typeface="Wingdings" charset="2"/>
        <a:buChar char="§"/>
        <a:defRPr sz="2800" b="1" kern="1200">
          <a:solidFill>
            <a:schemeClr val="tx1"/>
          </a:solidFill>
          <a:latin typeface="Arial"/>
          <a:ea typeface="+mn-ea"/>
          <a:cs typeface="Arial"/>
        </a:defRPr>
      </a:lvl1pPr>
      <a:lvl2pPr marL="395288" indent="-171450" algn="l" defTabSz="457200" rtl="0" eaLnBrk="1" latinLnBrk="0" hangingPunct="1">
        <a:spcBef>
          <a:spcPct val="20000"/>
        </a:spcBef>
        <a:buClr>
          <a:srgbClr val="399ACA"/>
        </a:buClr>
        <a:buSzPct val="120000"/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630238" indent="-17145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800100" indent="-169863" algn="l" defTabSz="457200" rtl="0" eaLnBrk="1" latinLnBrk="0" hangingPunct="1">
        <a:spcBef>
          <a:spcPct val="20000"/>
        </a:spcBef>
        <a:buClr>
          <a:srgbClr val="00588D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089025" indent="-23495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43000" y="3762102"/>
            <a:ext cx="9906000" cy="1023298"/>
          </a:xfrm>
        </p:spPr>
        <p:txBody>
          <a:bodyPr anchor="ctr">
            <a:noAutofit/>
          </a:bodyPr>
          <a:lstStyle/>
          <a:p>
            <a:r>
              <a:rPr lang="en-US" sz="4400" dirty="0"/>
              <a:t>OFA 2020 draft budget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0" y="5237334"/>
            <a:ext cx="12192000" cy="554937"/>
          </a:xfrm>
        </p:spPr>
        <p:txBody>
          <a:bodyPr/>
          <a:lstStyle/>
          <a:p>
            <a:r>
              <a:rPr lang="en-US" dirty="0"/>
              <a:t>Jim Ryan, OFA Acting Treasurer</a:t>
            </a:r>
          </a:p>
        </p:txBody>
      </p:sp>
      <p:sp>
        <p:nvSpPr>
          <p:cNvPr id="4" name="Date Placeholder 3"/>
          <p:cNvSpPr txBox="1">
            <a:spLocks/>
          </p:cNvSpPr>
          <p:nvPr/>
        </p:nvSpPr>
        <p:spPr>
          <a:xfrm>
            <a:off x="1524001" y="6126638"/>
            <a:ext cx="9143999" cy="365125"/>
          </a:xfrm>
          <a:prstGeom prst="rect">
            <a:avLst/>
          </a:prstGeom>
        </p:spPr>
        <p:txBody>
          <a:bodyPr wrap="none"/>
          <a:lstStyle>
            <a:defPPr>
              <a:defRPr lang="en-US"/>
            </a:defPPr>
            <a:lvl1pPr marL="0" algn="ctr" defTabSz="457200" rtl="0" eaLnBrk="1" latinLnBrk="0" hangingPunct="1">
              <a:defRPr sz="2200" b="1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January xx, 2020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5677806"/>
            <a:ext cx="12192000" cy="448832"/>
          </a:xfrm>
        </p:spPr>
        <p:txBody>
          <a:bodyPr/>
          <a:lstStyle/>
          <a:p>
            <a:endParaRPr lang="en-US" dirty="0">
              <a:solidFill>
                <a:srgbClr val="399A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762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431" y="1171959"/>
            <a:ext cx="11764107" cy="541553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 have the beginning of P&amp;L budget for 2020, based on things we know or can predict reasonably accurately</a:t>
            </a:r>
          </a:p>
          <a:p>
            <a:pPr lvl="1"/>
            <a:r>
              <a:rPr lang="en-US" dirty="0"/>
              <a:t>Expected membership dues given known attrition</a:t>
            </a:r>
          </a:p>
          <a:p>
            <a:pPr lvl="1"/>
            <a:r>
              <a:rPr lang="en-US" dirty="0"/>
              <a:t>Significant controllable costs, including</a:t>
            </a:r>
          </a:p>
          <a:p>
            <a:pPr lvl="2"/>
            <a:r>
              <a:rPr lang="en-US" dirty="0"/>
              <a:t>Budgeted cost for the ED: $42,188, down from $56,250</a:t>
            </a:r>
          </a:p>
          <a:p>
            <a:pPr lvl="2"/>
            <a:r>
              <a:rPr lang="en-US" dirty="0"/>
              <a:t>Current contractual cost for marketing support: $75,431</a:t>
            </a:r>
          </a:p>
          <a:p>
            <a:pPr lvl="1"/>
            <a:r>
              <a:rPr lang="en-US" dirty="0"/>
              <a:t>Continuation of many costs we have experience with, e.g. business management expenses with the Linux Foundation (LF)</a:t>
            </a:r>
          </a:p>
          <a:p>
            <a:pPr lvl="1"/>
            <a:r>
              <a:rPr lang="en-US" dirty="0"/>
              <a:t>Forecast Workshop loss of </a:t>
            </a:r>
            <a:r>
              <a:rPr lang="en-US" b="1" i="1" dirty="0"/>
              <a:t>TBD</a:t>
            </a:r>
          </a:p>
          <a:p>
            <a:r>
              <a:rPr lang="en-US" dirty="0"/>
              <a:t>Based just on this, we estimate:</a:t>
            </a:r>
          </a:p>
          <a:p>
            <a:pPr lvl="1"/>
            <a:r>
              <a:rPr lang="en-US" dirty="0"/>
              <a:t>Current budget estimate indicates a loss of TBD</a:t>
            </a:r>
          </a:p>
          <a:p>
            <a:pPr lvl="1"/>
            <a:r>
              <a:rPr lang="en-US" dirty="0"/>
              <a:t>Surplus is estimated to decline to </a:t>
            </a:r>
            <a:r>
              <a:rPr lang="en-US" i="1" dirty="0"/>
              <a:t>TBD</a:t>
            </a:r>
            <a:r>
              <a:rPr lang="en-US" dirty="0"/>
              <a:t> from $274,938</a:t>
            </a:r>
          </a:p>
          <a:p>
            <a:pPr lvl="1"/>
            <a:r>
              <a:rPr lang="en-US" dirty="0"/>
              <a:t>Cash is not forecast but expected to remain strong</a:t>
            </a:r>
          </a:p>
          <a:p>
            <a:pPr lvl="1"/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63132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58C9F-4FC5-D148-BF22-92E03317C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C5D5C-6EBE-C844-8A66-534D27239D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 things are not known and must be estimated, even given a huge potential margin of error, to have any sort of budget:</a:t>
            </a:r>
          </a:p>
          <a:p>
            <a:pPr lvl="1"/>
            <a:r>
              <a:rPr lang="en-US" dirty="0"/>
              <a:t>Any increase in revenue resulting from new member recruiting</a:t>
            </a:r>
          </a:p>
          <a:p>
            <a:pPr lvl="2"/>
            <a:r>
              <a:rPr lang="en-US" dirty="0"/>
              <a:t>ID dependencies and timing of resolution, e.g. Bylaws</a:t>
            </a:r>
          </a:p>
          <a:p>
            <a:pPr lvl="2"/>
            <a:r>
              <a:rPr lang="en-US" dirty="0"/>
              <a:t>Warning: recruiting has never been a successful program</a:t>
            </a:r>
          </a:p>
          <a:p>
            <a:pPr lvl="1"/>
            <a:r>
              <a:rPr lang="en-US" dirty="0"/>
              <a:t>Interop program costs including</a:t>
            </a:r>
          </a:p>
          <a:p>
            <a:pPr lvl="2"/>
            <a:r>
              <a:rPr lang="en-US" dirty="0"/>
              <a:t>Capital and ongoing service costs</a:t>
            </a:r>
          </a:p>
          <a:p>
            <a:pPr lvl="2"/>
            <a:r>
              <a:rPr lang="en-US" dirty="0"/>
              <a:t>How paid whether by participants, as a membership benefit or some other mechanism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786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58C9F-4FC5-D148-BF22-92E03317C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C5D5C-6EBE-C844-8A66-534D27239D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 things are not known and unlikely to become so by any reasonable time in 2020 for budgeting purposes</a:t>
            </a:r>
          </a:p>
          <a:p>
            <a:pPr lvl="1"/>
            <a:r>
              <a:rPr lang="en-US" dirty="0"/>
              <a:t>Any possible increase in revenue from dues </a:t>
            </a:r>
            <a:r>
              <a:rPr lang="en-US" b="1" dirty="0"/>
              <a:t>level</a:t>
            </a:r>
            <a:r>
              <a:rPr lang="en-US" dirty="0"/>
              <a:t>, e.g. cost to be a Promoter</a:t>
            </a:r>
          </a:p>
          <a:p>
            <a:pPr lvl="2"/>
            <a:r>
              <a:rPr lang="en-US" dirty="0"/>
              <a:t>Even if we can make a decision on this, members need ample warning to advise their companies and secure support</a:t>
            </a:r>
          </a:p>
        </p:txBody>
      </p:sp>
    </p:spTree>
    <p:extLst>
      <p:ext uri="{BB962C8B-B14F-4D97-AF65-F5344CB8AC3E}">
        <p14:creationId xmlns:p14="http://schemas.microsoft.com/office/powerpoint/2010/main" val="583879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and outlook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431" y="1312639"/>
            <a:ext cx="11764107" cy="5415539"/>
          </a:xfrm>
        </p:spPr>
        <p:txBody>
          <a:bodyPr>
            <a:normAutofit/>
          </a:bodyPr>
          <a:lstStyle/>
          <a:p>
            <a:r>
              <a:rPr lang="en-US" dirty="0"/>
              <a:t>Historically the OFA has run a surplus. Deficits in 2018 and 2019 are due to:</a:t>
            </a:r>
          </a:p>
          <a:p>
            <a:pPr lvl="1"/>
            <a:r>
              <a:rPr lang="en-US" dirty="0"/>
              <a:t>Significant increases in marketing costs</a:t>
            </a:r>
          </a:p>
          <a:p>
            <a:pPr lvl="1"/>
            <a:r>
              <a:rPr lang="en-US" dirty="0"/>
              <a:t>New Executive Director (ED) costs</a:t>
            </a:r>
          </a:p>
          <a:p>
            <a:pPr lvl="1"/>
            <a:r>
              <a:rPr lang="en-US" dirty="0"/>
              <a:t>Workshop losses in the $5K range, despite best efforts</a:t>
            </a:r>
          </a:p>
          <a:p>
            <a:r>
              <a:rPr lang="en-US" dirty="0"/>
              <a:t>Losses in 2018 and 2019 have been forecast and accepted</a:t>
            </a:r>
          </a:p>
          <a:p>
            <a:pPr lvl="1"/>
            <a:r>
              <a:rPr lang="en-US" dirty="0"/>
              <a:t>Strong cash position and “accumulated surplus”</a:t>
            </a:r>
          </a:p>
          <a:p>
            <a:pPr lvl="1"/>
            <a:r>
              <a:rPr lang="en-US" dirty="0"/>
              <a:t>The OFA in a “transition period”: forecast losses were accepted</a:t>
            </a:r>
          </a:p>
          <a:p>
            <a:pPr lvl="1"/>
            <a:r>
              <a:rPr lang="en-US" dirty="0"/>
              <a:t>Additional income from recruiting has been hoped for, but has been delayed</a:t>
            </a:r>
          </a:p>
          <a:p>
            <a:r>
              <a:rPr lang="en-US" dirty="0"/>
              <a:t>New strategy for 2020: manage to breakeven or better</a:t>
            </a:r>
          </a:p>
          <a:p>
            <a:pPr lvl="1"/>
            <a:r>
              <a:rPr lang="en-US" dirty="0"/>
              <a:t>Question is how?</a:t>
            </a:r>
          </a:p>
        </p:txBody>
      </p:sp>
    </p:spTree>
    <p:extLst>
      <p:ext uri="{BB962C8B-B14F-4D97-AF65-F5344CB8AC3E}">
        <p14:creationId xmlns:p14="http://schemas.microsoft.com/office/powerpoint/2010/main" val="924284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D693F-22A6-9E43-9B30-AA95665F9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Guidance requested from the Board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FB8B7-E662-C543-B5B0-3B7E759E1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12639"/>
            <a:ext cx="10972800" cy="5369515"/>
          </a:xfrm>
        </p:spPr>
        <p:txBody>
          <a:bodyPr>
            <a:normAutofit/>
          </a:bodyPr>
          <a:lstStyle/>
          <a:p>
            <a:r>
              <a:rPr lang="en-US" dirty="0"/>
              <a:t>Key: how to transition 2020 to breakeven or better</a:t>
            </a:r>
          </a:p>
          <a:p>
            <a:pPr lvl="1"/>
            <a:r>
              <a:rPr lang="en-US" dirty="0"/>
              <a:t>Set new revenue goals and review each quarter</a:t>
            </a:r>
          </a:p>
          <a:p>
            <a:pPr lvl="2"/>
            <a:r>
              <a:rPr lang="en-US" b="1" i="1" dirty="0"/>
              <a:t>This is very difficult to predict</a:t>
            </a:r>
          </a:p>
          <a:p>
            <a:r>
              <a:rPr lang="en-US" dirty="0"/>
              <a:t>Have a “Plan B” in place to reduce costs if necessary</a:t>
            </a:r>
          </a:p>
          <a:p>
            <a:pPr lvl="1"/>
            <a:r>
              <a:rPr lang="en-US" dirty="0"/>
              <a:t>ED costs</a:t>
            </a:r>
          </a:p>
          <a:p>
            <a:pPr lvl="1"/>
            <a:r>
              <a:rPr lang="en-US" dirty="0"/>
              <a:t>Marketing costs</a:t>
            </a:r>
          </a:p>
          <a:p>
            <a:pPr lvl="2"/>
            <a:r>
              <a:rPr lang="en-US" b="1" i="1" dirty="0"/>
              <a:t>This is known and easy to implement</a:t>
            </a:r>
          </a:p>
          <a:p>
            <a:r>
              <a:rPr lang="en-US" dirty="0"/>
              <a:t>Continue to develop an interop strategy and determine interop program costs and how funded:</a:t>
            </a:r>
          </a:p>
          <a:p>
            <a:pPr lvl="1"/>
            <a:r>
              <a:rPr lang="en-US" dirty="0"/>
              <a:t>Service provider(s), cost basis and associated costs for equipment (if any)</a:t>
            </a:r>
          </a:p>
          <a:p>
            <a:pPr lvl="1"/>
            <a:r>
              <a:rPr lang="en-US" dirty="0"/>
              <a:t>As a membership benefit, or charged to participants only</a:t>
            </a:r>
          </a:p>
          <a:p>
            <a:pPr lvl="2"/>
            <a:r>
              <a:rPr lang="en-US" b="1" i="1" dirty="0"/>
              <a:t>This is a significant unknown</a:t>
            </a:r>
          </a:p>
        </p:txBody>
      </p:sp>
    </p:spTree>
    <p:extLst>
      <p:ext uri="{BB962C8B-B14F-4D97-AF65-F5344CB8AC3E}">
        <p14:creationId xmlns:p14="http://schemas.microsoft.com/office/powerpoint/2010/main" val="3569704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CFB3F-A38A-8E44-AD7E-11A54DC9B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2020 budget compared to 2019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EB08233C-18D3-934B-AF89-20ACE3307D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9115220"/>
              </p:ext>
            </p:extLst>
          </p:nvPr>
        </p:nvGraphicFramePr>
        <p:xfrm>
          <a:off x="1670538" y="1216078"/>
          <a:ext cx="8458201" cy="50440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54880">
                  <a:extLst>
                    <a:ext uri="{9D8B030D-6E8A-4147-A177-3AD203B41FA5}">
                      <a16:colId xmlns:a16="http://schemas.microsoft.com/office/drawing/2014/main" val="702532167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1111075831"/>
                    </a:ext>
                  </a:extLst>
                </a:gridCol>
                <a:gridCol w="2240281">
                  <a:extLst>
                    <a:ext uri="{9D8B030D-6E8A-4147-A177-3AD203B41FA5}">
                      <a16:colId xmlns:a16="http://schemas.microsoft.com/office/drawing/2014/main" val="460910144"/>
                    </a:ext>
                  </a:extLst>
                </a:gridCol>
              </a:tblGrid>
              <a:tr h="26467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2019 Budget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Budget Prep for 2020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57914880"/>
                  </a:ext>
                </a:extLst>
              </a:tr>
              <a:tr h="12215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Income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78073277"/>
                  </a:ext>
                </a:extLst>
              </a:tr>
              <a:tr h="12215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Membership Dues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157,500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            135,500.00 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16974051"/>
                  </a:ext>
                </a:extLst>
              </a:tr>
              <a:tr h="12215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44593652"/>
                  </a:ext>
                </a:extLst>
              </a:tr>
              <a:tr h="12215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Expense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94693208"/>
                  </a:ext>
                </a:extLst>
              </a:tr>
              <a:tr h="12215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OFA Industry Support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3,000 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      3,000 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22374015"/>
                  </a:ext>
                </a:extLst>
              </a:tr>
              <a:tr h="38174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Maintainer Discretionary Support e.g., travel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857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3,000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      3,000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36623343"/>
                  </a:ext>
                </a:extLst>
              </a:tr>
              <a:tr h="12215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Marketing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75,431 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    75,431 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31510869"/>
                  </a:ext>
                </a:extLst>
              </a:tr>
              <a:tr h="12215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PR agency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857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69,000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    69,000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14597405"/>
                  </a:ext>
                </a:extLst>
              </a:tr>
              <a:tr h="12215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Agency expenses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857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4,000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      4,000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63085876"/>
                  </a:ext>
                </a:extLst>
              </a:tr>
              <a:tr h="12215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Press releases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857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2,431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      2,431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73824651"/>
                  </a:ext>
                </a:extLst>
              </a:tr>
              <a:tr h="12215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IT &amp; IS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14,787 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    14,787 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9835483"/>
                  </a:ext>
                </a:extLst>
              </a:tr>
              <a:tr h="12215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Secure document repository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857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3,000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      3,000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41123441"/>
                  </a:ext>
                </a:extLst>
              </a:tr>
              <a:tr h="12215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Hosting Fees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857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4,587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      4,587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87531478"/>
                  </a:ext>
                </a:extLst>
              </a:tr>
              <a:tr h="12215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IT support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857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7,200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      7,200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94128056"/>
                  </a:ext>
                </a:extLst>
              </a:tr>
              <a:tr h="12215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G&amp;A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50,275 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    42,225 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20157272"/>
                  </a:ext>
                </a:extLst>
              </a:tr>
              <a:tr h="12215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Bank Service Charges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857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6,900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      6,900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70870344"/>
                  </a:ext>
                </a:extLst>
              </a:tr>
              <a:tr h="12215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Business Management (LF)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857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25,375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    20,325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96349769"/>
                  </a:ext>
                </a:extLst>
              </a:tr>
              <a:tr h="12215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Tax Preperation Fees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857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2,300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      2,300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59443422"/>
                  </a:ext>
                </a:extLst>
              </a:tr>
              <a:tr h="12215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Misc Expenses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857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700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          700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93341619"/>
                  </a:ext>
                </a:extLst>
              </a:tr>
              <a:tr h="12215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Legal Expenses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857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15,000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    12,000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85208499"/>
                  </a:ext>
                </a:extLst>
              </a:tr>
              <a:tr h="12215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Travel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857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76754108"/>
                  </a:ext>
                </a:extLst>
              </a:tr>
              <a:tr h="12215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Total Expense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143,493 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  135,443 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09397946"/>
                  </a:ext>
                </a:extLst>
              </a:tr>
              <a:tr h="12215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Operating income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14,007 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            57 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28095176"/>
                  </a:ext>
                </a:extLst>
              </a:tr>
              <a:tr h="12215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857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09866364"/>
                  </a:ext>
                </a:extLst>
              </a:tr>
              <a:tr h="12215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Other Income and Expense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39854901"/>
                  </a:ext>
                </a:extLst>
              </a:tr>
              <a:tr h="12215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Contract Services; Director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857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(56,250)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   (42,188)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97845870"/>
                  </a:ext>
                </a:extLst>
              </a:tr>
              <a:tr h="12215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Workshop Income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857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69,200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    60,750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49164799"/>
                  </a:ext>
                </a:extLst>
              </a:tr>
              <a:tr h="12215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Workshop Expenses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857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(55,620)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   (65,311)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70947271"/>
                  </a:ext>
                </a:extLst>
              </a:tr>
              <a:tr h="12215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Plugfest Participation Fees - Income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857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180,000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84443294"/>
                  </a:ext>
                </a:extLst>
              </a:tr>
              <a:tr h="12215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Plugfest Payments to UNH-IOL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857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(180,000)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36914161"/>
                  </a:ext>
                </a:extLst>
              </a:tr>
              <a:tr h="12215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Software Testing Revenue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857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65345611"/>
                  </a:ext>
                </a:extLst>
              </a:tr>
              <a:tr h="12215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Software Testing Expense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857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13322095"/>
                  </a:ext>
                </a:extLst>
              </a:tr>
              <a:tr h="12215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Other non operating misc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857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83576612"/>
                  </a:ext>
                </a:extLst>
              </a:tr>
              <a:tr h="12215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Net Other Income and (Expense)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(42,670)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  (46,749)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63629016"/>
                  </a:ext>
                </a:extLst>
              </a:tr>
              <a:tr h="12215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Net Income and (Expense)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(28,663)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  (46,691)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31369577"/>
                  </a:ext>
                </a:extLst>
              </a:tr>
              <a:tr h="12215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Carryforward Surplus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274,938 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  246,275 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6650812"/>
                  </a:ext>
                </a:extLst>
              </a:tr>
              <a:tr h="12215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Accumulated Surplus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246,275 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 $                199,584 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11264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3723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62E03-1C79-D64C-9580-6FC018277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40648-E1DD-9E4F-A574-97EE99E86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AEE386-7EA6-5E49-802F-6BAD84216279}"/>
              </a:ext>
            </a:extLst>
          </p:cNvPr>
          <p:cNvSpPr/>
          <p:nvPr/>
        </p:nvSpPr>
        <p:spPr>
          <a:xfrm>
            <a:off x="4193686" y="2967335"/>
            <a:ext cx="380463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4257051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Acting treasurer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12639"/>
            <a:ext cx="10972800" cy="5381672"/>
          </a:xfrm>
        </p:spPr>
        <p:txBody>
          <a:bodyPr>
            <a:normAutofit/>
          </a:bodyPr>
          <a:lstStyle/>
          <a:p>
            <a:r>
              <a:rPr lang="en-US" dirty="0"/>
              <a:t>Make a serious effort to get to breakeven; even if not achieved, will force the right discussions on priorities</a:t>
            </a:r>
          </a:p>
          <a:p>
            <a:r>
              <a:rPr lang="en-US" dirty="0"/>
              <a:t>Explore further cuts to the ED budget, whether on hours/ month or rate or both</a:t>
            </a:r>
          </a:p>
          <a:p>
            <a:pPr lvl="1"/>
            <a:r>
              <a:rPr lang="en-US" dirty="0"/>
              <a:t>What’s the defense of this cost?</a:t>
            </a:r>
          </a:p>
          <a:p>
            <a:r>
              <a:rPr lang="en-US" dirty="0"/>
              <a:t>For the first time, explore cuts to the marketing budget</a:t>
            </a:r>
          </a:p>
          <a:p>
            <a:pPr lvl="1"/>
            <a:r>
              <a:rPr lang="en-US" dirty="0"/>
              <a:t>Why hasn’t this been tried before?</a:t>
            </a:r>
          </a:p>
          <a:p>
            <a:r>
              <a:rPr lang="en-US" dirty="0"/>
              <a:t>Make every effort to ensure the new interop strategy is at least breakeven</a:t>
            </a:r>
          </a:p>
          <a:p>
            <a:r>
              <a:rPr lang="en-US" dirty="0"/>
              <a:t>There are other possible areas for cuts, but they’re fairly small and not requiring policy guidance</a:t>
            </a:r>
          </a:p>
        </p:txBody>
      </p:sp>
    </p:spTree>
    <p:extLst>
      <p:ext uri="{BB962C8B-B14F-4D97-AF65-F5344CB8AC3E}">
        <p14:creationId xmlns:p14="http://schemas.microsoft.com/office/powerpoint/2010/main" val="677882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11135</TotalTime>
  <Words>886</Words>
  <Application>Microsoft Macintosh PowerPoint</Application>
  <PresentationFormat>Widescreen</PresentationFormat>
  <Paragraphs>170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Narrow</vt:lpstr>
      <vt:lpstr>Calibri</vt:lpstr>
      <vt:lpstr>Wingdings</vt:lpstr>
      <vt:lpstr>Office Theme</vt:lpstr>
      <vt:lpstr>OFA 2020 draft budget</vt:lpstr>
      <vt:lpstr>Overview</vt:lpstr>
      <vt:lpstr>Overview (continued)</vt:lpstr>
      <vt:lpstr>Overview (continued)</vt:lpstr>
      <vt:lpstr>Background and outlook</vt:lpstr>
      <vt:lpstr>Guidance requested from the Board</vt:lpstr>
      <vt:lpstr>2020 budget compared to 2019</vt:lpstr>
      <vt:lpstr>PowerPoint Presentation</vt:lpstr>
      <vt:lpstr>Acting treasurer recommendations</vt:lpstr>
    </vt:vector>
  </TitlesOfParts>
  <Company>password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keywords>CTPClassification=CTP_PUBLIC:VisualMarkings=, CTPClassification=CTP_NT</cp:keywords>
  <cp:lastModifiedBy>Jim Ryan</cp:lastModifiedBy>
  <cp:revision>641</cp:revision>
  <cp:lastPrinted>2020-01-07T23:37:36Z</cp:lastPrinted>
  <dcterms:created xsi:type="dcterms:W3CDTF">2016-02-08T22:33:42Z</dcterms:created>
  <dcterms:modified xsi:type="dcterms:W3CDTF">2020-01-08T00:01:15Z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f3875ef7-ca1a-4cab-8f23-7ab2d4716ae1</vt:lpwstr>
  </property>
  <property fmtid="{D5CDD505-2E9C-101B-9397-08002B2CF9AE}" pid="3" name="CTP_TimeStamp">
    <vt:lpwstr>2018-09-11 23:13:23Z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