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308" r:id="rId4"/>
    <p:sldId id="309" r:id="rId5"/>
    <p:sldId id="306" r:id="rId6"/>
    <p:sldId id="303" r:id="rId7"/>
    <p:sldId id="299" r:id="rId8"/>
    <p:sldId id="307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0210" autoAdjust="0"/>
    <p:restoredTop sz="95494" autoAdjust="0"/>
  </p:normalViewPr>
  <p:slideViewPr>
    <p:cSldViewPr snapToGrid="0" showGuides="1">
      <p:cViewPr>
        <p:scale>
          <a:sx n="100" d="100"/>
          <a:sy n="100" d="100"/>
        </p:scale>
        <p:origin x="464" y="8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362075-EEBC-AF40-89D8-0FCA4CB95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EC167-88EE-1B4E-A1A0-A32E8888C7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14FF-74BE-4F4C-82B1-5C154B712CF9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BBF9-8915-104A-B97D-6F8FAB956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9B68D-FE41-FE4F-BD83-F8FA6BF57A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456C-E99C-4849-BF27-47CCD57C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/>
              <a:t>OFA 2020 draft budget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/>
              <a:t>Jim Ryan, OFA Acting Treasurer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January 16, 2020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1171959"/>
            <a:ext cx="11764107" cy="5415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the beginning of P&amp;L budget for 2020, based on things we know or can predict reasonably accurately</a:t>
            </a:r>
          </a:p>
          <a:p>
            <a:pPr lvl="1"/>
            <a:r>
              <a:rPr lang="en-US" dirty="0"/>
              <a:t>Expected membership dues given known attrition</a:t>
            </a:r>
          </a:p>
          <a:p>
            <a:pPr lvl="1"/>
            <a:r>
              <a:rPr lang="en-US" dirty="0"/>
              <a:t>Significant controllable costs, including</a:t>
            </a:r>
          </a:p>
          <a:p>
            <a:pPr lvl="2"/>
            <a:r>
              <a:rPr lang="en-US" dirty="0"/>
              <a:t>Budgeted cost for the ED: $42,188, down from $56,250</a:t>
            </a:r>
          </a:p>
          <a:p>
            <a:pPr lvl="2"/>
            <a:r>
              <a:rPr lang="en-US" dirty="0"/>
              <a:t>Current contractual cost for marketing support: $75,431</a:t>
            </a:r>
          </a:p>
          <a:p>
            <a:pPr lvl="1"/>
            <a:r>
              <a:rPr lang="en-US" dirty="0"/>
              <a:t>Continuation of many costs we have experience with, e.g. business management expenses with the Linux Foundation (LF)</a:t>
            </a:r>
          </a:p>
          <a:p>
            <a:pPr lvl="1"/>
            <a:r>
              <a:rPr lang="en-US" dirty="0"/>
              <a:t>Forecast Workshop income of $2,939</a:t>
            </a:r>
            <a:endParaRPr lang="en-US" b="1" i="1" dirty="0"/>
          </a:p>
          <a:p>
            <a:r>
              <a:rPr lang="en-US" dirty="0"/>
              <a:t>Based just on this, we estimate:</a:t>
            </a:r>
          </a:p>
          <a:p>
            <a:pPr lvl="1"/>
            <a:r>
              <a:rPr lang="en-US" dirty="0"/>
              <a:t>Current budget estimate indicates a loss of $47,691</a:t>
            </a:r>
          </a:p>
          <a:p>
            <a:pPr lvl="1"/>
            <a:r>
              <a:rPr lang="en-US" dirty="0"/>
              <a:t>Carry Forward Surplus is estimated to decline to $231,956</a:t>
            </a:r>
          </a:p>
          <a:p>
            <a:pPr lvl="1"/>
            <a:r>
              <a:rPr lang="en-US" dirty="0"/>
              <a:t>Cash is not forecast but expected to remain strong</a:t>
            </a:r>
          </a:p>
          <a:p>
            <a:pPr lvl="1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31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8C9F-4FC5-D148-BF22-92E0331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D5C-6EBE-C844-8A66-534D2723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things are not known and must be estimated, even given a huge potential margin of error, to have any sort of budget:</a:t>
            </a:r>
          </a:p>
          <a:p>
            <a:pPr lvl="1"/>
            <a:r>
              <a:rPr lang="en-US" dirty="0"/>
              <a:t>Any increase in revenue resulting from new member recruiting</a:t>
            </a:r>
          </a:p>
          <a:p>
            <a:pPr lvl="2"/>
            <a:r>
              <a:rPr lang="en-US" dirty="0"/>
              <a:t>ID dependencies and timing of resolution, e.g. Bylaws</a:t>
            </a:r>
          </a:p>
          <a:p>
            <a:pPr lvl="2"/>
            <a:r>
              <a:rPr lang="en-US" dirty="0"/>
              <a:t>Warning: recruiting has never been a successful program</a:t>
            </a:r>
          </a:p>
          <a:p>
            <a:pPr lvl="1"/>
            <a:r>
              <a:rPr lang="en-US" dirty="0"/>
              <a:t>Interop program costs including</a:t>
            </a:r>
          </a:p>
          <a:p>
            <a:pPr lvl="2"/>
            <a:r>
              <a:rPr lang="en-US" dirty="0"/>
              <a:t>Capital and ongoing service costs</a:t>
            </a:r>
          </a:p>
          <a:p>
            <a:pPr lvl="2"/>
            <a:r>
              <a:rPr lang="en-US" dirty="0"/>
              <a:t>How paid whether by participants, as a membership benefit or some other mechanism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8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8C9F-4FC5-D148-BF22-92E0331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D5C-6EBE-C844-8A66-534D2723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things are not known and unlikely to become so by any reasonable time in 2020 for budgeting purposes</a:t>
            </a:r>
          </a:p>
          <a:p>
            <a:pPr lvl="1"/>
            <a:r>
              <a:rPr lang="en-US" dirty="0"/>
              <a:t>Any possible increase in revenue from dues </a:t>
            </a:r>
            <a:r>
              <a:rPr lang="en-US" b="1" dirty="0"/>
              <a:t>level</a:t>
            </a:r>
            <a:r>
              <a:rPr lang="en-US" dirty="0"/>
              <a:t>, e.g. cost to be a Promoter</a:t>
            </a:r>
          </a:p>
          <a:p>
            <a:pPr lvl="2"/>
            <a:r>
              <a:rPr lang="en-US" dirty="0"/>
              <a:t>Even if we can make a decision on this, members need ample warning to advise their companies and secure support</a:t>
            </a:r>
          </a:p>
        </p:txBody>
      </p:sp>
    </p:spTree>
    <p:extLst>
      <p:ext uri="{BB962C8B-B14F-4D97-AF65-F5344CB8AC3E}">
        <p14:creationId xmlns:p14="http://schemas.microsoft.com/office/powerpoint/2010/main" val="58387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1312639"/>
            <a:ext cx="11764107" cy="5415539"/>
          </a:xfrm>
        </p:spPr>
        <p:txBody>
          <a:bodyPr>
            <a:normAutofit/>
          </a:bodyPr>
          <a:lstStyle/>
          <a:p>
            <a:r>
              <a:rPr lang="en-US" dirty="0"/>
              <a:t>Historically the OFA has run a surplus. Deficits in 2018 and 2019 are due to:</a:t>
            </a:r>
          </a:p>
          <a:p>
            <a:pPr lvl="1"/>
            <a:r>
              <a:rPr lang="en-US" dirty="0"/>
              <a:t>Significant increases in marketing costs</a:t>
            </a:r>
          </a:p>
          <a:p>
            <a:pPr lvl="1"/>
            <a:r>
              <a:rPr lang="en-US" dirty="0"/>
              <a:t>New Executive Director (ED) costs</a:t>
            </a:r>
          </a:p>
          <a:p>
            <a:pPr lvl="1"/>
            <a:r>
              <a:rPr lang="en-US" dirty="0"/>
              <a:t>Workshop income ranging between modest income to losses in the $5K range. In earlier years this was a significant source of income</a:t>
            </a:r>
          </a:p>
          <a:p>
            <a:r>
              <a:rPr lang="en-US" dirty="0"/>
              <a:t>Losses in 2018 and 2019 have been forecast and accepted</a:t>
            </a:r>
          </a:p>
          <a:p>
            <a:pPr lvl="1"/>
            <a:r>
              <a:rPr lang="en-US" dirty="0"/>
              <a:t>Strong cash position and “Surplus”</a:t>
            </a:r>
          </a:p>
          <a:p>
            <a:pPr lvl="1"/>
            <a:r>
              <a:rPr lang="en-US" dirty="0"/>
              <a:t>The OFA is in a “transition period”: forecast losses were accepted</a:t>
            </a:r>
          </a:p>
          <a:p>
            <a:pPr lvl="1"/>
            <a:r>
              <a:rPr lang="en-US" dirty="0"/>
              <a:t>Additional income from recruiting has been hoped for, but has been delayed</a:t>
            </a:r>
          </a:p>
          <a:p>
            <a:r>
              <a:rPr lang="en-US" dirty="0"/>
              <a:t>New strategy for 2020: manage to breakeven or better</a:t>
            </a:r>
          </a:p>
          <a:p>
            <a:pPr lvl="1"/>
            <a:r>
              <a:rPr lang="en-US" dirty="0"/>
              <a:t>Question is how?</a:t>
            </a:r>
          </a:p>
        </p:txBody>
      </p:sp>
    </p:spTree>
    <p:extLst>
      <p:ext uri="{BB962C8B-B14F-4D97-AF65-F5344CB8AC3E}">
        <p14:creationId xmlns:p14="http://schemas.microsoft.com/office/powerpoint/2010/main" val="92428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693F-22A6-9E43-9B30-AA95665F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Guidance requested from the 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B8B7-E662-C543-B5B0-3B7E759E1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69515"/>
          </a:xfrm>
        </p:spPr>
        <p:txBody>
          <a:bodyPr>
            <a:normAutofit/>
          </a:bodyPr>
          <a:lstStyle/>
          <a:p>
            <a:r>
              <a:rPr lang="en-US" dirty="0"/>
              <a:t>Key: how to transition 2020 to breakeven or better</a:t>
            </a:r>
          </a:p>
          <a:p>
            <a:pPr lvl="1"/>
            <a:r>
              <a:rPr lang="en-US" dirty="0"/>
              <a:t>Set new revenue goals and review each quarter</a:t>
            </a:r>
          </a:p>
          <a:p>
            <a:pPr lvl="2"/>
            <a:r>
              <a:rPr lang="en-US" b="1" i="1" dirty="0"/>
              <a:t>This is very difficult to predict</a:t>
            </a:r>
          </a:p>
          <a:p>
            <a:r>
              <a:rPr lang="en-US" dirty="0"/>
              <a:t>Have a “Plan B” in place to reduce costs if necessary</a:t>
            </a:r>
          </a:p>
          <a:p>
            <a:pPr lvl="1"/>
            <a:r>
              <a:rPr lang="en-US" dirty="0"/>
              <a:t>ED costs</a:t>
            </a:r>
          </a:p>
          <a:p>
            <a:pPr lvl="1"/>
            <a:r>
              <a:rPr lang="en-US" dirty="0"/>
              <a:t>Marketing costs</a:t>
            </a:r>
          </a:p>
          <a:p>
            <a:pPr lvl="2"/>
            <a:r>
              <a:rPr lang="en-US" b="1" i="1" dirty="0"/>
              <a:t>This is known and easy to implement</a:t>
            </a:r>
          </a:p>
          <a:p>
            <a:r>
              <a:rPr lang="en-US" dirty="0"/>
              <a:t>Continue to develop an interop strategy and determine interop program costs and how funded:</a:t>
            </a:r>
          </a:p>
          <a:p>
            <a:pPr lvl="1"/>
            <a:r>
              <a:rPr lang="en-US" dirty="0"/>
              <a:t>Service provider(s), cost basis and associated costs for equipment (if any)</a:t>
            </a:r>
          </a:p>
          <a:p>
            <a:pPr lvl="1"/>
            <a:r>
              <a:rPr lang="en-US" dirty="0"/>
              <a:t>As a membership benefit, or charged to participants only</a:t>
            </a:r>
          </a:p>
          <a:p>
            <a:pPr lvl="2"/>
            <a:r>
              <a:rPr lang="en-US" b="1" i="1" dirty="0"/>
              <a:t>This is a significant unknown</a:t>
            </a:r>
          </a:p>
        </p:txBody>
      </p:sp>
    </p:spTree>
    <p:extLst>
      <p:ext uri="{BB962C8B-B14F-4D97-AF65-F5344CB8AC3E}">
        <p14:creationId xmlns:p14="http://schemas.microsoft.com/office/powerpoint/2010/main" val="356970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FB3F-A38A-8E44-AD7E-11A54DC9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budget compared to 2019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154346-F212-354E-A7DC-08DA11493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718313"/>
              </p:ext>
            </p:extLst>
          </p:nvPr>
        </p:nvGraphicFramePr>
        <p:xfrm>
          <a:off x="4267200" y="1323319"/>
          <a:ext cx="3657600" cy="5412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3734">
                  <a:extLst>
                    <a:ext uri="{9D8B030D-6E8A-4147-A177-3AD203B41FA5}">
                      <a16:colId xmlns:a16="http://schemas.microsoft.com/office/drawing/2014/main" val="1623124468"/>
                    </a:ext>
                  </a:extLst>
                </a:gridCol>
                <a:gridCol w="972658">
                  <a:extLst>
                    <a:ext uri="{9D8B030D-6E8A-4147-A177-3AD203B41FA5}">
                      <a16:colId xmlns:a16="http://schemas.microsoft.com/office/drawing/2014/main" val="1395841608"/>
                    </a:ext>
                  </a:extLst>
                </a:gridCol>
                <a:gridCol w="861208">
                  <a:extLst>
                    <a:ext uri="{9D8B030D-6E8A-4147-A177-3AD203B41FA5}">
                      <a16:colId xmlns:a16="http://schemas.microsoft.com/office/drawing/2014/main" val="128261600"/>
                    </a:ext>
                  </a:extLst>
                </a:gridCol>
              </a:tblGrid>
              <a:tr h="24128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2019 Budget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Budget Prep for 2020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5250950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1145111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Membership Dues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157,500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         125,500.00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0409641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0892056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8946603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OFA Industry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3,000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3,000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5072971"/>
                  </a:ext>
                </a:extLst>
              </a:tr>
              <a:tr h="17956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Maintainer Discretionary Support e.g., 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365347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Marketing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75,431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75,431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7483128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 agency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69,000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69,000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8250790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Agency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4,000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4,000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2564515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Press releases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2,431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2,431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4422647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&amp; 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14,787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14,787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4310082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Secure document repository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3,000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6377411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Hosting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4,587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4,587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2774355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7,200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7,200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3262911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G&amp;A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50,275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40,725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859257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Bank Service Charges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6,900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6,900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4422871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Business Management (LF)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25,375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18,825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5522759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Tax Preperation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2,300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2,300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0176241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Misc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     700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  700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3145243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Legal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15,000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12,000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2685742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309290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143,493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133,943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8523302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Operating 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14,007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(8,443)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6064590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4562927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Income and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0143271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Contract Services; Director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(56,250)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(42,188)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7049219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  69,200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68,250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4783676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(55,620)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(65,311)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6695323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Participation Fees -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180,000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819632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Payments to UNH-IOL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(180,000)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0610795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Software Testing Revenue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0507876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Software Testing Expense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7164518"/>
                  </a:ext>
                </a:extLst>
              </a:tr>
              <a:tr h="11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non operating misc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72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9286700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Other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(42,670)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(39,249)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9085418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 (28,663)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(47,691)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6557529"/>
                  </a:ext>
                </a:extLst>
              </a:tr>
              <a:tr h="14814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Carryforward Surplus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274,938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231,956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1769288"/>
                  </a:ext>
                </a:extLst>
              </a:tr>
              <a:tr h="1022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Accumulated Surplus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           246,275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       184,265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489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72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2E03-1C79-D64C-9580-6FC01827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0648-E1DD-9E4F-A574-97EE99E8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EE386-7EA6-5E49-802F-6BAD84216279}"/>
              </a:ext>
            </a:extLst>
          </p:cNvPr>
          <p:cNvSpPr/>
          <p:nvPr/>
        </p:nvSpPr>
        <p:spPr>
          <a:xfrm>
            <a:off x="4193686" y="2967335"/>
            <a:ext cx="3804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25705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treasurer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81672"/>
          </a:xfrm>
        </p:spPr>
        <p:txBody>
          <a:bodyPr>
            <a:normAutofit/>
          </a:bodyPr>
          <a:lstStyle/>
          <a:p>
            <a:r>
              <a:rPr lang="en-US" dirty="0"/>
              <a:t>Make a serious effort to get to breakeven; even if not achieved, will force the right discussions on priorities</a:t>
            </a:r>
          </a:p>
          <a:p>
            <a:r>
              <a:rPr lang="en-US" dirty="0"/>
              <a:t>Explore further cuts to the ED budget, whether on hours/ month or rate or both</a:t>
            </a:r>
          </a:p>
          <a:p>
            <a:pPr lvl="1"/>
            <a:r>
              <a:rPr lang="en-US" dirty="0"/>
              <a:t>What’s the defense of this cost?</a:t>
            </a:r>
          </a:p>
          <a:p>
            <a:r>
              <a:rPr lang="en-US" dirty="0"/>
              <a:t>For the first time, explore cuts to the marketing budget</a:t>
            </a:r>
          </a:p>
          <a:p>
            <a:pPr lvl="1"/>
            <a:r>
              <a:rPr lang="en-US" dirty="0"/>
              <a:t>Why hasn’t this been tried before?</a:t>
            </a:r>
          </a:p>
          <a:p>
            <a:r>
              <a:rPr lang="en-US" dirty="0"/>
              <a:t>Make every effort to ensure the new interop strategy is at least breakeven</a:t>
            </a:r>
          </a:p>
          <a:p>
            <a:r>
              <a:rPr lang="en-US" dirty="0"/>
              <a:t>There are other possible areas for cuts, but they’re fairly small and not requiring policy guidance</a:t>
            </a:r>
          </a:p>
        </p:txBody>
      </p:sp>
    </p:spTree>
    <p:extLst>
      <p:ext uri="{BB962C8B-B14F-4D97-AF65-F5344CB8AC3E}">
        <p14:creationId xmlns:p14="http://schemas.microsoft.com/office/powerpoint/2010/main" val="67788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11176</TotalTime>
  <Words>903</Words>
  <Application>Microsoft Macintosh PowerPoint</Application>
  <PresentationFormat>Widescreen</PresentationFormat>
  <Paragraphs>170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Office Theme</vt:lpstr>
      <vt:lpstr>OFA 2020 draft budget</vt:lpstr>
      <vt:lpstr>Overview</vt:lpstr>
      <vt:lpstr>Overview (continued)</vt:lpstr>
      <vt:lpstr>Overview (continued)</vt:lpstr>
      <vt:lpstr>Background and outlook</vt:lpstr>
      <vt:lpstr>Guidance requested from the Board</vt:lpstr>
      <vt:lpstr>2020 budget compared to 2019</vt:lpstr>
      <vt:lpstr>PowerPoint Presentation</vt:lpstr>
      <vt:lpstr>Acting treasurer recommendations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Jim Ryan</cp:lastModifiedBy>
  <cp:revision>646</cp:revision>
  <cp:lastPrinted>2020-01-15T23:18:16Z</cp:lastPrinted>
  <dcterms:created xsi:type="dcterms:W3CDTF">2016-02-08T22:33:42Z</dcterms:created>
  <dcterms:modified xsi:type="dcterms:W3CDTF">2020-01-15T23:20:25Z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f3875ef7-ca1a-4cab-8f23-7ab2d4716ae1</vt:lpwstr>
  </property>
  <property fmtid="{D5CDD505-2E9C-101B-9397-08002B2CF9AE}" pid="3" name="CTP_TimeStamp">
    <vt:lpwstr>2018-09-11 23:13:23Z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