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1"/>
  </p:notesMasterIdLst>
  <p:handoutMasterIdLst>
    <p:handoutMasterId r:id="rId12"/>
  </p:handoutMasterIdLst>
  <p:sldIdLst>
    <p:sldId id="317" r:id="rId5"/>
    <p:sldId id="339" r:id="rId6"/>
    <p:sldId id="340" r:id="rId7"/>
    <p:sldId id="341" r:id="rId8"/>
    <p:sldId id="342" r:id="rId9"/>
    <p:sldId id="34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BC1F433-D1E0-44BB-A7EF-D0398CD9C6C3}">
          <p14:sldIdLst>
            <p14:sldId id="317"/>
            <p14:sldId id="339"/>
            <p14:sldId id="340"/>
            <p14:sldId id="341"/>
            <p14:sldId id="342"/>
            <p14:sldId id="343"/>
          </p14:sldIdLst>
        </p14:section>
      </p14:sectionLst>
    </p:ext>
    <p:ext uri="{EFAFB233-063F-42B5-8137-9DF3F51BA10A}">
      <p15:sldGuideLst xmlns:p15="http://schemas.microsoft.com/office/powerpoint/2012/main">
        <p15:guide id="1" orient="horz" userDrawn="1">
          <p15:clr>
            <a:srgbClr val="A4A3A4"/>
          </p15:clr>
        </p15:guide>
        <p15:guide id="2" pos="384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un, Paul" initials="GP" lastIdx="1" clrIdx="0">
    <p:extLst>
      <p:ext uri="{19B8F6BF-5375-455C-9EA6-DF929625EA0E}">
        <p15:presenceInfo xmlns:p15="http://schemas.microsoft.com/office/powerpoint/2012/main" userId="S::paul.grun@hpe.com::98627949-9007-460c-a54d-94ae0f553f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8D"/>
    <a:srgbClr val="663300"/>
    <a:srgbClr val="9A9CCA"/>
    <a:srgbClr val="9A9C9F"/>
    <a:srgbClr val="FFFFFF"/>
    <a:srgbClr val="399A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88" autoAdjust="0"/>
    <p:restoredTop sz="93779"/>
  </p:normalViewPr>
  <p:slideViewPr>
    <p:cSldViewPr snapToGrid="0" showGuides="1">
      <p:cViewPr varScale="1">
        <p:scale>
          <a:sx n="97" d="100"/>
          <a:sy n="97" d="100"/>
        </p:scale>
        <p:origin x="216" y="456"/>
      </p:cViewPr>
      <p:guideLst>
        <p:guide orient="horz"/>
        <p:guide pos="3844"/>
      </p:guideLst>
    </p:cSldViewPr>
  </p:slideViewPr>
  <p:notesTextViewPr>
    <p:cViewPr>
      <p:scale>
        <a:sx n="100" d="100"/>
        <a:sy n="100" d="100"/>
      </p:scale>
      <p:origin x="0" y="0"/>
    </p:cViewPr>
  </p:notesTextViewPr>
  <p:sorterViewPr>
    <p:cViewPr>
      <p:scale>
        <a:sx n="184" d="100"/>
        <a:sy n="184" d="100"/>
      </p:scale>
      <p:origin x="0" y="0"/>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694B0E-72E8-4780-A3F2-08ABEEA90465}" type="datetimeFigureOut">
              <a:rPr lang="en-US" smtClean="0"/>
              <a:t>10/14/20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633CE3-6305-455E-B421-A7531C5AA41A}" type="slidenum">
              <a:rPr lang="en-US" smtClean="0"/>
              <a:t>‹#›</a:t>
            </a:fld>
            <a:endParaRPr lang="en-US"/>
          </a:p>
        </p:txBody>
      </p:sp>
    </p:spTree>
    <p:extLst>
      <p:ext uri="{BB962C8B-B14F-4D97-AF65-F5344CB8AC3E}">
        <p14:creationId xmlns:p14="http://schemas.microsoft.com/office/powerpoint/2010/main" val="9957247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D07500-6294-4FFB-9ADA-6A9D6A4F25B9}" type="datetimeFigureOut">
              <a:rPr lang="en-US" smtClean="0"/>
              <a:t>10/14/20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EF64EA-60FF-47B8-A57A-06D6B92AF951}" type="slidenum">
              <a:rPr lang="en-US" smtClean="0"/>
              <a:t>‹#›</a:t>
            </a:fld>
            <a:endParaRPr lang="en-US"/>
          </a:p>
        </p:txBody>
      </p:sp>
    </p:spTree>
    <p:extLst>
      <p:ext uri="{BB962C8B-B14F-4D97-AF65-F5344CB8AC3E}">
        <p14:creationId xmlns:p14="http://schemas.microsoft.com/office/powerpoint/2010/main" val="21492240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EF64EA-60FF-47B8-A57A-06D6B92AF951}" type="slidenum">
              <a:rPr lang="en-US" smtClean="0"/>
              <a:t>1</a:t>
            </a:fld>
            <a:endParaRPr lang="en-US"/>
          </a:p>
        </p:txBody>
      </p:sp>
    </p:spTree>
    <p:extLst>
      <p:ext uri="{BB962C8B-B14F-4D97-AF65-F5344CB8AC3E}">
        <p14:creationId xmlns:p14="http://schemas.microsoft.com/office/powerpoint/2010/main" val="16028887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OpenFabrics deck 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0" y="3073494"/>
            <a:ext cx="12192000" cy="1042935"/>
          </a:xfrm>
        </p:spPr>
        <p:txBody>
          <a:bodyPr anchor="b">
            <a:normAutofit/>
          </a:bodyPr>
          <a:lstStyle>
            <a:lvl1pPr>
              <a:defRPr sz="4300" b="1" i="0">
                <a:solidFill>
                  <a:schemeClr val="bg1"/>
                </a:solidFill>
                <a:latin typeface="Arial Narrow"/>
                <a:cs typeface="Arial Narrow"/>
              </a:defRPr>
            </a:lvl1pPr>
          </a:lstStyle>
          <a:p>
            <a:r>
              <a:rPr lang="en-US" dirty="0"/>
              <a:t>CLICK TO EDIT MASTER TITLE STYLE</a:t>
            </a:r>
          </a:p>
        </p:txBody>
      </p:sp>
      <p:sp>
        <p:nvSpPr>
          <p:cNvPr id="3" name="Subtitle 2"/>
          <p:cNvSpPr>
            <a:spLocks noGrp="1"/>
          </p:cNvSpPr>
          <p:nvPr>
            <p:ph type="subTitle" idx="1"/>
          </p:nvPr>
        </p:nvSpPr>
        <p:spPr>
          <a:xfrm>
            <a:off x="0" y="4084109"/>
            <a:ext cx="12192000" cy="554937"/>
          </a:xfrm>
        </p:spPr>
        <p:txBody>
          <a:bodyPr>
            <a:normAutofit/>
          </a:bodyPr>
          <a:lstStyle>
            <a:lvl1pPr marL="0" indent="0" algn="ctr">
              <a:buNone/>
              <a:defRPr sz="2600" b="0"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9"/>
          <p:cNvSpPr>
            <a:spLocks noGrp="1"/>
          </p:cNvSpPr>
          <p:nvPr>
            <p:ph type="body" sz="quarter" idx="10"/>
          </p:nvPr>
        </p:nvSpPr>
        <p:spPr>
          <a:xfrm>
            <a:off x="0" y="4585685"/>
            <a:ext cx="12192000" cy="448832"/>
          </a:xfrm>
        </p:spPr>
        <p:txBody>
          <a:bodyPr>
            <a:noAutofit/>
          </a:bodyPr>
          <a:lstStyle>
            <a:lvl1pPr marL="0" indent="0" algn="ctr" defTabSz="457200" rtl="0" eaLnBrk="1" latinLnBrk="0" hangingPunct="1">
              <a:spcBef>
                <a:spcPct val="20000"/>
              </a:spcBef>
              <a:buFont typeface="Arial"/>
              <a:buNone/>
              <a:defRPr lang="en-US" sz="2400" b="1" i="0" kern="1200" dirty="0" smtClean="0">
                <a:solidFill>
                  <a:schemeClr val="bg1"/>
                </a:solidFill>
                <a:latin typeface="Arial Narrow"/>
                <a:ea typeface="+mn-ea"/>
                <a:cs typeface="Arial Narrow"/>
              </a:defRPr>
            </a:lvl1pPr>
          </a:lstStyle>
          <a:p>
            <a:pPr lvl="0"/>
            <a:endParaRPr lang="en-US" dirty="0"/>
          </a:p>
        </p:txBody>
      </p:sp>
      <p:sp>
        <p:nvSpPr>
          <p:cNvPr id="6" name="Rectangle 5"/>
          <p:cNvSpPr/>
          <p:nvPr userDrawn="1"/>
        </p:nvSpPr>
        <p:spPr>
          <a:xfrm>
            <a:off x="1" y="1"/>
            <a:ext cx="12192000" cy="26679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1" y="-1"/>
            <a:ext cx="12192000" cy="384187"/>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1" y="2571917"/>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3500" y="536955"/>
            <a:ext cx="1905000" cy="1752600"/>
          </a:xfrm>
          <a:prstGeom prst="rect">
            <a:avLst/>
          </a:prstGeom>
        </p:spPr>
      </p:pic>
    </p:spTree>
    <p:extLst>
      <p:ext uri="{BB962C8B-B14F-4D97-AF65-F5344CB8AC3E}">
        <p14:creationId xmlns:p14="http://schemas.microsoft.com/office/powerpoint/2010/main" val="3471516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subtitle and picture">
    <p:spTree>
      <p:nvGrpSpPr>
        <p:cNvPr id="1" name=""/>
        <p:cNvGrpSpPr/>
        <p:nvPr/>
      </p:nvGrpSpPr>
      <p:grpSpPr>
        <a:xfrm>
          <a:off x="0" y="0"/>
          <a:ext cx="0" cy="0"/>
          <a:chOff x="0" y="0"/>
          <a:chExt cx="0" cy="0"/>
        </a:xfrm>
      </p:grpSpPr>
      <p:pic>
        <p:nvPicPr>
          <p:cNvPr id="10" name="Picture 9"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1209594" y="1227263"/>
            <a:ext cx="9790599" cy="4983757"/>
          </a:xfrm>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9"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000000"/>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2" name="Footer Placeholder 1"/>
          <p:cNvSpPr>
            <a:spLocks noGrp="1"/>
          </p:cNvSpPr>
          <p:nvPr>
            <p:ph type="ftr" sz="quarter" idx="14"/>
          </p:nvPr>
        </p:nvSpPr>
        <p:spPr/>
        <p:txBody>
          <a:bodyPr/>
          <a:lstStyle/>
          <a:p>
            <a:r>
              <a:rPr lang="en-US" dirty="0" err="1"/>
              <a:t>OpenFabrics</a:t>
            </a:r>
            <a:r>
              <a:rPr lang="en-US" dirty="0"/>
              <a:t> Alliance Workshop 2019</a:t>
            </a:r>
          </a:p>
        </p:txBody>
      </p:sp>
      <p:sp>
        <p:nvSpPr>
          <p:cNvPr id="4" name="Slide Number Placeholder 3"/>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72869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bar">
    <p:spTree>
      <p:nvGrpSpPr>
        <p:cNvPr id="1" name=""/>
        <p:cNvGrpSpPr/>
        <p:nvPr/>
      </p:nvGrpSpPr>
      <p:grpSpPr>
        <a:xfrm>
          <a:off x="0" y="0"/>
          <a:ext cx="0" cy="0"/>
          <a:chOff x="0" y="0"/>
          <a:chExt cx="0" cy="0"/>
        </a:xfrm>
      </p:grpSpPr>
      <p:pic>
        <p:nvPicPr>
          <p:cNvPr id="15" name="Picture 14"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430739" y="1269952"/>
            <a:ext cx="11151661" cy="4279412"/>
          </a:xfrm>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9"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0" name="Rectangle 9"/>
          <p:cNvSpPr/>
          <p:nvPr userDrawn="1"/>
        </p:nvSpPr>
        <p:spPr>
          <a:xfrm>
            <a:off x="430739" y="5720114"/>
            <a:ext cx="11151661" cy="587470"/>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Text Placeholder 9"/>
          <p:cNvSpPr>
            <a:spLocks noGrp="1"/>
          </p:cNvSpPr>
          <p:nvPr>
            <p:ph type="body" sz="quarter" idx="14"/>
          </p:nvPr>
        </p:nvSpPr>
        <p:spPr>
          <a:xfrm>
            <a:off x="609600" y="5720114"/>
            <a:ext cx="10860200" cy="587470"/>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2" name="Footer Placeholder 1"/>
          <p:cNvSpPr>
            <a:spLocks noGrp="1"/>
          </p:cNvSpPr>
          <p:nvPr>
            <p:ph type="ftr" sz="quarter" idx="15"/>
          </p:nvPr>
        </p:nvSpPr>
        <p:spPr/>
        <p:txBody>
          <a:bodyPr/>
          <a:lstStyle/>
          <a:p>
            <a:r>
              <a:rPr lang="en-US" dirty="0" err="1"/>
              <a:t>OpenFabrics</a:t>
            </a:r>
            <a:r>
              <a:rPr lang="en-US" dirty="0"/>
              <a:t> Alliance Workshop 2019</a:t>
            </a:r>
          </a:p>
        </p:txBody>
      </p:sp>
      <p:sp>
        <p:nvSpPr>
          <p:cNvPr id="4" name="Slide Number Placeholder 3"/>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534758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pic>
        <p:nvPicPr>
          <p:cNvPr id="4" name="Picture 3"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600" y="441466"/>
            <a:ext cx="10972800" cy="419032"/>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5" name="Rectangle 4"/>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Slide Number Placeholder 7"/>
          <p:cNvSpPr>
            <a:spLocks noGrp="1"/>
          </p:cNvSpPr>
          <p:nvPr>
            <p:ph type="sldNum" sz="quarter" idx="11"/>
          </p:nvPr>
        </p:nvSpPr>
        <p:spPr/>
        <p:txBody>
          <a:bodyPr/>
          <a:lstStyle/>
          <a:p>
            <a:fld id="{0743EA0E-C5B1-48EC-8082-F253EA88050D}" type="slidenum">
              <a:rPr lang="en-US" smtClean="0"/>
              <a:pPr/>
              <a:t>‹#›</a:t>
            </a:fld>
            <a:endParaRPr lang="en-US" dirty="0"/>
          </a:p>
        </p:txBody>
      </p:sp>
      <p:sp>
        <p:nvSpPr>
          <p:cNvPr id="12" name="Footer Placeholder 1"/>
          <p:cNvSpPr>
            <a:spLocks noGrp="1"/>
          </p:cNvSpPr>
          <p:nvPr>
            <p:ph type="ftr" sz="quarter" idx="15"/>
          </p:nvPr>
        </p:nvSpPr>
        <p:spPr>
          <a:xfrm>
            <a:off x="7930433" y="6401351"/>
            <a:ext cx="4114800" cy="365125"/>
          </a:xfrm>
        </p:spPr>
        <p:txBody>
          <a:bodyPr/>
          <a:lstStyle/>
          <a:p>
            <a:r>
              <a:rPr lang="en-US" dirty="0" err="1"/>
              <a:t>OpenFabrics</a:t>
            </a:r>
            <a:r>
              <a:rPr lang="en-US" dirty="0"/>
              <a:t> Alliance Workshop 2019</a:t>
            </a:r>
          </a:p>
        </p:txBody>
      </p:sp>
    </p:spTree>
    <p:extLst>
      <p:ext uri="{BB962C8B-B14F-4D97-AF65-F5344CB8AC3E}">
        <p14:creationId xmlns:p14="http://schemas.microsoft.com/office/powerpoint/2010/main" val="85855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pic>
        <p:nvPicPr>
          <p:cNvPr id="9" name="Picture 8"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7" name="Rectangle 6"/>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4" name="Footer Placeholder 3"/>
          <p:cNvSpPr>
            <a:spLocks noGrp="1"/>
          </p:cNvSpPr>
          <p:nvPr>
            <p:ph type="ftr" sz="quarter" idx="14"/>
          </p:nvPr>
        </p:nvSpPr>
        <p:spPr/>
        <p:txBody>
          <a:bodyPr/>
          <a:lstStyle/>
          <a:p>
            <a:r>
              <a:rPr lang="en-US" dirty="0" err="1"/>
              <a:t>OpenFabrics</a:t>
            </a:r>
            <a:r>
              <a:rPr lang="en-US" dirty="0"/>
              <a:t> Alliance Workshop 2019</a:t>
            </a:r>
          </a:p>
        </p:txBody>
      </p:sp>
      <p:sp>
        <p:nvSpPr>
          <p:cNvPr id="5" name="Slide Number Placeholder 4"/>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4217503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idebar">
    <p:spTree>
      <p:nvGrpSpPr>
        <p:cNvPr id="1" name=""/>
        <p:cNvGrpSpPr/>
        <p:nvPr/>
      </p:nvGrpSpPr>
      <p:grpSpPr>
        <a:xfrm>
          <a:off x="0" y="0"/>
          <a:ext cx="0" cy="0"/>
          <a:chOff x="0" y="0"/>
          <a:chExt cx="0" cy="0"/>
        </a:xfrm>
      </p:grpSpPr>
      <p:pic>
        <p:nvPicPr>
          <p:cNvPr id="11" name="Picture 10"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14"/>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3230328" y="1312639"/>
            <a:ext cx="8352071" cy="4813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4" name="Rectangle 3"/>
          <p:cNvSpPr/>
          <p:nvPr userDrawn="1"/>
        </p:nvSpPr>
        <p:spPr>
          <a:xfrm>
            <a:off x="229656" y="1312639"/>
            <a:ext cx="2848417" cy="4813525"/>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4"/>
          </p:nvPr>
        </p:nvSpPr>
        <p:spPr>
          <a:xfrm>
            <a:off x="430739" y="1387341"/>
            <a:ext cx="2461683" cy="4641984"/>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12" name="Rectangle 11"/>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5" name="Footer Placeholder 4"/>
          <p:cNvSpPr>
            <a:spLocks noGrp="1"/>
          </p:cNvSpPr>
          <p:nvPr>
            <p:ph type="ftr" sz="quarter" idx="15"/>
          </p:nvPr>
        </p:nvSpPr>
        <p:spPr/>
        <p:txBody>
          <a:bodyPr/>
          <a:lstStyle/>
          <a:p>
            <a:r>
              <a:rPr lang="en-US" dirty="0" err="1"/>
              <a:t>OpenFabrics</a:t>
            </a:r>
            <a:r>
              <a:rPr lang="en-US" dirty="0"/>
              <a:t> Alliance Workshop 2019</a:t>
            </a:r>
          </a:p>
        </p:txBody>
      </p:sp>
      <p:sp>
        <p:nvSpPr>
          <p:cNvPr id="6" name="Slide Number Placeholder 5"/>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636401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sidebar and picture">
    <p:spTree>
      <p:nvGrpSpPr>
        <p:cNvPr id="1" name=""/>
        <p:cNvGrpSpPr/>
        <p:nvPr/>
      </p:nvGrpSpPr>
      <p:grpSpPr>
        <a:xfrm>
          <a:off x="0" y="0"/>
          <a:ext cx="0" cy="0"/>
          <a:chOff x="0" y="0"/>
          <a:chExt cx="0" cy="0"/>
        </a:xfrm>
      </p:grpSpPr>
      <p:pic>
        <p:nvPicPr>
          <p:cNvPr id="13" name="Picture 12"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609601" y="1312638"/>
            <a:ext cx="5822596" cy="39058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430739" y="5303912"/>
            <a:ext cx="11151661" cy="1003673"/>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4"/>
          </p:nvPr>
        </p:nvSpPr>
        <p:spPr>
          <a:xfrm>
            <a:off x="609600" y="5421302"/>
            <a:ext cx="10860200" cy="789445"/>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12" name="Rectangle 11"/>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1" name="Picture Placeholder 2"/>
          <p:cNvSpPr>
            <a:spLocks noGrp="1"/>
          </p:cNvSpPr>
          <p:nvPr>
            <p:ph type="pic" idx="15"/>
          </p:nvPr>
        </p:nvSpPr>
        <p:spPr>
          <a:xfrm>
            <a:off x="6432197" y="1312639"/>
            <a:ext cx="5150204" cy="3905897"/>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6"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17"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2" name="Footer Placeholder 1"/>
          <p:cNvSpPr>
            <a:spLocks noGrp="1"/>
          </p:cNvSpPr>
          <p:nvPr>
            <p:ph type="ftr" sz="quarter" idx="16"/>
          </p:nvPr>
        </p:nvSpPr>
        <p:spPr/>
        <p:txBody>
          <a:bodyPr/>
          <a:lstStyle/>
          <a:p>
            <a:r>
              <a:rPr lang="en-US" dirty="0" err="1"/>
              <a:t>OpenFabrics</a:t>
            </a:r>
            <a:r>
              <a:rPr lang="en-US" dirty="0"/>
              <a:t> Alliance Workshop 2019</a:t>
            </a:r>
          </a:p>
        </p:txBody>
      </p:sp>
      <p:sp>
        <p:nvSpPr>
          <p:cNvPr id="5" name="Slide Number Placeholder 4"/>
          <p:cNvSpPr>
            <a:spLocks noGrp="1"/>
          </p:cNvSpPr>
          <p:nvPr>
            <p:ph type="sldNum" sz="quarter" idx="17"/>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70962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page">
    <p:spTree>
      <p:nvGrpSpPr>
        <p:cNvPr id="1" name=""/>
        <p:cNvGrpSpPr/>
        <p:nvPr/>
      </p:nvGrpSpPr>
      <p:grpSpPr>
        <a:xfrm>
          <a:off x="0" y="0"/>
          <a:ext cx="0" cy="0"/>
          <a:chOff x="0" y="0"/>
          <a:chExt cx="0" cy="0"/>
        </a:xfrm>
      </p:grpSpPr>
      <p:pic>
        <p:nvPicPr>
          <p:cNvPr id="3" name="Picture 2" descr="OpenFabrics deck sectio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4400" y="1963622"/>
            <a:ext cx="10363200" cy="2805830"/>
          </a:xfrm>
        </p:spPr>
        <p:txBody>
          <a:bodyPr anchor="ctr" anchorCtr="1"/>
          <a:lstStyle>
            <a:lvl1pPr algn="ctr">
              <a:defRPr sz="4000" b="1" cap="all">
                <a:solidFill>
                  <a:schemeClr val="bg1"/>
                </a:solidFill>
              </a:defRPr>
            </a:lvl1pPr>
          </a:lstStyle>
          <a:p>
            <a:r>
              <a:rPr lang="en-US" dirty="0"/>
              <a:t>Click to edit Master title style</a:t>
            </a:r>
          </a:p>
        </p:txBody>
      </p:sp>
      <p:sp>
        <p:nvSpPr>
          <p:cNvPr id="8" name="Rectangle 7"/>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7" name="Rectangle 6"/>
          <p:cNvSpPr/>
          <p:nvPr userDrawn="1"/>
        </p:nvSpPr>
        <p:spPr>
          <a:xfrm>
            <a:off x="1" y="-1"/>
            <a:ext cx="12192000" cy="384187"/>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1" y="2016981"/>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1" y="4845022"/>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Footer Placeholder 3"/>
          <p:cNvSpPr>
            <a:spLocks noGrp="1"/>
          </p:cNvSpPr>
          <p:nvPr>
            <p:ph type="ftr" sz="quarter" idx="10"/>
          </p:nvPr>
        </p:nvSpPr>
        <p:spPr/>
        <p:txBody>
          <a:bodyPr/>
          <a:lstStyle/>
          <a:p>
            <a:r>
              <a:rPr lang="en-US" dirty="0" err="1"/>
              <a:t>OpenFabrics</a:t>
            </a:r>
            <a:r>
              <a:rPr lang="en-US" dirty="0"/>
              <a:t> Alliance Workshop 2019</a:t>
            </a:r>
          </a:p>
        </p:txBody>
      </p:sp>
      <p:sp>
        <p:nvSpPr>
          <p:cNvPr id="5" name="Slide Number Placeholder 4"/>
          <p:cNvSpPr>
            <a:spLocks noGrp="1"/>
          </p:cNvSpPr>
          <p:nvPr>
            <p:ph type="sldNum" sz="quarter" idx="11"/>
          </p:nvPr>
        </p:nvSpPr>
        <p:spPr/>
        <p:txBody>
          <a:bodyPr/>
          <a:lstStyle/>
          <a:p>
            <a:fld id="{0743EA0E-C5B1-48EC-8082-F253EA88050D}" type="slidenum">
              <a:rPr lang="en-US" smtClean="0"/>
              <a:pPr/>
              <a:t>‹#›</a:t>
            </a:fld>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84312" y="427151"/>
            <a:ext cx="1623376" cy="1493506"/>
          </a:xfrm>
          <a:prstGeom prst="rect">
            <a:avLst/>
          </a:prstGeom>
        </p:spPr>
      </p:pic>
    </p:spTree>
    <p:extLst>
      <p:ext uri="{BB962C8B-B14F-4D97-AF65-F5344CB8AC3E}">
        <p14:creationId xmlns:p14="http://schemas.microsoft.com/office/powerpoint/2010/main" val="116787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3" name="Picture 12"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000"/>
            </a:lvl1pPr>
            <a:lvl2pPr>
              <a:spcBef>
                <a:spcPts val="984"/>
              </a:spcBef>
              <a:defRPr sz="1600"/>
            </a:lvl2pPr>
            <a:lvl3pPr marL="512763" indent="-117475">
              <a:defRPr sz="1600"/>
            </a:lvl3pPr>
            <a:lvl4pPr marL="630238"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6197600" y="1600201"/>
            <a:ext cx="5384800" cy="4525963"/>
          </a:xfrm>
        </p:spPr>
        <p:txBody>
          <a:bodyPr/>
          <a:lstStyle>
            <a:lvl1pPr marL="223838" indent="-223838">
              <a:defRPr lang="en-US" sz="2000" b="1" kern="1200" dirty="0" smtClean="0">
                <a:solidFill>
                  <a:schemeClr val="tx1"/>
                </a:solidFill>
                <a:latin typeface="Arial"/>
                <a:ea typeface="+mn-ea"/>
                <a:cs typeface="Arial"/>
              </a:defRPr>
            </a:lvl1pPr>
            <a:lvl2pPr marL="395288" indent="-171450">
              <a:defRPr lang="en-US" sz="1600" kern="1200" dirty="0" smtClean="0">
                <a:solidFill>
                  <a:schemeClr val="tx1"/>
                </a:solidFill>
                <a:latin typeface="Arial"/>
                <a:ea typeface="+mn-ea"/>
                <a:cs typeface="Arial"/>
              </a:defRPr>
            </a:lvl2pPr>
            <a:lvl3pPr marL="738188" indent="-342900">
              <a:defRPr lang="en-US" sz="1600" kern="1200" dirty="0" smtClean="0">
                <a:solidFill>
                  <a:schemeClr val="tx1"/>
                </a:solidFill>
                <a:latin typeface="Arial"/>
                <a:ea typeface="+mn-ea"/>
                <a:cs typeface="Arial"/>
              </a:defRPr>
            </a:lvl3pPr>
            <a:lvl4pPr marL="798513" indent="-285750">
              <a:defRPr lang="en-US" sz="1600" kern="1200" dirty="0" smtClean="0">
                <a:solidFill>
                  <a:schemeClr val="tx1"/>
                </a:solidFill>
                <a:latin typeface="Arial"/>
                <a:ea typeface="+mn-ea"/>
                <a:cs typeface="Arial"/>
              </a:defRPr>
            </a:lvl4pPr>
            <a:lvl5pPr>
              <a:defRPr sz="1800"/>
            </a:lvl5pPr>
            <a:lvl6pPr>
              <a:defRPr sz="1800"/>
            </a:lvl6pPr>
            <a:lvl7pPr>
              <a:defRPr sz="1800"/>
            </a:lvl7pPr>
            <a:lvl8pPr>
              <a:defRPr sz="1800"/>
            </a:lvl8pPr>
            <a:lvl9pPr>
              <a:defRPr sz="1800"/>
            </a:lvl9pPr>
          </a:lstStyle>
          <a:p>
            <a:pPr marL="223838" lvl="0" indent="-223838" algn="l" defTabSz="457200" rtl="0" eaLnBrk="1" latinLnBrk="0" hangingPunct="1">
              <a:spcBef>
                <a:spcPct val="20000"/>
              </a:spcBef>
              <a:buSzPct val="110000"/>
              <a:buFont typeface="Wingdings" charset="2"/>
              <a:buChar char="§"/>
            </a:pPr>
            <a:r>
              <a:rPr lang="en-US" dirty="0"/>
              <a:t>Click to edit Master text styles</a:t>
            </a:r>
          </a:p>
          <a:p>
            <a:pPr marL="395288" lvl="1" indent="-171450" algn="l" defTabSz="457200" rtl="0" eaLnBrk="1" latinLnBrk="0" hangingPunct="1">
              <a:spcBef>
                <a:spcPts val="984"/>
              </a:spcBef>
              <a:buClr>
                <a:srgbClr val="399ACA"/>
              </a:buClr>
              <a:buSzPct val="120000"/>
              <a:buFont typeface="Arial"/>
              <a:buChar char="•"/>
            </a:pPr>
            <a:r>
              <a:rPr lang="en-US" dirty="0"/>
              <a:t>Second level</a:t>
            </a:r>
          </a:p>
          <a:p>
            <a:pPr marL="512763" lvl="2" indent="-117475" algn="l" defTabSz="457200" rtl="0" eaLnBrk="1" latinLnBrk="0" hangingPunct="1">
              <a:spcBef>
                <a:spcPct val="20000"/>
              </a:spcBef>
              <a:buFont typeface="Arial"/>
              <a:buChar char="•"/>
            </a:pPr>
            <a:r>
              <a:rPr lang="en-US" dirty="0"/>
              <a:t>Third level</a:t>
            </a:r>
          </a:p>
          <a:p>
            <a:pPr marL="630238" lvl="3" indent="-117475" algn="l" defTabSz="457200" rtl="0" eaLnBrk="1" latinLnBrk="0" hangingPunct="1">
              <a:spcBef>
                <a:spcPct val="20000"/>
              </a:spcBef>
              <a:buClr>
                <a:srgbClr val="00588D"/>
              </a:buClr>
              <a:buFont typeface="Arial"/>
              <a:buChar char="•"/>
            </a:pPr>
            <a:r>
              <a:rPr lang="en-US" dirty="0"/>
              <a:t>Fourth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0" name="Rectangle 9"/>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5" name="Footer Placeholder 4"/>
          <p:cNvSpPr>
            <a:spLocks noGrp="1"/>
          </p:cNvSpPr>
          <p:nvPr>
            <p:ph type="ftr" sz="quarter" idx="14"/>
          </p:nvPr>
        </p:nvSpPr>
        <p:spPr/>
        <p:txBody>
          <a:bodyPr/>
          <a:lstStyle/>
          <a:p>
            <a:r>
              <a:rPr lang="en-US" dirty="0" err="1"/>
              <a:t>OpenFabrics</a:t>
            </a:r>
            <a:r>
              <a:rPr lang="en-US" dirty="0"/>
              <a:t> Alliance Workshop 2019</a:t>
            </a:r>
          </a:p>
        </p:txBody>
      </p:sp>
      <p:sp>
        <p:nvSpPr>
          <p:cNvPr id="6" name="Slide Number Placeholder 5"/>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54490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hasCustomPrompt="1"/>
          </p:nvPr>
        </p:nvSpPr>
        <p:spPr>
          <a:xfrm>
            <a:off x="609600" y="1479570"/>
            <a:ext cx="5386917" cy="639762"/>
          </a:xfrm>
        </p:spPr>
        <p:txBody>
          <a:bodyPr anchor="b">
            <a:noAutofit/>
          </a:bodyPr>
          <a:lstStyle>
            <a:lvl1pPr marL="0" indent="0">
              <a:buNone/>
              <a:defRPr sz="2200" b="1" i="0">
                <a:solidFill>
                  <a:srgbClr val="000000"/>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hasCustomPrompt="1"/>
          </p:nvPr>
        </p:nvSpPr>
        <p:spPr>
          <a:xfrm>
            <a:off x="6193368" y="1479570"/>
            <a:ext cx="5389033" cy="639762"/>
          </a:xfrm>
        </p:spPr>
        <p:txBody>
          <a:bodyPr anchor="b">
            <a:noAutofit/>
          </a:bodyPr>
          <a:lstStyle>
            <a:lvl1pPr marL="0" indent="0">
              <a:buNone/>
              <a:defRPr lang="en-US" sz="2200" b="1" i="0" kern="1200" dirty="0" smtClean="0">
                <a:solidFill>
                  <a:srgbClr val="000000"/>
                </a:solidFill>
                <a:latin typeface="Arial Narrow"/>
                <a:ea typeface="+mn-ea"/>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457200" rtl="0" eaLnBrk="1" latinLnBrk="0" hangingPunct="1">
              <a:spcBef>
                <a:spcPct val="20000"/>
              </a:spcBef>
              <a:buSzPct val="110000"/>
              <a:buFont typeface="Wingdings" charset="2"/>
              <a:buNone/>
            </a:pPr>
            <a:r>
              <a:rPr lang="en-US" dirty="0"/>
              <a:t>CLICK TO EDIT MASTER TEXT STYLES</a:t>
            </a:r>
          </a:p>
        </p:txBody>
      </p:sp>
      <p:sp>
        <p:nvSpPr>
          <p:cNvPr id="12" name="Content Placeholder 2"/>
          <p:cNvSpPr>
            <a:spLocks noGrp="1"/>
          </p:cNvSpPr>
          <p:nvPr>
            <p:ph sz="half" idx="14"/>
          </p:nvPr>
        </p:nvSpPr>
        <p:spPr>
          <a:xfrm>
            <a:off x="609600" y="2228234"/>
            <a:ext cx="5384800" cy="3929425"/>
          </a:xfrm>
        </p:spPr>
        <p:txBody>
          <a:bodyPr/>
          <a:lstStyle>
            <a:lvl1pPr>
              <a:defRPr sz="2000"/>
            </a:lvl1pPr>
            <a:lvl2pPr>
              <a:spcBef>
                <a:spcPts val="984"/>
              </a:spcBef>
              <a:defRPr sz="1600"/>
            </a:lvl2pPr>
            <a:lvl3pPr marL="512763" indent="-117475">
              <a:defRPr sz="1600"/>
            </a:lvl3pPr>
            <a:lvl4pPr marL="630238"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3"/>
          <p:cNvSpPr>
            <a:spLocks noGrp="1"/>
          </p:cNvSpPr>
          <p:nvPr>
            <p:ph sz="half" idx="2"/>
          </p:nvPr>
        </p:nvSpPr>
        <p:spPr>
          <a:xfrm>
            <a:off x="6197600" y="2228234"/>
            <a:ext cx="5384800" cy="3929425"/>
          </a:xfrm>
        </p:spPr>
        <p:txBody>
          <a:bodyPr/>
          <a:lstStyle>
            <a:lvl1pPr marL="223838" indent="-223838">
              <a:defRPr lang="en-US" sz="2000" b="1" kern="1200" dirty="0" smtClean="0">
                <a:solidFill>
                  <a:schemeClr val="tx1"/>
                </a:solidFill>
                <a:latin typeface="Arial"/>
                <a:ea typeface="+mn-ea"/>
                <a:cs typeface="Arial"/>
              </a:defRPr>
            </a:lvl1pPr>
            <a:lvl2pPr marL="395288" indent="-171450">
              <a:defRPr lang="en-US" sz="1600" kern="1200" dirty="0" smtClean="0">
                <a:solidFill>
                  <a:schemeClr val="tx1"/>
                </a:solidFill>
                <a:latin typeface="Arial"/>
                <a:ea typeface="+mn-ea"/>
                <a:cs typeface="Arial"/>
              </a:defRPr>
            </a:lvl2pPr>
            <a:lvl3pPr marL="738188" indent="-342900">
              <a:defRPr lang="en-US" sz="1600" kern="1200" dirty="0" smtClean="0">
                <a:solidFill>
                  <a:schemeClr val="tx1"/>
                </a:solidFill>
                <a:latin typeface="Arial"/>
                <a:ea typeface="+mn-ea"/>
                <a:cs typeface="Arial"/>
              </a:defRPr>
            </a:lvl3pPr>
            <a:lvl4pPr marL="798513" indent="-285750">
              <a:defRPr lang="en-US" sz="1600" kern="1200" dirty="0" smtClean="0">
                <a:solidFill>
                  <a:schemeClr val="tx1"/>
                </a:solidFill>
                <a:latin typeface="Arial"/>
                <a:ea typeface="+mn-ea"/>
                <a:cs typeface="Arial"/>
              </a:defRPr>
            </a:lvl4pPr>
            <a:lvl5pPr>
              <a:defRPr sz="1800"/>
            </a:lvl5pPr>
            <a:lvl6pPr>
              <a:defRPr sz="1800"/>
            </a:lvl6pPr>
            <a:lvl7pPr>
              <a:defRPr sz="1800"/>
            </a:lvl7pPr>
            <a:lvl8pPr>
              <a:defRPr sz="1800"/>
            </a:lvl8pPr>
            <a:lvl9pPr>
              <a:defRPr sz="1800"/>
            </a:lvl9pPr>
          </a:lstStyle>
          <a:p>
            <a:pPr marL="223838" lvl="0" indent="-223838" algn="l" defTabSz="457200" rtl="0" eaLnBrk="1" latinLnBrk="0" hangingPunct="1">
              <a:spcBef>
                <a:spcPct val="20000"/>
              </a:spcBef>
              <a:buSzPct val="110000"/>
              <a:buFont typeface="Wingdings" charset="2"/>
              <a:buChar char="§"/>
            </a:pPr>
            <a:r>
              <a:rPr lang="en-US" dirty="0"/>
              <a:t>Click to edit Master text styles</a:t>
            </a:r>
          </a:p>
          <a:p>
            <a:pPr marL="395288" lvl="1" indent="-171450" algn="l" defTabSz="457200" rtl="0" eaLnBrk="1" latinLnBrk="0" hangingPunct="1">
              <a:spcBef>
                <a:spcPts val="984"/>
              </a:spcBef>
              <a:buClr>
                <a:srgbClr val="399ACA"/>
              </a:buClr>
              <a:buSzPct val="120000"/>
              <a:buFont typeface="Arial"/>
              <a:buChar char="•"/>
            </a:pPr>
            <a:r>
              <a:rPr lang="en-US" dirty="0"/>
              <a:t>Second level</a:t>
            </a:r>
          </a:p>
          <a:p>
            <a:pPr marL="512763" lvl="2" indent="-117475" algn="l" defTabSz="457200" rtl="0" eaLnBrk="1" latinLnBrk="0" hangingPunct="1">
              <a:spcBef>
                <a:spcPct val="20000"/>
              </a:spcBef>
              <a:buFont typeface="Arial"/>
              <a:buChar char="•"/>
            </a:pPr>
            <a:r>
              <a:rPr lang="en-US" dirty="0"/>
              <a:t>Third level</a:t>
            </a:r>
          </a:p>
          <a:p>
            <a:pPr marL="630238" lvl="3" indent="-117475" algn="l" defTabSz="457200" rtl="0" eaLnBrk="1" latinLnBrk="0" hangingPunct="1">
              <a:spcBef>
                <a:spcPct val="20000"/>
              </a:spcBef>
              <a:buClr>
                <a:srgbClr val="00588D"/>
              </a:buClr>
              <a:buFont typeface="Arial"/>
              <a:buChar char="•"/>
            </a:pPr>
            <a:r>
              <a:rPr lang="en-US" dirty="0"/>
              <a:t>Fourth level</a:t>
            </a:r>
          </a:p>
        </p:txBody>
      </p:sp>
      <p:sp>
        <p:nvSpPr>
          <p:cNvPr id="14" name="Title 1"/>
          <p:cNvSpPr>
            <a:spLocks noGrp="1"/>
          </p:cNvSpPr>
          <p:nvPr>
            <p:ph type="title"/>
          </p:nvPr>
        </p:nvSpPr>
        <p:spPr>
          <a:xfrm>
            <a:off x="609600" y="441466"/>
            <a:ext cx="10972800" cy="419032"/>
          </a:xfrm>
        </p:spPr>
        <p:txBody>
          <a:bodyPr/>
          <a:lstStyle>
            <a:lvl1pPr>
              <a:defRPr>
                <a:solidFill>
                  <a:srgbClr val="FFFFFF"/>
                </a:solidFill>
              </a:defRPr>
            </a:lvl1pPr>
          </a:lstStyle>
          <a:p>
            <a:r>
              <a:rPr lang="en-US" dirty="0"/>
              <a:t>Click to edit Master title style</a:t>
            </a:r>
          </a:p>
        </p:txBody>
      </p:sp>
      <p:sp>
        <p:nvSpPr>
          <p:cNvPr id="16" name="Rectangle 15"/>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2" name="Footer Placeholder 1"/>
          <p:cNvSpPr>
            <a:spLocks noGrp="1"/>
          </p:cNvSpPr>
          <p:nvPr>
            <p:ph type="ftr" sz="quarter" idx="15"/>
          </p:nvPr>
        </p:nvSpPr>
        <p:spPr/>
        <p:txBody>
          <a:bodyPr/>
          <a:lstStyle/>
          <a:p>
            <a:r>
              <a:rPr lang="en-US" dirty="0" err="1"/>
              <a:t>OpenFabrics</a:t>
            </a:r>
            <a:r>
              <a:rPr lang="en-US" dirty="0"/>
              <a:t> Alliance Workshop 2019</a:t>
            </a:r>
          </a:p>
        </p:txBody>
      </p:sp>
      <p:sp>
        <p:nvSpPr>
          <p:cNvPr id="4" name="Slide Number Placeholder 3"/>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328577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1"/>
          <p:cNvSpPr>
            <a:spLocks noGrp="1"/>
          </p:cNvSpPr>
          <p:nvPr>
            <p:ph type="title"/>
          </p:nvPr>
        </p:nvSpPr>
        <p:spPr>
          <a:xfrm>
            <a:off x="609600" y="441466"/>
            <a:ext cx="10972800" cy="419032"/>
          </a:xfrm>
        </p:spPr>
        <p:txBody>
          <a:bodyPr/>
          <a:lstStyle>
            <a:lvl1pPr>
              <a:defRPr>
                <a:solidFill>
                  <a:srgbClr val="FFFFFF"/>
                </a:solidFill>
              </a:defRPr>
            </a:lvl1pPr>
          </a:lstStyle>
          <a:p>
            <a:r>
              <a:rPr lang="en-US" dirty="0"/>
              <a:t>Click to edit Master title style</a:t>
            </a:r>
          </a:p>
        </p:txBody>
      </p:sp>
      <p:sp>
        <p:nvSpPr>
          <p:cNvPr id="8" name="Rectangle 7"/>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2" name="Footer Placeholder 1"/>
          <p:cNvSpPr>
            <a:spLocks noGrp="1"/>
          </p:cNvSpPr>
          <p:nvPr>
            <p:ph type="ftr" sz="quarter" idx="10"/>
          </p:nvPr>
        </p:nvSpPr>
        <p:spPr/>
        <p:txBody>
          <a:bodyPr/>
          <a:lstStyle/>
          <a:p>
            <a:r>
              <a:rPr lang="en-US" dirty="0" err="1"/>
              <a:t>OpenFabrics</a:t>
            </a:r>
            <a:r>
              <a:rPr lang="en-US" dirty="0"/>
              <a:t> Alliance Workshop 2019</a:t>
            </a:r>
          </a:p>
        </p:txBody>
      </p:sp>
      <p:sp>
        <p:nvSpPr>
          <p:cNvPr id="3" name="Slide Number Placeholder 2"/>
          <p:cNvSpPr>
            <a:spLocks noGrp="1"/>
          </p:cNvSpPr>
          <p:nvPr>
            <p:ph type="sldNum" sz="quarter" idx="11"/>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164246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53294"/>
            <a:ext cx="10972800" cy="41903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09600" y="1312639"/>
            <a:ext cx="10972800" cy="48135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089025" marR="0" lvl="4" indent="-169863" algn="l" defTabSz="457200" rtl="0" eaLnBrk="1" fontAlgn="auto" latinLnBrk="0" hangingPunct="1">
              <a:lnSpc>
                <a:spcPct val="100000"/>
              </a:lnSpc>
              <a:spcBef>
                <a:spcPct val="20000"/>
              </a:spcBef>
              <a:spcAft>
                <a:spcPts val="0"/>
              </a:spcAft>
              <a:buClr>
                <a:srgbClr val="00588D"/>
              </a:buClr>
              <a:buSzTx/>
              <a:buFont typeface="Arial"/>
              <a:buChar char="•"/>
              <a:tabLst/>
              <a:defRPr/>
            </a:pPr>
            <a:r>
              <a:rPr lang="en-US" dirty="0"/>
              <a:t>Fifth level</a:t>
            </a:r>
          </a:p>
          <a:p>
            <a:pPr lvl="3"/>
            <a:endParaRPr lang="en-US" dirty="0"/>
          </a:p>
        </p:txBody>
      </p:sp>
      <p:sp>
        <p:nvSpPr>
          <p:cNvPr id="6" name="Rectangle 5"/>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7" name="Footer Placeholder 6"/>
          <p:cNvSpPr>
            <a:spLocks noGrp="1"/>
          </p:cNvSpPr>
          <p:nvPr>
            <p:ph type="ftr" sz="quarter" idx="3"/>
          </p:nvPr>
        </p:nvSpPr>
        <p:spPr>
          <a:xfrm>
            <a:off x="7930433" y="6401351"/>
            <a:ext cx="4114800" cy="365125"/>
          </a:xfrm>
          <a:prstGeom prst="rect">
            <a:avLst/>
          </a:prstGeom>
        </p:spPr>
        <p:txBody>
          <a:bodyPr vert="horz" lIns="91440" tIns="45720" rIns="91440" bIns="45720" rtlCol="0" anchor="ctr"/>
          <a:lstStyle>
            <a:lvl1pPr algn="r">
              <a:defRPr sz="1200">
                <a:solidFill>
                  <a:schemeClr val="tx1"/>
                </a:solidFill>
              </a:defRPr>
            </a:lvl1pPr>
          </a:lstStyle>
          <a:p>
            <a:r>
              <a:rPr lang="en-US" dirty="0" err="1">
                <a:latin typeface="Arial Narrow"/>
                <a:cs typeface="Arial Narrow"/>
              </a:rPr>
              <a:t>OpenFabrics</a:t>
            </a:r>
            <a:r>
              <a:rPr lang="en-US" dirty="0">
                <a:latin typeface="Arial Narrow"/>
                <a:cs typeface="Arial Narrow"/>
              </a:rPr>
              <a:t> Alliance Workshop 2019</a:t>
            </a:r>
          </a:p>
        </p:txBody>
      </p:sp>
      <p:sp>
        <p:nvSpPr>
          <p:cNvPr id="4" name="Slide Number Placeholder 3"/>
          <p:cNvSpPr>
            <a:spLocks noGrp="1"/>
          </p:cNvSpPr>
          <p:nvPr>
            <p:ph type="sldNum" sz="quarter" idx="4"/>
          </p:nvPr>
        </p:nvSpPr>
        <p:spPr>
          <a:xfrm>
            <a:off x="4724400" y="6401351"/>
            <a:ext cx="2743200" cy="365125"/>
          </a:xfrm>
          <a:prstGeom prst="rect">
            <a:avLst/>
          </a:prstGeom>
        </p:spPr>
        <p:txBody>
          <a:bodyPr vert="horz" lIns="91440" tIns="45720" rIns="91440" bIns="45720" rtlCol="0" anchor="ctr"/>
          <a:lstStyle>
            <a:lvl1pPr algn="ctr">
              <a:defRPr sz="1200">
                <a:solidFill>
                  <a:schemeClr val="tx1"/>
                </a:solidFill>
              </a:defRPr>
            </a:lvl1p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050403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52" r:id="rId7"/>
    <p:sldLayoutId id="2147483653" r:id="rId8"/>
    <p:sldLayoutId id="2147483654" r:id="rId9"/>
    <p:sldLayoutId id="2147483657" r:id="rId10"/>
    <p:sldLayoutId id="2147483663" r:id="rId11"/>
  </p:sldLayoutIdLst>
  <p:hf hdr="0" dt="0"/>
  <p:txStyles>
    <p:titleStyle>
      <a:lvl1pPr algn="ctr" defTabSz="457200" rtl="0" eaLnBrk="1" latinLnBrk="0" hangingPunct="1">
        <a:spcBef>
          <a:spcPct val="0"/>
        </a:spcBef>
        <a:buNone/>
        <a:defRPr sz="3100" b="1" i="0" kern="1200" cap="all">
          <a:solidFill>
            <a:srgbClr val="399ACA"/>
          </a:solidFill>
          <a:latin typeface="Arial Narrow"/>
          <a:ea typeface="+mj-ea"/>
          <a:cs typeface="Arial Narrow"/>
        </a:defRPr>
      </a:lvl1pPr>
    </p:titleStyle>
    <p:bodyStyle>
      <a:lvl1pPr marL="223838" indent="-223838" algn="l" defTabSz="457200" rtl="0" eaLnBrk="1" latinLnBrk="0" hangingPunct="1">
        <a:spcBef>
          <a:spcPct val="20000"/>
        </a:spcBef>
        <a:buSzPct val="110000"/>
        <a:buFont typeface="Wingdings" charset="2"/>
        <a:buChar char="§"/>
        <a:defRPr sz="2000" b="1" kern="1200">
          <a:solidFill>
            <a:schemeClr val="tx1"/>
          </a:solidFill>
          <a:latin typeface="Arial"/>
          <a:ea typeface="+mn-ea"/>
          <a:cs typeface="Arial"/>
        </a:defRPr>
      </a:lvl1pPr>
      <a:lvl2pPr marL="395288" indent="-171450" algn="l" defTabSz="457200" rtl="0" eaLnBrk="1" latinLnBrk="0" hangingPunct="1">
        <a:spcBef>
          <a:spcPct val="20000"/>
        </a:spcBef>
        <a:buClr>
          <a:srgbClr val="399ACA"/>
        </a:buClr>
        <a:buSzPct val="120000"/>
        <a:buFont typeface="Arial"/>
        <a:buChar char="•"/>
        <a:defRPr sz="1600" kern="1200">
          <a:solidFill>
            <a:schemeClr val="tx1"/>
          </a:solidFill>
          <a:latin typeface="Arial"/>
          <a:ea typeface="+mn-ea"/>
          <a:cs typeface="Arial"/>
        </a:defRPr>
      </a:lvl2pPr>
      <a:lvl3pPr marL="630238" indent="-17145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800100" marR="0" indent="-169863" algn="l" defTabSz="457200" rtl="0" eaLnBrk="1" fontAlgn="auto" latinLnBrk="0" hangingPunct="1">
        <a:lnSpc>
          <a:spcPct val="100000"/>
        </a:lnSpc>
        <a:spcBef>
          <a:spcPct val="20000"/>
        </a:spcBef>
        <a:spcAft>
          <a:spcPts val="0"/>
        </a:spcAft>
        <a:buClr>
          <a:srgbClr val="00588D"/>
        </a:buClr>
        <a:buSzTx/>
        <a:buFont typeface="Arial"/>
        <a:buChar char="•"/>
        <a:tabLst/>
        <a:defRPr sz="1600" kern="1200">
          <a:solidFill>
            <a:schemeClr val="tx1"/>
          </a:solidFill>
          <a:latin typeface="Arial"/>
          <a:ea typeface="+mn-ea"/>
          <a:cs typeface="Arial"/>
        </a:defRPr>
      </a:lvl4pPr>
      <a:lvl5pPr marL="1089025" indent="-23495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2" y="3989671"/>
            <a:ext cx="9786728" cy="622780"/>
          </a:xfrm>
        </p:spPr>
        <p:txBody>
          <a:bodyPr>
            <a:noAutofit/>
          </a:bodyPr>
          <a:lstStyle/>
          <a:p>
            <a:r>
              <a:rPr lang="en-US" sz="3200" dirty="0"/>
              <a:t>OFA  Budget outlook 2021</a:t>
            </a:r>
          </a:p>
        </p:txBody>
      </p:sp>
      <p:sp>
        <p:nvSpPr>
          <p:cNvPr id="4" name="Date Placeholder 3"/>
          <p:cNvSpPr txBox="1">
            <a:spLocks/>
          </p:cNvSpPr>
          <p:nvPr/>
        </p:nvSpPr>
        <p:spPr>
          <a:xfrm>
            <a:off x="1524002" y="5510638"/>
            <a:ext cx="9143999" cy="365125"/>
          </a:xfrm>
          <a:prstGeom prst="rect">
            <a:avLst/>
          </a:prstGeom>
        </p:spPr>
        <p:txBody>
          <a:bodyPr wrap="none"/>
          <a:lstStyle>
            <a:defPPr>
              <a:defRPr lang="en-US"/>
            </a:defPPr>
            <a:lvl1pPr marL="0" algn="ctr" defTabSz="457200" rtl="0" eaLnBrk="1" latinLnBrk="0" hangingPunct="1">
              <a:defRPr sz="2200" b="1" i="0" kern="1200">
                <a:solidFill>
                  <a:schemeClr val="tx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Jim Ryan, Treasurer</a:t>
            </a:r>
          </a:p>
          <a:p>
            <a:r>
              <a:rPr lang="en-US" dirty="0">
                <a:solidFill>
                  <a:schemeClr val="bg1"/>
                </a:solidFill>
              </a:rPr>
              <a:t>October 2020 </a:t>
            </a:r>
          </a:p>
        </p:txBody>
      </p:sp>
    </p:spTree>
    <p:extLst>
      <p:ext uri="{BB962C8B-B14F-4D97-AF65-F5344CB8AC3E}">
        <p14:creationId xmlns:p14="http://schemas.microsoft.com/office/powerpoint/2010/main" val="2555917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589AD-E94E-6F4D-88DF-6D832C683E11}"/>
              </a:ext>
            </a:extLst>
          </p:cNvPr>
          <p:cNvSpPr>
            <a:spLocks noGrp="1"/>
          </p:cNvSpPr>
          <p:nvPr>
            <p:ph type="title"/>
          </p:nvPr>
        </p:nvSpPr>
        <p:spPr/>
        <p:txBody>
          <a:bodyPr/>
          <a:lstStyle/>
          <a:p>
            <a:r>
              <a:rPr lang="en-US" dirty="0"/>
              <a:t>Background and going-in assumptions</a:t>
            </a:r>
          </a:p>
        </p:txBody>
      </p:sp>
      <p:sp>
        <p:nvSpPr>
          <p:cNvPr id="3" name="Content Placeholder 2">
            <a:extLst>
              <a:ext uri="{FF2B5EF4-FFF2-40B4-BE49-F238E27FC236}">
                <a16:creationId xmlns:a16="http://schemas.microsoft.com/office/drawing/2014/main" id="{31B1294F-5651-C945-ACDC-AE542CECE85B}"/>
              </a:ext>
            </a:extLst>
          </p:cNvPr>
          <p:cNvSpPr>
            <a:spLocks noGrp="1"/>
          </p:cNvSpPr>
          <p:nvPr>
            <p:ph idx="1"/>
          </p:nvPr>
        </p:nvSpPr>
        <p:spPr/>
        <p:txBody>
          <a:bodyPr/>
          <a:lstStyle/>
          <a:p>
            <a:r>
              <a:rPr lang="en-US" dirty="0"/>
              <a:t>2020 is playing out largely as expected, but slightly below expectations: This is still a planned loss year. The key point is 2021 will also be a loss year. However: </a:t>
            </a:r>
          </a:p>
          <a:p>
            <a:pPr lvl="1"/>
            <a:r>
              <a:rPr lang="en-US" dirty="0"/>
              <a:t>We are clearly coming to the end of the “planned loss” era, and</a:t>
            </a:r>
          </a:p>
          <a:p>
            <a:pPr lvl="1"/>
            <a:r>
              <a:rPr lang="en-US" dirty="0"/>
              <a:t>We are staying well above our agreed, prudent, required minimums, which we track monthly</a:t>
            </a:r>
          </a:p>
          <a:p>
            <a:r>
              <a:rPr lang="en-US" dirty="0"/>
              <a:t>There are a number of major events and achievements literally years in the making. Thanks to the leadership of our current Chair, Doug Ledford, and our Chair Emeritus, Paul Grun, we are about to have new Bylaws, IPR Policy and Membership Agreements</a:t>
            </a:r>
          </a:p>
          <a:p>
            <a:r>
              <a:rPr lang="en-US" dirty="0"/>
              <a:t>This means we can recruit or make it possible for reluctant candidate members to join</a:t>
            </a:r>
          </a:p>
          <a:p>
            <a:r>
              <a:rPr lang="en-US" dirty="0"/>
              <a:t>We have a genuine, no kidding game changer in the form of the “FSDP” program. More on this on the next slide</a:t>
            </a:r>
          </a:p>
          <a:p>
            <a:pPr lvl="1"/>
            <a:endParaRPr lang="en-US" dirty="0"/>
          </a:p>
        </p:txBody>
      </p:sp>
      <p:sp>
        <p:nvSpPr>
          <p:cNvPr id="4" name="Slide Number Placeholder 3">
            <a:extLst>
              <a:ext uri="{FF2B5EF4-FFF2-40B4-BE49-F238E27FC236}">
                <a16:creationId xmlns:a16="http://schemas.microsoft.com/office/drawing/2014/main" id="{69027983-0E7B-3D4A-996B-E8E2316E7AE8}"/>
              </a:ext>
            </a:extLst>
          </p:cNvPr>
          <p:cNvSpPr>
            <a:spLocks noGrp="1"/>
          </p:cNvSpPr>
          <p:nvPr>
            <p:ph type="sldNum" sz="quarter" idx="11"/>
          </p:nvPr>
        </p:nvSpPr>
        <p:spPr/>
        <p:txBody>
          <a:bodyPr/>
          <a:lstStyle/>
          <a:p>
            <a:fld id="{0743EA0E-C5B1-48EC-8082-F253EA88050D}" type="slidenum">
              <a:rPr lang="en-US" smtClean="0"/>
              <a:pPr/>
              <a:t>2</a:t>
            </a:fld>
            <a:endParaRPr lang="en-US" dirty="0"/>
          </a:p>
        </p:txBody>
      </p:sp>
      <p:sp>
        <p:nvSpPr>
          <p:cNvPr id="5" name="Footer Placeholder 4">
            <a:extLst>
              <a:ext uri="{FF2B5EF4-FFF2-40B4-BE49-F238E27FC236}">
                <a16:creationId xmlns:a16="http://schemas.microsoft.com/office/drawing/2014/main" id="{552EF0F3-D21C-D149-A94F-0CAF341882B9}"/>
              </a:ext>
            </a:extLst>
          </p:cNvPr>
          <p:cNvSpPr>
            <a:spLocks noGrp="1"/>
          </p:cNvSpPr>
          <p:nvPr>
            <p:ph type="ftr" sz="quarter" idx="15"/>
          </p:nvPr>
        </p:nvSpPr>
        <p:spPr/>
        <p:txBody>
          <a:bodyPr/>
          <a:lstStyle/>
          <a:p>
            <a:r>
              <a:rPr lang="en-US"/>
              <a:t>OpenFabrics Alliance Workshop 2019</a:t>
            </a:r>
            <a:endParaRPr lang="en-US" dirty="0"/>
          </a:p>
        </p:txBody>
      </p:sp>
      <p:sp>
        <p:nvSpPr>
          <p:cNvPr id="6" name="Oval 5">
            <a:extLst>
              <a:ext uri="{FF2B5EF4-FFF2-40B4-BE49-F238E27FC236}">
                <a16:creationId xmlns:a16="http://schemas.microsoft.com/office/drawing/2014/main" id="{AD6DB641-86B2-6844-8D3E-27773FD7C6A4}"/>
              </a:ext>
            </a:extLst>
          </p:cNvPr>
          <p:cNvSpPr/>
          <p:nvPr/>
        </p:nvSpPr>
        <p:spPr>
          <a:xfrm>
            <a:off x="4044462" y="4372708"/>
            <a:ext cx="4243753" cy="202864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chemeClr val="tx1"/>
                </a:solidFill>
              </a:rPr>
              <a:t>Revenue Driver 1: New Members Due to New Bylaws and IPR Policy</a:t>
            </a:r>
          </a:p>
        </p:txBody>
      </p:sp>
    </p:spTree>
    <p:extLst>
      <p:ext uri="{BB962C8B-B14F-4D97-AF65-F5344CB8AC3E}">
        <p14:creationId xmlns:p14="http://schemas.microsoft.com/office/powerpoint/2010/main" val="630249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2969B-FC5E-7F4C-8BFF-9B7DDBF9071F}"/>
              </a:ext>
            </a:extLst>
          </p:cNvPr>
          <p:cNvSpPr>
            <a:spLocks noGrp="1"/>
          </p:cNvSpPr>
          <p:nvPr>
            <p:ph type="title"/>
          </p:nvPr>
        </p:nvSpPr>
        <p:spPr/>
        <p:txBody>
          <a:bodyPr/>
          <a:lstStyle/>
          <a:p>
            <a:r>
              <a:rPr lang="en-US" dirty="0"/>
              <a:t>FSDP: why a game changer</a:t>
            </a:r>
          </a:p>
        </p:txBody>
      </p:sp>
      <p:sp>
        <p:nvSpPr>
          <p:cNvPr id="3" name="Content Placeholder 2">
            <a:extLst>
              <a:ext uri="{FF2B5EF4-FFF2-40B4-BE49-F238E27FC236}">
                <a16:creationId xmlns:a16="http://schemas.microsoft.com/office/drawing/2014/main" id="{81782533-D186-2D48-BFA7-A72708987152}"/>
              </a:ext>
            </a:extLst>
          </p:cNvPr>
          <p:cNvSpPr>
            <a:spLocks noGrp="1"/>
          </p:cNvSpPr>
          <p:nvPr>
            <p:ph idx="1"/>
          </p:nvPr>
        </p:nvSpPr>
        <p:spPr/>
        <p:txBody>
          <a:bodyPr/>
          <a:lstStyle/>
          <a:p>
            <a:r>
              <a:rPr lang="en-US" dirty="0"/>
              <a:t>Assuming you understand what the FSDP program is, this is about why it matters from a budgetary perspective</a:t>
            </a:r>
          </a:p>
          <a:p>
            <a:r>
              <a:rPr lang="en-US" dirty="0"/>
              <a:t>The fundamental change is from a “pay to participate” program to a “membership benefit” for some levels of membership. Clearly the art is in the establishment of levels, costs and benefits</a:t>
            </a:r>
          </a:p>
          <a:p>
            <a:r>
              <a:rPr lang="en-US" dirty="0"/>
              <a:t>The  Program has essentially no relationship with our earlier program with UNH-IOL</a:t>
            </a:r>
          </a:p>
          <a:p>
            <a:r>
              <a:rPr lang="en-US" dirty="0"/>
              <a:t>The HW components are a combination of purchases or leases by the OFA and solicited donations. Leasing has allowed us to minimize the cash outlay and, as much as possible, align costs with member benefits, therefore potential dues.</a:t>
            </a:r>
          </a:p>
          <a:p>
            <a:r>
              <a:rPr lang="en-US" dirty="0"/>
              <a:t>The changes we develop to membership-related issues will be the basis of the new financial foundation of the OFA, nothing less</a:t>
            </a:r>
          </a:p>
        </p:txBody>
      </p:sp>
      <p:sp>
        <p:nvSpPr>
          <p:cNvPr id="4" name="Slide Number Placeholder 3">
            <a:extLst>
              <a:ext uri="{FF2B5EF4-FFF2-40B4-BE49-F238E27FC236}">
                <a16:creationId xmlns:a16="http://schemas.microsoft.com/office/drawing/2014/main" id="{C4BBE2A7-D1AC-1D4F-8597-FA2B52461348}"/>
              </a:ext>
            </a:extLst>
          </p:cNvPr>
          <p:cNvSpPr>
            <a:spLocks noGrp="1"/>
          </p:cNvSpPr>
          <p:nvPr>
            <p:ph type="sldNum" sz="quarter" idx="11"/>
          </p:nvPr>
        </p:nvSpPr>
        <p:spPr/>
        <p:txBody>
          <a:bodyPr/>
          <a:lstStyle/>
          <a:p>
            <a:fld id="{0743EA0E-C5B1-48EC-8082-F253EA88050D}" type="slidenum">
              <a:rPr lang="en-US" smtClean="0"/>
              <a:pPr/>
              <a:t>3</a:t>
            </a:fld>
            <a:endParaRPr lang="en-US" dirty="0"/>
          </a:p>
        </p:txBody>
      </p:sp>
      <p:sp>
        <p:nvSpPr>
          <p:cNvPr id="5" name="Footer Placeholder 4">
            <a:extLst>
              <a:ext uri="{FF2B5EF4-FFF2-40B4-BE49-F238E27FC236}">
                <a16:creationId xmlns:a16="http://schemas.microsoft.com/office/drawing/2014/main" id="{F2214FD4-5D23-2F49-8889-3D3C6E7EA80E}"/>
              </a:ext>
            </a:extLst>
          </p:cNvPr>
          <p:cNvSpPr>
            <a:spLocks noGrp="1"/>
          </p:cNvSpPr>
          <p:nvPr>
            <p:ph type="ftr" sz="quarter" idx="15"/>
          </p:nvPr>
        </p:nvSpPr>
        <p:spPr/>
        <p:txBody>
          <a:bodyPr/>
          <a:lstStyle/>
          <a:p>
            <a:r>
              <a:rPr lang="en-US"/>
              <a:t>OpenFabrics Alliance Workshop 2019</a:t>
            </a:r>
            <a:endParaRPr lang="en-US" dirty="0"/>
          </a:p>
        </p:txBody>
      </p:sp>
      <p:sp>
        <p:nvSpPr>
          <p:cNvPr id="6" name="Oval 5">
            <a:extLst>
              <a:ext uri="{FF2B5EF4-FFF2-40B4-BE49-F238E27FC236}">
                <a16:creationId xmlns:a16="http://schemas.microsoft.com/office/drawing/2014/main" id="{88605AB3-C572-FF4B-8240-82628D2BAEE8}"/>
              </a:ext>
            </a:extLst>
          </p:cNvPr>
          <p:cNvSpPr/>
          <p:nvPr/>
        </p:nvSpPr>
        <p:spPr>
          <a:xfrm>
            <a:off x="6693878" y="4654062"/>
            <a:ext cx="4243753" cy="202864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dirty="0">
                <a:solidFill>
                  <a:schemeClr val="tx1"/>
                </a:solidFill>
              </a:rPr>
              <a:t>Revenue Driver 2: New Membership Dues Based on FSDP</a:t>
            </a:r>
          </a:p>
        </p:txBody>
      </p:sp>
    </p:spTree>
    <p:extLst>
      <p:ext uri="{BB962C8B-B14F-4D97-AF65-F5344CB8AC3E}">
        <p14:creationId xmlns:p14="http://schemas.microsoft.com/office/powerpoint/2010/main" val="1266593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15CF1-A06C-9747-8FE8-06CD26B4022C}"/>
              </a:ext>
            </a:extLst>
          </p:cNvPr>
          <p:cNvSpPr>
            <a:spLocks noGrp="1"/>
          </p:cNvSpPr>
          <p:nvPr>
            <p:ph type="title"/>
          </p:nvPr>
        </p:nvSpPr>
        <p:spPr/>
        <p:txBody>
          <a:bodyPr/>
          <a:lstStyle/>
          <a:p>
            <a:r>
              <a:rPr lang="en-US" dirty="0"/>
              <a:t>Draft 2021 Budget components</a:t>
            </a:r>
          </a:p>
        </p:txBody>
      </p:sp>
      <p:sp>
        <p:nvSpPr>
          <p:cNvPr id="3" name="Content Placeholder 2">
            <a:extLst>
              <a:ext uri="{FF2B5EF4-FFF2-40B4-BE49-F238E27FC236}">
                <a16:creationId xmlns:a16="http://schemas.microsoft.com/office/drawing/2014/main" id="{06A70F16-2D80-8046-BF0C-45B5649C6138}"/>
              </a:ext>
            </a:extLst>
          </p:cNvPr>
          <p:cNvSpPr>
            <a:spLocks noGrp="1"/>
          </p:cNvSpPr>
          <p:nvPr>
            <p:ph idx="1"/>
          </p:nvPr>
        </p:nvSpPr>
        <p:spPr/>
        <p:txBody>
          <a:bodyPr/>
          <a:lstStyle/>
          <a:p>
            <a:r>
              <a:rPr lang="en-US" dirty="0"/>
              <a:t>We have two major levers WRT expenses:</a:t>
            </a:r>
          </a:p>
          <a:p>
            <a:pPr lvl="1"/>
            <a:r>
              <a:rPr lang="en-US" dirty="0"/>
              <a:t>ED: no changes for ‘21 – this was significantly reduced in ‘20</a:t>
            </a:r>
          </a:p>
          <a:p>
            <a:pPr lvl="1"/>
            <a:r>
              <a:rPr lang="en-US" dirty="0"/>
              <a:t>Marketing costs: looking into this seriously but no reductions are in sight we can bank on</a:t>
            </a:r>
          </a:p>
          <a:p>
            <a:r>
              <a:rPr lang="en-US" dirty="0"/>
              <a:t>There will be changes in Workshop costs that are being worked – almost certain to be virtual</a:t>
            </a:r>
          </a:p>
          <a:p>
            <a:r>
              <a:rPr lang="en-US" dirty="0"/>
              <a:t>Legal expenses should decline significantly</a:t>
            </a:r>
          </a:p>
          <a:p>
            <a:r>
              <a:rPr lang="en-US" dirty="0"/>
              <a:t>Virtually all other basic operating expenses will be unchanged</a:t>
            </a:r>
          </a:p>
          <a:p>
            <a:endParaRPr lang="en-US" dirty="0"/>
          </a:p>
        </p:txBody>
      </p:sp>
      <p:sp>
        <p:nvSpPr>
          <p:cNvPr id="4" name="Slide Number Placeholder 3">
            <a:extLst>
              <a:ext uri="{FF2B5EF4-FFF2-40B4-BE49-F238E27FC236}">
                <a16:creationId xmlns:a16="http://schemas.microsoft.com/office/drawing/2014/main" id="{04DF6177-7EAE-4E4F-B76D-614DC699C3F5}"/>
              </a:ext>
            </a:extLst>
          </p:cNvPr>
          <p:cNvSpPr>
            <a:spLocks noGrp="1"/>
          </p:cNvSpPr>
          <p:nvPr>
            <p:ph type="sldNum" sz="quarter" idx="11"/>
          </p:nvPr>
        </p:nvSpPr>
        <p:spPr/>
        <p:txBody>
          <a:bodyPr/>
          <a:lstStyle/>
          <a:p>
            <a:fld id="{0743EA0E-C5B1-48EC-8082-F253EA88050D}" type="slidenum">
              <a:rPr lang="en-US" smtClean="0"/>
              <a:pPr/>
              <a:t>4</a:t>
            </a:fld>
            <a:endParaRPr lang="en-US" dirty="0"/>
          </a:p>
        </p:txBody>
      </p:sp>
      <p:sp>
        <p:nvSpPr>
          <p:cNvPr id="5" name="Footer Placeholder 4">
            <a:extLst>
              <a:ext uri="{FF2B5EF4-FFF2-40B4-BE49-F238E27FC236}">
                <a16:creationId xmlns:a16="http://schemas.microsoft.com/office/drawing/2014/main" id="{F034AF16-CC79-AF4A-9391-2CBED2DC5938}"/>
              </a:ext>
            </a:extLst>
          </p:cNvPr>
          <p:cNvSpPr>
            <a:spLocks noGrp="1"/>
          </p:cNvSpPr>
          <p:nvPr>
            <p:ph type="ftr" sz="quarter" idx="15"/>
          </p:nvPr>
        </p:nvSpPr>
        <p:spPr/>
        <p:txBody>
          <a:bodyPr/>
          <a:lstStyle/>
          <a:p>
            <a:r>
              <a:rPr lang="en-US"/>
              <a:t>OpenFabrics Alliance Workshop 2019</a:t>
            </a:r>
            <a:endParaRPr lang="en-US" dirty="0"/>
          </a:p>
        </p:txBody>
      </p:sp>
    </p:spTree>
    <p:extLst>
      <p:ext uri="{BB962C8B-B14F-4D97-AF65-F5344CB8AC3E}">
        <p14:creationId xmlns:p14="http://schemas.microsoft.com/office/powerpoint/2010/main" val="955502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F2CC4-0D40-2745-BE5B-A08733A74DDA}"/>
              </a:ext>
            </a:extLst>
          </p:cNvPr>
          <p:cNvSpPr>
            <a:spLocks noGrp="1"/>
          </p:cNvSpPr>
          <p:nvPr>
            <p:ph type="title"/>
          </p:nvPr>
        </p:nvSpPr>
        <p:spPr/>
        <p:txBody>
          <a:bodyPr/>
          <a:lstStyle/>
          <a:p>
            <a:r>
              <a:rPr lang="en-US" dirty="0"/>
              <a:t>Budget process</a:t>
            </a:r>
          </a:p>
        </p:txBody>
      </p:sp>
      <p:sp>
        <p:nvSpPr>
          <p:cNvPr id="3" name="Content Placeholder 2">
            <a:extLst>
              <a:ext uri="{FF2B5EF4-FFF2-40B4-BE49-F238E27FC236}">
                <a16:creationId xmlns:a16="http://schemas.microsoft.com/office/drawing/2014/main" id="{A0FE97FF-067A-3448-A717-8CE873DEFE67}"/>
              </a:ext>
            </a:extLst>
          </p:cNvPr>
          <p:cNvSpPr>
            <a:spLocks noGrp="1"/>
          </p:cNvSpPr>
          <p:nvPr>
            <p:ph idx="1"/>
          </p:nvPr>
        </p:nvSpPr>
        <p:spPr/>
        <p:txBody>
          <a:bodyPr/>
          <a:lstStyle/>
          <a:p>
            <a:r>
              <a:rPr lang="en-US" dirty="0"/>
              <a:t>Treasurer is responsible for the budgeting process with close support from the LF</a:t>
            </a:r>
          </a:p>
          <a:p>
            <a:r>
              <a:rPr lang="en-US" dirty="0"/>
              <a:t>The OFA’s fiscal year is the calendar year. Invoices go out in October and payment is expected starting in January. The budget should be finalized in September</a:t>
            </a:r>
          </a:p>
          <a:p>
            <a:r>
              <a:rPr lang="en-US" dirty="0"/>
              <a:t>The Treasurer first proposes the budget to elected officials subsequently the Board</a:t>
            </a:r>
          </a:p>
          <a:p>
            <a:r>
              <a:rPr lang="en-US" dirty="0"/>
              <a:t>Budget is developed at two levels:</a:t>
            </a:r>
          </a:p>
          <a:p>
            <a:pPr lvl="1"/>
            <a:r>
              <a:rPr lang="en-US" dirty="0"/>
              <a:t>“Philosophical” meaning do we plan to have a loss year, breakeven or profit.</a:t>
            </a:r>
          </a:p>
          <a:p>
            <a:pPr lvl="1"/>
            <a:r>
              <a:rPr lang="en-US" dirty="0"/>
              <a:t>Actual budget numbers </a:t>
            </a:r>
          </a:p>
          <a:p>
            <a:r>
              <a:rPr lang="en-US" dirty="0"/>
              <a:t>The LF reports financial status to the Treasurer monthly who sends out a summary. The Treasurer holds a quarterly budget review</a:t>
            </a:r>
          </a:p>
        </p:txBody>
      </p:sp>
      <p:sp>
        <p:nvSpPr>
          <p:cNvPr id="4" name="Slide Number Placeholder 3">
            <a:extLst>
              <a:ext uri="{FF2B5EF4-FFF2-40B4-BE49-F238E27FC236}">
                <a16:creationId xmlns:a16="http://schemas.microsoft.com/office/drawing/2014/main" id="{A32D06A8-6693-EF45-BA62-8BE6041A1B9E}"/>
              </a:ext>
            </a:extLst>
          </p:cNvPr>
          <p:cNvSpPr>
            <a:spLocks noGrp="1"/>
          </p:cNvSpPr>
          <p:nvPr>
            <p:ph type="sldNum" sz="quarter" idx="11"/>
          </p:nvPr>
        </p:nvSpPr>
        <p:spPr/>
        <p:txBody>
          <a:bodyPr/>
          <a:lstStyle/>
          <a:p>
            <a:fld id="{0743EA0E-C5B1-48EC-8082-F253EA88050D}" type="slidenum">
              <a:rPr lang="en-US" smtClean="0"/>
              <a:pPr/>
              <a:t>5</a:t>
            </a:fld>
            <a:endParaRPr lang="en-US" dirty="0"/>
          </a:p>
        </p:txBody>
      </p:sp>
      <p:sp>
        <p:nvSpPr>
          <p:cNvPr id="5" name="Footer Placeholder 4">
            <a:extLst>
              <a:ext uri="{FF2B5EF4-FFF2-40B4-BE49-F238E27FC236}">
                <a16:creationId xmlns:a16="http://schemas.microsoft.com/office/drawing/2014/main" id="{BA9EDE70-DC94-8D49-8134-06C08C3E8399}"/>
              </a:ext>
            </a:extLst>
          </p:cNvPr>
          <p:cNvSpPr>
            <a:spLocks noGrp="1"/>
          </p:cNvSpPr>
          <p:nvPr>
            <p:ph type="ftr" sz="quarter" idx="15"/>
          </p:nvPr>
        </p:nvSpPr>
        <p:spPr/>
        <p:txBody>
          <a:bodyPr/>
          <a:lstStyle/>
          <a:p>
            <a:r>
              <a:rPr lang="en-US"/>
              <a:t>OpenFabrics Alliance Workshop 2019</a:t>
            </a:r>
            <a:endParaRPr lang="en-US" dirty="0"/>
          </a:p>
        </p:txBody>
      </p:sp>
    </p:spTree>
    <p:extLst>
      <p:ext uri="{BB962C8B-B14F-4D97-AF65-F5344CB8AC3E}">
        <p14:creationId xmlns:p14="http://schemas.microsoft.com/office/powerpoint/2010/main" val="632605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4C31B-4B27-D44B-B097-61E33E960753}"/>
              </a:ext>
            </a:extLst>
          </p:cNvPr>
          <p:cNvSpPr>
            <a:spLocks noGrp="1"/>
          </p:cNvSpPr>
          <p:nvPr>
            <p:ph type="title"/>
          </p:nvPr>
        </p:nvSpPr>
        <p:spPr/>
        <p:txBody>
          <a:bodyPr/>
          <a:lstStyle/>
          <a:p>
            <a:r>
              <a:rPr lang="en-US" dirty="0"/>
              <a:t>2021 budget</a:t>
            </a:r>
          </a:p>
        </p:txBody>
      </p:sp>
      <p:sp>
        <p:nvSpPr>
          <p:cNvPr id="4" name="Slide Number Placeholder 3">
            <a:extLst>
              <a:ext uri="{FF2B5EF4-FFF2-40B4-BE49-F238E27FC236}">
                <a16:creationId xmlns:a16="http://schemas.microsoft.com/office/drawing/2014/main" id="{8C904265-1336-9F41-B052-526D6892A0A7}"/>
              </a:ext>
            </a:extLst>
          </p:cNvPr>
          <p:cNvSpPr>
            <a:spLocks noGrp="1"/>
          </p:cNvSpPr>
          <p:nvPr>
            <p:ph type="sldNum" sz="quarter" idx="11"/>
          </p:nvPr>
        </p:nvSpPr>
        <p:spPr/>
        <p:txBody>
          <a:bodyPr/>
          <a:lstStyle/>
          <a:p>
            <a:fld id="{0743EA0E-C5B1-48EC-8082-F253EA88050D}" type="slidenum">
              <a:rPr lang="en-US" smtClean="0"/>
              <a:pPr/>
              <a:t>6</a:t>
            </a:fld>
            <a:endParaRPr lang="en-US" dirty="0"/>
          </a:p>
        </p:txBody>
      </p:sp>
      <p:sp>
        <p:nvSpPr>
          <p:cNvPr id="5" name="Footer Placeholder 4">
            <a:extLst>
              <a:ext uri="{FF2B5EF4-FFF2-40B4-BE49-F238E27FC236}">
                <a16:creationId xmlns:a16="http://schemas.microsoft.com/office/drawing/2014/main" id="{20786FED-3BE2-9F44-8B71-BB872A9F0F11}"/>
              </a:ext>
            </a:extLst>
          </p:cNvPr>
          <p:cNvSpPr>
            <a:spLocks noGrp="1"/>
          </p:cNvSpPr>
          <p:nvPr>
            <p:ph type="ftr" sz="quarter" idx="15"/>
          </p:nvPr>
        </p:nvSpPr>
        <p:spPr/>
        <p:txBody>
          <a:bodyPr/>
          <a:lstStyle/>
          <a:p>
            <a:r>
              <a:rPr lang="en-US"/>
              <a:t>OpenFabrics Alliance Workshop 2019</a:t>
            </a:r>
            <a:endParaRPr lang="en-US" dirty="0"/>
          </a:p>
        </p:txBody>
      </p:sp>
      <p:pic>
        <p:nvPicPr>
          <p:cNvPr id="7" name="Picture 6">
            <a:extLst>
              <a:ext uri="{FF2B5EF4-FFF2-40B4-BE49-F238E27FC236}">
                <a16:creationId xmlns:a16="http://schemas.microsoft.com/office/drawing/2014/main" id="{4E0F70E9-E7E8-274E-856E-6FE5957A7705}"/>
              </a:ext>
            </a:extLst>
          </p:cNvPr>
          <p:cNvPicPr>
            <a:picLocks noChangeAspect="1"/>
          </p:cNvPicPr>
          <p:nvPr/>
        </p:nvPicPr>
        <p:blipFill>
          <a:blip r:embed="rId2"/>
          <a:stretch>
            <a:fillRect/>
          </a:stretch>
        </p:blipFill>
        <p:spPr>
          <a:xfrm>
            <a:off x="609600" y="0"/>
            <a:ext cx="10972799" cy="6858000"/>
          </a:xfrm>
          <a:prstGeom prst="rect">
            <a:avLst/>
          </a:prstGeom>
        </p:spPr>
      </p:pic>
    </p:spTree>
    <p:extLst>
      <p:ext uri="{BB962C8B-B14F-4D97-AF65-F5344CB8AC3E}">
        <p14:creationId xmlns:p14="http://schemas.microsoft.com/office/powerpoint/2010/main" val="8230722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F345D273D764E46A4D952B79692B23D" ma:contentTypeVersion="8" ma:contentTypeDescription="Create a new document." ma:contentTypeScope="" ma:versionID="3e0caaa6cc920bddf38a0e28e98ed6aa">
  <xsd:schema xmlns:xsd="http://www.w3.org/2001/XMLSchema" xmlns:xs="http://www.w3.org/2001/XMLSchema" xmlns:p="http://schemas.microsoft.com/office/2006/metadata/properties" xmlns:ns3="825f75df-2abe-4008-962f-f3e9f3d20557" targetNamespace="http://schemas.microsoft.com/office/2006/metadata/properties" ma:root="true" ma:fieldsID="f2b8fb3097d675a2f5df90eae196db43" ns3:_="">
    <xsd:import namespace="825f75df-2abe-4008-962f-f3e9f3d2055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5f75df-2abe-4008-962f-f3e9f3d20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349D8B-31EC-46CE-97E3-C746956EA749}">
  <ds:schemaRefs>
    <ds:schemaRef ds:uri="http://schemas.openxmlformats.org/package/2006/metadata/core-properties"/>
    <ds:schemaRef ds:uri="http://schemas.microsoft.com/office/2006/documentManagement/types"/>
    <ds:schemaRef ds:uri="825f75df-2abe-4008-962f-f3e9f3d20557"/>
    <ds:schemaRef ds:uri="http://schemas.microsoft.com/office/infopath/2007/PartnerControls"/>
    <ds:schemaRef ds:uri="http://schemas.microsoft.com/office/2006/metadata/properties"/>
    <ds:schemaRef ds:uri="http://www.w3.org/XML/1998/namespace"/>
    <ds:schemaRef ds:uri="http://purl.org/dc/elements/1.1/"/>
    <ds:schemaRef ds:uri="http://purl.org/dc/dcmitype/"/>
    <ds:schemaRef ds:uri="http://purl.org/dc/terms/"/>
  </ds:schemaRefs>
</ds:datastoreItem>
</file>

<file path=customXml/itemProps2.xml><?xml version="1.0" encoding="utf-8"?>
<ds:datastoreItem xmlns:ds="http://schemas.openxmlformats.org/officeDocument/2006/customXml" ds:itemID="{27C5ED02-8F81-41D9-94C7-8918F9004187}">
  <ds:schemaRefs>
    <ds:schemaRef ds:uri="http://schemas.microsoft.com/sharepoint/v3/contenttype/forms"/>
  </ds:schemaRefs>
</ds:datastoreItem>
</file>

<file path=customXml/itemProps3.xml><?xml version="1.0" encoding="utf-8"?>
<ds:datastoreItem xmlns:ds="http://schemas.openxmlformats.org/officeDocument/2006/customXml" ds:itemID="{A60C41F6-674F-4423-80D0-B29B923FE0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5f75df-2abe-4008-962f-f3e9f3d205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20558</TotalTime>
  <Words>541</Words>
  <Application>Microsoft Macintosh PowerPoint</Application>
  <PresentationFormat>Widescreen</PresentationFormat>
  <Paragraphs>45</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Arial Narrow</vt:lpstr>
      <vt:lpstr>Calibri</vt:lpstr>
      <vt:lpstr>Wingdings</vt:lpstr>
      <vt:lpstr>Office Theme</vt:lpstr>
      <vt:lpstr>OFA  Budget outlook 2021</vt:lpstr>
      <vt:lpstr>Background and going-in assumptions</vt:lpstr>
      <vt:lpstr>FSDP: why a game changer</vt:lpstr>
      <vt:lpstr>Draft 2021 Budget components</vt:lpstr>
      <vt:lpstr>Budget process</vt:lpstr>
      <vt:lpstr>2021 budget</vt:lpstr>
    </vt:vector>
  </TitlesOfParts>
  <Company>password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keywords>CTPClassification=CTP_NT</cp:keywords>
  <cp:lastModifiedBy>Jim Ryan</cp:lastModifiedBy>
  <cp:revision>235</cp:revision>
  <cp:lastPrinted>2020-10-14T22:45:33Z</cp:lastPrinted>
  <dcterms:created xsi:type="dcterms:W3CDTF">2016-02-08T22:33:42Z</dcterms:created>
  <dcterms:modified xsi:type="dcterms:W3CDTF">2020-10-14T22:46:55Z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0x0101007F345D273D764E46A4D952B79692B23D</vt:lpwstr>
  </property>
  <property fmtid="{D5CDD505-2E9C-101B-9397-08002B2CF9AE}" pid="3" name="TitusGUID">
    <vt:lpwstr>6c703941-9298-433d-830a-a58d40e3e8b1</vt:lpwstr>
  </property>
  <property fmtid="{D5CDD505-2E9C-101B-9397-08002B2CF9AE}" pid="4" name="CTP_TimeStamp">
    <vt:lpwstr>2020-03-30 19:17:08Z</vt:lpwstr>
  </property>
  <property fmtid="{D5CDD505-2E9C-101B-9397-08002B2CF9AE}" pid="5" name="CTP_BU">
    <vt:lpwstr>NA</vt:lpwstr>
  </property>
  <property fmtid="{D5CDD505-2E9C-101B-9397-08002B2CF9AE}" pid="6" name="CTP_IDSID">
    <vt:lpwstr>NA</vt:lpwstr>
  </property>
  <property fmtid="{D5CDD505-2E9C-101B-9397-08002B2CF9AE}" pid="7" name="CTP_WWID">
    <vt:lpwstr>NA</vt:lpwstr>
  </property>
  <property fmtid="{D5CDD505-2E9C-101B-9397-08002B2CF9AE}" pid="8" name="CTPClassification">
    <vt:lpwstr>CTP_NT</vt:lpwstr>
  </property>
</Properties>
</file>