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
  </p:notesMasterIdLst>
  <p:handoutMasterIdLst>
    <p:handoutMasterId r:id="rId11"/>
  </p:handoutMasterIdLst>
  <p:sldIdLst>
    <p:sldId id="317" r:id="rId5"/>
    <p:sldId id="339" r:id="rId6"/>
    <p:sldId id="343" r:id="rId7"/>
    <p:sldId id="340" r:id="rId8"/>
    <p:sldId id="34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C1F433-D1E0-44BB-A7EF-D0398CD9C6C3}">
          <p14:sldIdLst>
            <p14:sldId id="317"/>
            <p14:sldId id="339"/>
            <p14:sldId id="343"/>
            <p14:sldId id="340"/>
            <p14:sldId id="341"/>
          </p14:sldIdLst>
        </p14:section>
      </p14:sectionLst>
    </p:ext>
    <p:ext uri="{EFAFB233-063F-42B5-8137-9DF3F51BA10A}">
      <p15:sldGuideLst xmlns:p15="http://schemas.microsoft.com/office/powerpoint/2012/main">
        <p15:guide id="1" orient="horz" userDrawn="1">
          <p15:clr>
            <a:srgbClr val="A4A3A4"/>
          </p15:clr>
        </p15:guide>
        <p15:guide id="2" pos="38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un, Paul" initials="GP" lastIdx="1" clrIdx="0">
    <p:extLst>
      <p:ext uri="{19B8F6BF-5375-455C-9EA6-DF929625EA0E}">
        <p15:presenceInfo xmlns:p15="http://schemas.microsoft.com/office/powerpoint/2012/main" userId="S::paul.grun@hpe.com::98627949-9007-460c-a54d-94ae0f553f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8D"/>
    <a:srgbClr val="663300"/>
    <a:srgbClr val="9A9CCA"/>
    <a:srgbClr val="9A9C9F"/>
    <a:srgbClr val="FFFFFF"/>
    <a:srgbClr val="399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C43484-4669-474D-BAA7-A6AA0566B43B}" v="1273" dt="2020-11-11T22:16:23.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11" autoAdjust="0"/>
    <p:restoredTop sz="93779"/>
  </p:normalViewPr>
  <p:slideViewPr>
    <p:cSldViewPr snapToGrid="0" showGuides="1">
      <p:cViewPr varScale="1">
        <p:scale>
          <a:sx n="132" d="100"/>
          <a:sy n="132" d="100"/>
        </p:scale>
        <p:origin x="150" y="492"/>
      </p:cViewPr>
      <p:guideLst>
        <p:guide orient="horz"/>
        <p:guide pos="3844"/>
      </p:guideLst>
    </p:cSldViewPr>
  </p:slideViewPr>
  <p:notesTextViewPr>
    <p:cViewPr>
      <p:scale>
        <a:sx n="100" d="100"/>
        <a:sy n="100" d="100"/>
      </p:scale>
      <p:origin x="0" y="0"/>
    </p:cViewPr>
  </p:notesTextViewPr>
  <p:sorterViewPr>
    <p:cViewPr>
      <p:scale>
        <a:sx n="184" d="100"/>
        <a:sy n="184"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Ledford" userId="c1908f2fdedf0da0" providerId="LiveId" clId="{66C43484-4669-474D-BAA7-A6AA0566B43B}"/>
    <pc:docChg chg="custSel delSld modSld sldOrd modSection">
      <pc:chgData name="Doug Ledford" userId="c1908f2fdedf0da0" providerId="LiveId" clId="{66C43484-4669-474D-BAA7-A6AA0566B43B}" dt="2020-11-11T22:16:01.164" v="5769" actId="6549"/>
      <pc:docMkLst>
        <pc:docMk/>
      </pc:docMkLst>
      <pc:sldChg chg="modSp mod">
        <pc:chgData name="Doug Ledford" userId="c1908f2fdedf0da0" providerId="LiveId" clId="{66C43484-4669-474D-BAA7-A6AA0566B43B}" dt="2020-11-11T20:04:27.313" v="44" actId="1076"/>
        <pc:sldMkLst>
          <pc:docMk/>
          <pc:sldMk cId="2555917259" sldId="317"/>
        </pc:sldMkLst>
        <pc:spChg chg="mod">
          <ac:chgData name="Doug Ledford" userId="c1908f2fdedf0da0" providerId="LiveId" clId="{66C43484-4669-474D-BAA7-A6AA0566B43B}" dt="2020-11-11T20:04:27.313" v="44" actId="1076"/>
          <ac:spMkLst>
            <pc:docMk/>
            <pc:sldMk cId="2555917259" sldId="317"/>
            <ac:spMk id="4" creationId="{00000000-0000-0000-0000-000000000000}"/>
          </ac:spMkLst>
        </pc:spChg>
        <pc:spChg chg="mod">
          <ac:chgData name="Doug Ledford" userId="c1908f2fdedf0da0" providerId="LiveId" clId="{66C43484-4669-474D-BAA7-A6AA0566B43B}" dt="2020-11-11T20:03:54.127" v="23" actId="20577"/>
          <ac:spMkLst>
            <pc:docMk/>
            <pc:sldMk cId="2555917259" sldId="317"/>
            <ac:spMk id="6" creationId="{00000000-0000-0000-0000-000000000000}"/>
          </ac:spMkLst>
        </pc:spChg>
      </pc:sldChg>
      <pc:sldChg chg="addSp delSp modSp mod">
        <pc:chgData name="Doug Ledford" userId="c1908f2fdedf0da0" providerId="LiveId" clId="{66C43484-4669-474D-BAA7-A6AA0566B43B}" dt="2020-11-11T21:29:08.754" v="4280" actId="20577"/>
        <pc:sldMkLst>
          <pc:docMk/>
          <pc:sldMk cId="630249661" sldId="339"/>
        </pc:sldMkLst>
        <pc:spChg chg="mod">
          <ac:chgData name="Doug Ledford" userId="c1908f2fdedf0da0" providerId="LiveId" clId="{66C43484-4669-474D-BAA7-A6AA0566B43B}" dt="2020-11-11T20:15:09.991" v="1353" actId="20577"/>
          <ac:spMkLst>
            <pc:docMk/>
            <pc:sldMk cId="630249661" sldId="339"/>
            <ac:spMk id="2" creationId="{BEE589AD-E94E-6F4D-88DF-6D832C683E11}"/>
          </ac:spMkLst>
        </pc:spChg>
        <pc:spChg chg="del mod">
          <ac:chgData name="Doug Ledford" userId="c1908f2fdedf0da0" providerId="LiveId" clId="{66C43484-4669-474D-BAA7-A6AA0566B43B}" dt="2020-11-11T20:30:51.292" v="2981" actId="12084"/>
          <ac:spMkLst>
            <pc:docMk/>
            <pc:sldMk cId="630249661" sldId="339"/>
            <ac:spMk id="3" creationId="{31B1294F-5651-C945-ACDC-AE542CECE85B}"/>
          </ac:spMkLst>
        </pc:spChg>
        <pc:spChg chg="del">
          <ac:chgData name="Doug Ledford" userId="c1908f2fdedf0da0" providerId="LiveId" clId="{66C43484-4669-474D-BAA7-A6AA0566B43B}" dt="2020-11-11T20:06:19.777" v="151" actId="478"/>
          <ac:spMkLst>
            <pc:docMk/>
            <pc:sldMk cId="630249661" sldId="339"/>
            <ac:spMk id="6" creationId="{AD6DB641-86B2-6844-8D3E-27773FD7C6A4}"/>
          </ac:spMkLst>
        </pc:spChg>
        <pc:graphicFrameChg chg="add mod">
          <ac:chgData name="Doug Ledford" userId="c1908f2fdedf0da0" providerId="LiveId" clId="{66C43484-4669-474D-BAA7-A6AA0566B43B}" dt="2020-11-11T21:29:08.754" v="4280" actId="20577"/>
          <ac:graphicFrameMkLst>
            <pc:docMk/>
            <pc:sldMk cId="630249661" sldId="339"/>
            <ac:graphicFrameMk id="5" creationId="{014E7D4C-CAB7-44B5-B77F-AAE1020A3DC0}"/>
          </ac:graphicFrameMkLst>
        </pc:graphicFrameChg>
      </pc:sldChg>
      <pc:sldChg chg="addSp delSp modSp mod">
        <pc:chgData name="Doug Ledford" userId="c1908f2fdedf0da0" providerId="LiveId" clId="{66C43484-4669-474D-BAA7-A6AA0566B43B}" dt="2020-11-11T22:07:15.706" v="4371" actId="1076"/>
        <pc:sldMkLst>
          <pc:docMk/>
          <pc:sldMk cId="1266593702" sldId="340"/>
        </pc:sldMkLst>
        <pc:spChg chg="mod">
          <ac:chgData name="Doug Ledford" userId="c1908f2fdedf0da0" providerId="LiveId" clId="{66C43484-4669-474D-BAA7-A6AA0566B43B}" dt="2020-11-11T22:02:50.971" v="4354" actId="20577"/>
          <ac:spMkLst>
            <pc:docMk/>
            <pc:sldMk cId="1266593702" sldId="340"/>
            <ac:spMk id="2" creationId="{4742969B-FC5E-7F4C-8BFF-9B7DDBF9071F}"/>
          </ac:spMkLst>
        </pc:spChg>
        <pc:spChg chg="del mod">
          <ac:chgData name="Doug Ledford" userId="c1908f2fdedf0da0" providerId="LiveId" clId="{66C43484-4669-474D-BAA7-A6AA0566B43B}" dt="2020-11-11T20:59:02.815" v="4174" actId="478"/>
          <ac:spMkLst>
            <pc:docMk/>
            <pc:sldMk cId="1266593702" sldId="340"/>
            <ac:spMk id="3" creationId="{81782533-D186-2D48-BFA7-A72708987152}"/>
          </ac:spMkLst>
        </pc:spChg>
        <pc:spChg chg="del mod">
          <ac:chgData name="Doug Ledford" userId="c1908f2fdedf0da0" providerId="LiveId" clId="{66C43484-4669-474D-BAA7-A6AA0566B43B}" dt="2020-11-11T20:58:59.349" v="4173" actId="478"/>
          <ac:spMkLst>
            <pc:docMk/>
            <pc:sldMk cId="1266593702" sldId="340"/>
            <ac:spMk id="6" creationId="{88605AB3-C572-FF4B-8240-82628D2BAEE8}"/>
          </ac:spMkLst>
        </pc:spChg>
        <pc:spChg chg="add mod">
          <ac:chgData name="Doug Ledford" userId="c1908f2fdedf0da0" providerId="LiveId" clId="{66C43484-4669-474D-BAA7-A6AA0566B43B}" dt="2020-11-11T22:07:15.706" v="4371" actId="1076"/>
          <ac:spMkLst>
            <pc:docMk/>
            <pc:sldMk cId="1266593702" sldId="340"/>
            <ac:spMk id="11" creationId="{CACCE052-5C1F-4EDB-9C47-1021505CD51D}"/>
          </ac:spMkLst>
        </pc:spChg>
        <pc:graphicFrameChg chg="add del mod">
          <ac:chgData name="Doug Ledford" userId="c1908f2fdedf0da0" providerId="LiveId" clId="{66C43484-4669-474D-BAA7-A6AA0566B43B}" dt="2020-11-11T21:52:08.616" v="4283" actId="478"/>
          <ac:graphicFrameMkLst>
            <pc:docMk/>
            <pc:sldMk cId="1266593702" sldId="340"/>
            <ac:graphicFrameMk id="5" creationId="{08E4CDE1-F963-44BC-AB34-6C084F7A89EB}"/>
          </ac:graphicFrameMkLst>
        </pc:graphicFrameChg>
        <pc:graphicFrameChg chg="add del mod">
          <ac:chgData name="Doug Ledford" userId="c1908f2fdedf0da0" providerId="LiveId" clId="{66C43484-4669-474D-BAA7-A6AA0566B43B}" dt="2020-11-11T21:55:15.154" v="4286" actId="478"/>
          <ac:graphicFrameMkLst>
            <pc:docMk/>
            <pc:sldMk cId="1266593702" sldId="340"/>
            <ac:graphicFrameMk id="7" creationId="{323F59B6-8120-4D37-822F-B0E6BF4BF4D0}"/>
          </ac:graphicFrameMkLst>
        </pc:graphicFrameChg>
        <pc:graphicFrameChg chg="add del mod">
          <ac:chgData name="Doug Ledford" userId="c1908f2fdedf0da0" providerId="LiveId" clId="{66C43484-4669-474D-BAA7-A6AA0566B43B}" dt="2020-11-11T21:57:27.989" v="4289" actId="478"/>
          <ac:graphicFrameMkLst>
            <pc:docMk/>
            <pc:sldMk cId="1266593702" sldId="340"/>
            <ac:graphicFrameMk id="8" creationId="{7E9A5F58-1732-4B49-8252-7ABD0E665F30}"/>
          </ac:graphicFrameMkLst>
        </pc:graphicFrameChg>
        <pc:graphicFrameChg chg="add mod">
          <ac:chgData name="Doug Ledford" userId="c1908f2fdedf0da0" providerId="LiveId" clId="{66C43484-4669-474D-BAA7-A6AA0566B43B}" dt="2020-11-11T22:01:04.596" v="4291" actId="1076"/>
          <ac:graphicFrameMkLst>
            <pc:docMk/>
            <pc:sldMk cId="1266593702" sldId="340"/>
            <ac:graphicFrameMk id="9" creationId="{49352D3E-D955-46A4-91D6-C61B85006715}"/>
          </ac:graphicFrameMkLst>
        </pc:graphicFrameChg>
      </pc:sldChg>
      <pc:sldChg chg="modSp mod">
        <pc:chgData name="Doug Ledford" userId="c1908f2fdedf0da0" providerId="LiveId" clId="{66C43484-4669-474D-BAA7-A6AA0566B43B}" dt="2020-11-11T22:16:01.164" v="5769" actId="6549"/>
        <pc:sldMkLst>
          <pc:docMk/>
          <pc:sldMk cId="955502997" sldId="341"/>
        </pc:sldMkLst>
        <pc:spChg chg="mod">
          <ac:chgData name="Doug Ledford" userId="c1908f2fdedf0da0" providerId="LiveId" clId="{66C43484-4669-474D-BAA7-A6AA0566B43B}" dt="2020-11-11T22:08:11.786" v="4408" actId="20577"/>
          <ac:spMkLst>
            <pc:docMk/>
            <pc:sldMk cId="955502997" sldId="341"/>
            <ac:spMk id="2" creationId="{70C15CF1-A06C-9747-8FE8-06CD26B4022C}"/>
          </ac:spMkLst>
        </pc:spChg>
        <pc:spChg chg="mod">
          <ac:chgData name="Doug Ledford" userId="c1908f2fdedf0da0" providerId="LiveId" clId="{66C43484-4669-474D-BAA7-A6AA0566B43B}" dt="2020-11-11T22:16:01.164" v="5769" actId="6549"/>
          <ac:spMkLst>
            <pc:docMk/>
            <pc:sldMk cId="955502997" sldId="341"/>
            <ac:spMk id="3" creationId="{06A70F16-2D80-8046-BF0C-45B5649C6138}"/>
          </ac:spMkLst>
        </pc:spChg>
      </pc:sldChg>
      <pc:sldChg chg="del">
        <pc:chgData name="Doug Ledford" userId="c1908f2fdedf0da0" providerId="LiveId" clId="{66C43484-4669-474D-BAA7-A6AA0566B43B}" dt="2020-11-11T22:07:55.112" v="4372" actId="47"/>
        <pc:sldMkLst>
          <pc:docMk/>
          <pc:sldMk cId="632605403" sldId="342"/>
        </pc:sldMkLst>
      </pc:sldChg>
      <pc:sldChg chg="addSp delSp modSp mod ord">
        <pc:chgData name="Doug Ledford" userId="c1908f2fdedf0da0" providerId="LiveId" clId="{66C43484-4669-474D-BAA7-A6AA0566B43B}" dt="2020-11-11T22:05:23.509" v="4369" actId="1076"/>
        <pc:sldMkLst>
          <pc:docMk/>
          <pc:sldMk cId="823072232" sldId="343"/>
        </pc:sldMkLst>
        <pc:spChg chg="del mod">
          <ac:chgData name="Doug Ledford" userId="c1908f2fdedf0da0" providerId="LiveId" clId="{66C43484-4669-474D-BAA7-A6AA0566B43B}" dt="2020-11-11T22:03:51.624" v="4359" actId="478"/>
          <ac:spMkLst>
            <pc:docMk/>
            <pc:sldMk cId="823072232" sldId="343"/>
            <ac:spMk id="2" creationId="{2A54C31B-4B27-D44B-B097-61E33E960753}"/>
          </ac:spMkLst>
        </pc:spChg>
        <pc:spChg chg="add del mod">
          <ac:chgData name="Doug Ledford" userId="c1908f2fdedf0da0" providerId="LiveId" clId="{66C43484-4669-474D-BAA7-A6AA0566B43B}" dt="2020-11-11T22:03:53.604" v="4360" actId="478"/>
          <ac:spMkLst>
            <pc:docMk/>
            <pc:sldMk cId="823072232" sldId="343"/>
            <ac:spMk id="5" creationId="{026DB437-3D3B-4EDE-B59C-332EBFEF45BB}"/>
          </ac:spMkLst>
        </pc:spChg>
        <pc:spChg chg="add mod">
          <ac:chgData name="Doug Ledford" userId="c1908f2fdedf0da0" providerId="LiveId" clId="{66C43484-4669-474D-BAA7-A6AA0566B43B}" dt="2020-11-11T22:05:07.988" v="4366" actId="1076"/>
          <ac:spMkLst>
            <pc:docMk/>
            <pc:sldMk cId="823072232" sldId="343"/>
            <ac:spMk id="7" creationId="{15B75251-528D-4C6B-9083-8E331AEA686C}"/>
          </ac:spMkLst>
        </pc:spChg>
        <pc:spChg chg="mod">
          <ac:chgData name="Doug Ledford" userId="c1908f2fdedf0da0" providerId="LiveId" clId="{66C43484-4669-474D-BAA7-A6AA0566B43B}" dt="2020-11-11T22:05:14.512" v="4367" actId="1076"/>
          <ac:spMkLst>
            <pc:docMk/>
            <pc:sldMk cId="823072232" sldId="343"/>
            <ac:spMk id="9" creationId="{91B8BCD7-8154-8942-BA3A-6073D49CDA10}"/>
          </ac:spMkLst>
        </pc:spChg>
        <pc:spChg chg="add mod">
          <ac:chgData name="Doug Ledford" userId="c1908f2fdedf0da0" providerId="LiveId" clId="{66C43484-4669-474D-BAA7-A6AA0566B43B}" dt="2020-11-11T22:04:44.975" v="4364" actId="1076"/>
          <ac:spMkLst>
            <pc:docMk/>
            <pc:sldMk cId="823072232" sldId="343"/>
            <ac:spMk id="11" creationId="{C9276324-3DBC-434F-B2FF-8B757CEF9B2F}"/>
          </ac:spMkLst>
        </pc:spChg>
        <pc:spChg chg="add mod">
          <ac:chgData name="Doug Ledford" userId="c1908f2fdedf0da0" providerId="LiveId" clId="{66C43484-4669-474D-BAA7-A6AA0566B43B}" dt="2020-11-11T22:05:23.509" v="4369" actId="1076"/>
          <ac:spMkLst>
            <pc:docMk/>
            <pc:sldMk cId="823072232" sldId="343"/>
            <ac:spMk id="13" creationId="{34FC87CD-EF48-4ADE-8EF9-9DCC80C7622C}"/>
          </ac:spMkLst>
        </pc:spChg>
        <pc:graphicFrameChg chg="mod">
          <ac:chgData name="Doug Ledford" userId="c1908f2fdedf0da0" providerId="LiveId" clId="{66C43484-4669-474D-BAA7-A6AA0566B43B}" dt="2020-11-11T22:04:14.601" v="4361" actId="1076"/>
          <ac:graphicFrameMkLst>
            <pc:docMk/>
            <pc:sldMk cId="823072232" sldId="343"/>
            <ac:graphicFrameMk id="6" creationId="{170C951F-281F-2148-8A50-834221B9132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3E59EE-8C53-483A-9C1F-F90A645F97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B0EA460-1A47-4839-B083-590346A9956A}">
      <dgm:prSet/>
      <dgm:spPr/>
      <dgm:t>
        <a:bodyPr/>
        <a:lstStyle/>
        <a:p>
          <a:r>
            <a:rPr lang="en-US" dirty="0"/>
            <a:t>Covid-19 – This canceled the 2020 in face workshop</a:t>
          </a:r>
        </a:p>
      </dgm:t>
    </dgm:pt>
    <dgm:pt modelId="{AB9312B9-BC6A-4985-9249-1338EA4FD9B0}" type="parTrans" cxnId="{2725EDB4-115A-4459-8114-316E59A98F78}">
      <dgm:prSet/>
      <dgm:spPr/>
      <dgm:t>
        <a:bodyPr/>
        <a:lstStyle/>
        <a:p>
          <a:endParaRPr lang="en-US"/>
        </a:p>
      </dgm:t>
    </dgm:pt>
    <dgm:pt modelId="{B4A880C6-554A-41EA-AEBE-50B5DA3A53BA}" type="sibTrans" cxnId="{2725EDB4-115A-4459-8114-316E59A98F78}">
      <dgm:prSet/>
      <dgm:spPr/>
      <dgm:t>
        <a:bodyPr/>
        <a:lstStyle/>
        <a:p>
          <a:endParaRPr lang="en-US"/>
        </a:p>
      </dgm:t>
    </dgm:pt>
    <dgm:pt modelId="{D964AD07-1DCB-4E99-AD30-C964F447E89C}">
      <dgm:prSet/>
      <dgm:spPr/>
      <dgm:t>
        <a:bodyPr/>
        <a:lstStyle/>
        <a:p>
          <a:r>
            <a:rPr lang="en-US" dirty="0"/>
            <a:t>2020 forecast for Workshop income should have been set to $0 (the Linux Foundation handles the spreadsheet we use for this, and they didn’t realize they needed to do this, and we failed to tell them to do so)</a:t>
          </a:r>
        </a:p>
      </dgm:t>
    </dgm:pt>
    <dgm:pt modelId="{08EE1C7D-6211-4448-8718-FECEEE231664}" type="parTrans" cxnId="{0C002CC8-938C-43A2-9D9C-4A0C2BE1DC34}">
      <dgm:prSet/>
      <dgm:spPr/>
      <dgm:t>
        <a:bodyPr/>
        <a:lstStyle/>
        <a:p>
          <a:endParaRPr lang="en-US"/>
        </a:p>
      </dgm:t>
    </dgm:pt>
    <dgm:pt modelId="{5F0088C6-2E1E-45BE-8951-6664AD9B27C1}" type="sibTrans" cxnId="{0C002CC8-938C-43A2-9D9C-4A0C2BE1DC34}">
      <dgm:prSet/>
      <dgm:spPr/>
      <dgm:t>
        <a:bodyPr/>
        <a:lstStyle/>
        <a:p>
          <a:endParaRPr lang="en-US"/>
        </a:p>
      </dgm:t>
    </dgm:pt>
    <dgm:pt modelId="{7A26C2F9-4B15-4FD1-BD38-AA084F7A1301}">
      <dgm:prSet/>
      <dgm:spPr/>
      <dgm:t>
        <a:bodyPr/>
        <a:lstStyle/>
        <a:p>
          <a:r>
            <a:rPr lang="en-US" dirty="0"/>
            <a:t>All workshop expenses became unexpected direct losses</a:t>
          </a:r>
        </a:p>
      </dgm:t>
    </dgm:pt>
    <dgm:pt modelId="{0C43C6F7-9C28-48CD-B176-F425C97AA8D9}" type="parTrans" cxnId="{896E5DA0-72DD-436F-8AFD-18A42689B2CE}">
      <dgm:prSet/>
      <dgm:spPr/>
      <dgm:t>
        <a:bodyPr/>
        <a:lstStyle/>
        <a:p>
          <a:endParaRPr lang="en-US"/>
        </a:p>
      </dgm:t>
    </dgm:pt>
    <dgm:pt modelId="{FE660FA9-C7B2-44AD-90ED-D946D9A14015}" type="sibTrans" cxnId="{896E5DA0-72DD-436F-8AFD-18A42689B2CE}">
      <dgm:prSet/>
      <dgm:spPr/>
      <dgm:t>
        <a:bodyPr/>
        <a:lstStyle/>
        <a:p>
          <a:endParaRPr lang="en-US"/>
        </a:p>
      </dgm:t>
    </dgm:pt>
    <dgm:pt modelId="{86EA8B3B-0E30-4293-AE92-DA280C98F192}">
      <dgm:prSet/>
      <dgm:spPr/>
      <dgm:t>
        <a:bodyPr/>
        <a:lstStyle/>
        <a:p>
          <a:r>
            <a:rPr lang="en-US"/>
            <a:t>Covid-19 – This canceled the 2021 in face workshop</a:t>
          </a:r>
        </a:p>
      </dgm:t>
    </dgm:pt>
    <dgm:pt modelId="{7C8935CE-E4FE-4EFD-9B32-E495E8F16B25}" type="parTrans" cxnId="{E97523EB-5DD0-4AED-B215-7492D2E8AEC9}">
      <dgm:prSet/>
      <dgm:spPr/>
      <dgm:t>
        <a:bodyPr/>
        <a:lstStyle/>
        <a:p>
          <a:endParaRPr lang="en-US"/>
        </a:p>
      </dgm:t>
    </dgm:pt>
    <dgm:pt modelId="{C69242CC-5B3E-4A79-BBF6-9707144F1BB8}" type="sibTrans" cxnId="{E97523EB-5DD0-4AED-B215-7492D2E8AEC9}">
      <dgm:prSet/>
      <dgm:spPr/>
      <dgm:t>
        <a:bodyPr/>
        <a:lstStyle/>
        <a:p>
          <a:endParaRPr lang="en-US"/>
        </a:p>
      </dgm:t>
    </dgm:pt>
    <dgm:pt modelId="{8ACBFB6F-3A3C-4A2D-9A38-62AA33CA9ADC}">
      <dgm:prSet/>
      <dgm:spPr/>
      <dgm:t>
        <a:bodyPr/>
        <a:lstStyle/>
        <a:p>
          <a:r>
            <a:rPr lang="en-US" dirty="0"/>
            <a:t>2021 forecast for Workshop income should be $0</a:t>
          </a:r>
        </a:p>
      </dgm:t>
    </dgm:pt>
    <dgm:pt modelId="{7CC57AB3-7BAB-4619-B187-85095AF08781}" type="parTrans" cxnId="{A5FF70AF-A25A-4BEC-8960-F3D619F10929}">
      <dgm:prSet/>
      <dgm:spPr/>
      <dgm:t>
        <a:bodyPr/>
        <a:lstStyle/>
        <a:p>
          <a:endParaRPr lang="en-US"/>
        </a:p>
      </dgm:t>
    </dgm:pt>
    <dgm:pt modelId="{95911125-8608-49DB-8140-24182F2788B1}" type="sibTrans" cxnId="{A5FF70AF-A25A-4BEC-8960-F3D619F10929}">
      <dgm:prSet/>
      <dgm:spPr/>
      <dgm:t>
        <a:bodyPr/>
        <a:lstStyle/>
        <a:p>
          <a:endParaRPr lang="en-US"/>
        </a:p>
      </dgm:t>
    </dgm:pt>
    <dgm:pt modelId="{9734249A-F66F-49A0-B11D-7652417758E6}">
      <dgm:prSet/>
      <dgm:spPr/>
      <dgm:t>
        <a:bodyPr/>
        <a:lstStyle/>
        <a:p>
          <a:r>
            <a:rPr lang="en-US"/>
            <a:t>All workshop expenses will be an unexpected direct loss</a:t>
          </a:r>
        </a:p>
      </dgm:t>
    </dgm:pt>
    <dgm:pt modelId="{74750317-D8B9-4E04-BDF4-711D953EDD89}" type="parTrans" cxnId="{06454D20-C3B7-4DCB-8E26-C40B840C9D5F}">
      <dgm:prSet/>
      <dgm:spPr/>
      <dgm:t>
        <a:bodyPr/>
        <a:lstStyle/>
        <a:p>
          <a:endParaRPr lang="en-US"/>
        </a:p>
      </dgm:t>
    </dgm:pt>
    <dgm:pt modelId="{D0850726-AFBC-4CD8-9CDF-F42ED782D928}" type="sibTrans" cxnId="{06454D20-C3B7-4DCB-8E26-C40B840C9D5F}">
      <dgm:prSet/>
      <dgm:spPr/>
      <dgm:t>
        <a:bodyPr/>
        <a:lstStyle/>
        <a:p>
          <a:endParaRPr lang="en-US"/>
        </a:p>
      </dgm:t>
    </dgm:pt>
    <dgm:pt modelId="{33EFF339-2636-4999-9C7E-AA10C16DADC6}">
      <dgm:prSet/>
      <dgm:spPr/>
      <dgm:t>
        <a:bodyPr/>
        <a:lstStyle/>
        <a:p>
          <a:r>
            <a:rPr lang="en-US" dirty="0"/>
            <a:t>New this year, we invoiced for next year’s dues on October 1</a:t>
          </a:r>
          <a:r>
            <a:rPr lang="en-US" baseline="30000" dirty="0"/>
            <a:t>st</a:t>
          </a:r>
          <a:r>
            <a:rPr lang="en-US" dirty="0"/>
            <a:t> vs January 1</a:t>
          </a:r>
          <a:r>
            <a:rPr lang="en-US" baseline="30000" dirty="0"/>
            <a:t>st</a:t>
          </a:r>
          <a:r>
            <a:rPr lang="en-US" dirty="0"/>
            <a:t> of the next year</a:t>
          </a:r>
        </a:p>
      </dgm:t>
    </dgm:pt>
    <dgm:pt modelId="{E82A93AB-7913-4B4C-BF88-45E7387315B6}" type="parTrans" cxnId="{02417784-BEED-4DBE-9AFB-DA197FF9C81B}">
      <dgm:prSet/>
      <dgm:spPr/>
      <dgm:t>
        <a:bodyPr/>
        <a:lstStyle/>
        <a:p>
          <a:endParaRPr lang="en-US"/>
        </a:p>
      </dgm:t>
    </dgm:pt>
    <dgm:pt modelId="{F1800602-9A35-464F-ABCF-832C536C5F44}" type="sibTrans" cxnId="{02417784-BEED-4DBE-9AFB-DA197FF9C81B}">
      <dgm:prSet/>
      <dgm:spPr/>
      <dgm:t>
        <a:bodyPr/>
        <a:lstStyle/>
        <a:p>
          <a:endParaRPr lang="en-US"/>
        </a:p>
      </dgm:t>
    </dgm:pt>
    <dgm:pt modelId="{6D1DD6D1-FB97-4252-BA01-7271F0074764}">
      <dgm:prSet/>
      <dgm:spPr/>
      <dgm:t>
        <a:bodyPr/>
        <a:lstStyle/>
        <a:p>
          <a:r>
            <a:rPr lang="en-US"/>
            <a:t>We didn’t have our own 2021 budget ready by October 1</a:t>
          </a:r>
          <a:r>
            <a:rPr lang="en-US" baseline="30000"/>
            <a:t>st</a:t>
          </a:r>
          <a:endParaRPr lang="en-US"/>
        </a:p>
      </dgm:t>
    </dgm:pt>
    <dgm:pt modelId="{89669B83-39CD-4DA1-BB45-7C2D4F377077}" type="parTrans" cxnId="{19BF8457-6549-40F8-9AE7-433FE796101E}">
      <dgm:prSet/>
      <dgm:spPr/>
      <dgm:t>
        <a:bodyPr/>
        <a:lstStyle/>
        <a:p>
          <a:endParaRPr lang="en-US"/>
        </a:p>
      </dgm:t>
    </dgm:pt>
    <dgm:pt modelId="{99EEABBE-C877-4AB9-A662-5BD09B246BA4}" type="sibTrans" cxnId="{19BF8457-6549-40F8-9AE7-433FE796101E}">
      <dgm:prSet/>
      <dgm:spPr/>
      <dgm:t>
        <a:bodyPr/>
        <a:lstStyle/>
        <a:p>
          <a:endParaRPr lang="en-US"/>
        </a:p>
      </dgm:t>
    </dgm:pt>
    <dgm:pt modelId="{5D11A6CE-206A-463F-8EBC-0D8F41F393A5}">
      <dgm:prSet/>
      <dgm:spPr/>
      <dgm:t>
        <a:bodyPr/>
        <a:lstStyle/>
        <a:p>
          <a:r>
            <a:rPr lang="en-US"/>
            <a:t>Without having our budget ready, it wasn’t clear we needed to increase dues in 2021</a:t>
          </a:r>
        </a:p>
      </dgm:t>
    </dgm:pt>
    <dgm:pt modelId="{7EF3F130-9BEF-48F6-81A6-A9991D84E850}" type="parTrans" cxnId="{3476DCE0-1FF2-45AA-87BE-BEBAF49BBB15}">
      <dgm:prSet/>
      <dgm:spPr/>
      <dgm:t>
        <a:bodyPr/>
        <a:lstStyle/>
        <a:p>
          <a:endParaRPr lang="en-US"/>
        </a:p>
      </dgm:t>
    </dgm:pt>
    <dgm:pt modelId="{9ABC46F2-0F03-473B-9521-A43150C51FDC}" type="sibTrans" cxnId="{3476DCE0-1FF2-45AA-87BE-BEBAF49BBB15}">
      <dgm:prSet/>
      <dgm:spPr/>
      <dgm:t>
        <a:bodyPr/>
        <a:lstStyle/>
        <a:p>
          <a:endParaRPr lang="en-US"/>
        </a:p>
      </dgm:t>
    </dgm:pt>
    <dgm:pt modelId="{35A9BCD7-6BE2-47ED-854C-B2EEEC86513F}">
      <dgm:prSet/>
      <dgm:spPr/>
      <dgm:t>
        <a:bodyPr/>
        <a:lstStyle/>
        <a:p>
          <a:r>
            <a:rPr lang="en-US"/>
            <a:t>In addition, there was a feeling in the leadership team, right or wrong, that members would be more willing to absorb an increase in dues after they had seen the FSDP in action and had come to appreciate its value</a:t>
          </a:r>
        </a:p>
      </dgm:t>
    </dgm:pt>
    <dgm:pt modelId="{49C5A0B7-DBAD-4967-952A-187F56F624C5}" type="parTrans" cxnId="{B4C2E32E-B51B-4E46-9762-7C5673BA5BB4}">
      <dgm:prSet/>
      <dgm:spPr/>
      <dgm:t>
        <a:bodyPr/>
        <a:lstStyle/>
        <a:p>
          <a:endParaRPr lang="en-US"/>
        </a:p>
      </dgm:t>
    </dgm:pt>
    <dgm:pt modelId="{3B8823B4-A791-46E6-B04D-4086F59DDB4F}" type="sibTrans" cxnId="{B4C2E32E-B51B-4E46-9762-7C5673BA5BB4}">
      <dgm:prSet/>
      <dgm:spPr/>
      <dgm:t>
        <a:bodyPr/>
        <a:lstStyle/>
        <a:p>
          <a:endParaRPr lang="en-US"/>
        </a:p>
      </dgm:t>
    </dgm:pt>
    <dgm:pt modelId="{6466FCBE-2E8E-4E2D-99F3-95F513707BB3}">
      <dgm:prSet/>
      <dgm:spPr/>
      <dgm:t>
        <a:bodyPr/>
        <a:lstStyle/>
        <a:p>
          <a:r>
            <a:rPr lang="en-US" dirty="0"/>
            <a:t>We approved the FSDP in 2020</a:t>
          </a:r>
        </a:p>
      </dgm:t>
    </dgm:pt>
    <dgm:pt modelId="{13E06D1A-7A67-4BB2-97D2-996754D5A2A8}" type="parTrans" cxnId="{664C00E0-F405-4D37-8A53-B94BC63E91FE}">
      <dgm:prSet/>
      <dgm:spPr/>
      <dgm:t>
        <a:bodyPr/>
        <a:lstStyle/>
        <a:p>
          <a:endParaRPr lang="en-US"/>
        </a:p>
      </dgm:t>
    </dgm:pt>
    <dgm:pt modelId="{272821C5-7FA4-4AA5-BB41-DDDE7B886B41}" type="sibTrans" cxnId="{664C00E0-F405-4D37-8A53-B94BC63E91FE}">
      <dgm:prSet/>
      <dgm:spPr/>
      <dgm:t>
        <a:bodyPr/>
        <a:lstStyle/>
        <a:p>
          <a:endParaRPr lang="en-US"/>
        </a:p>
      </dgm:t>
    </dgm:pt>
    <dgm:pt modelId="{72868A87-B173-4C01-86CD-74C4C31C09F2}">
      <dgm:prSet/>
      <dgm:spPr/>
      <dgm:t>
        <a:bodyPr/>
        <a:lstStyle/>
        <a:p>
          <a:r>
            <a:rPr lang="en-US" dirty="0"/>
            <a:t>The budget projections when discussing the FSDP had both FSDP expenses and FSDP revenues starting together in 2021</a:t>
          </a:r>
        </a:p>
      </dgm:t>
    </dgm:pt>
    <dgm:pt modelId="{CCB0FF3D-7AE7-4BC5-A6E0-E33CA907BADA}" type="parTrans" cxnId="{C63DB1F8-151A-4A80-856B-7692BA39B234}">
      <dgm:prSet/>
      <dgm:spPr/>
      <dgm:t>
        <a:bodyPr/>
        <a:lstStyle/>
        <a:p>
          <a:endParaRPr lang="en-US"/>
        </a:p>
      </dgm:t>
    </dgm:pt>
    <dgm:pt modelId="{31867DF5-D988-4FC1-AD54-67463874C09C}" type="sibTrans" cxnId="{C63DB1F8-151A-4A80-856B-7692BA39B234}">
      <dgm:prSet/>
      <dgm:spPr/>
      <dgm:t>
        <a:bodyPr/>
        <a:lstStyle/>
        <a:p>
          <a:endParaRPr lang="en-US"/>
        </a:p>
      </dgm:t>
    </dgm:pt>
    <dgm:pt modelId="{45DE6B5A-B2A1-4950-9EEC-3104340E0B07}">
      <dgm:prSet/>
      <dgm:spPr/>
      <dgm:t>
        <a:bodyPr/>
        <a:lstStyle/>
        <a:p>
          <a:r>
            <a:rPr lang="en-US" dirty="0"/>
            <a:t>When we incorporated the FSDP expenses into the actual budget, and realized that we have not increased dues this year and wouldn’t normally have a chance to change that until 2022 dues invoices are sent out, that created a total of one year and four months of FSDP expenses without any new offsetting revenue</a:t>
          </a:r>
        </a:p>
      </dgm:t>
    </dgm:pt>
    <dgm:pt modelId="{107E07AF-03B4-44C4-B879-8193CA54BDC5}" type="parTrans" cxnId="{1C62F6D3-9ED8-4C1A-BA4A-46D488E1AE61}">
      <dgm:prSet/>
      <dgm:spPr/>
      <dgm:t>
        <a:bodyPr/>
        <a:lstStyle/>
        <a:p>
          <a:endParaRPr lang="en-US"/>
        </a:p>
      </dgm:t>
    </dgm:pt>
    <dgm:pt modelId="{84C3D22C-3F2E-4813-9D71-8AAEE14B44B0}" type="sibTrans" cxnId="{1C62F6D3-9ED8-4C1A-BA4A-46D488E1AE61}">
      <dgm:prSet/>
      <dgm:spPr/>
      <dgm:t>
        <a:bodyPr/>
        <a:lstStyle/>
        <a:p>
          <a:endParaRPr lang="en-US"/>
        </a:p>
      </dgm:t>
    </dgm:pt>
    <dgm:pt modelId="{DD906724-5DE5-48B0-8D4A-98C11446A6BB}">
      <dgm:prSet/>
      <dgm:spPr/>
      <dgm:t>
        <a:bodyPr/>
        <a:lstStyle/>
        <a:p>
          <a:r>
            <a:rPr lang="en-US" dirty="0"/>
            <a:t>This would have required us to increase dues before we even began building the FSDP, and so probably wasn’t realistic</a:t>
          </a:r>
        </a:p>
      </dgm:t>
    </dgm:pt>
    <dgm:pt modelId="{B3371A76-1E7C-4AD2-A79F-19B1431C873B}" type="parTrans" cxnId="{A8712479-8F57-4FC0-AE6F-F5C3BC5AD457}">
      <dgm:prSet/>
      <dgm:spPr/>
      <dgm:t>
        <a:bodyPr/>
        <a:lstStyle/>
        <a:p>
          <a:endParaRPr lang="en-US"/>
        </a:p>
      </dgm:t>
    </dgm:pt>
    <dgm:pt modelId="{56B2042D-BF0F-480D-B664-220F77974C80}" type="sibTrans" cxnId="{A8712479-8F57-4FC0-AE6F-F5C3BC5AD457}">
      <dgm:prSet/>
      <dgm:spPr/>
      <dgm:t>
        <a:bodyPr/>
        <a:lstStyle/>
        <a:p>
          <a:endParaRPr lang="en-US"/>
        </a:p>
      </dgm:t>
    </dgm:pt>
    <dgm:pt modelId="{A5676F64-0E72-4739-A4DD-8D67978E5D57}">
      <dgm:prSet/>
      <dgm:spPr/>
      <dgm:t>
        <a:bodyPr/>
        <a:lstStyle/>
        <a:p>
          <a:r>
            <a:rPr lang="en-US" dirty="0"/>
            <a:t>Done at member request to make their budgeting process easier</a:t>
          </a:r>
        </a:p>
      </dgm:t>
    </dgm:pt>
    <dgm:pt modelId="{2F7864BC-BCAC-42BD-B5B4-509D7C2D753B}" type="parTrans" cxnId="{E5A19C2A-479F-4E1C-AF7A-E7C46385DD86}">
      <dgm:prSet/>
      <dgm:spPr/>
      <dgm:t>
        <a:bodyPr/>
        <a:lstStyle/>
        <a:p>
          <a:endParaRPr lang="en-US"/>
        </a:p>
      </dgm:t>
    </dgm:pt>
    <dgm:pt modelId="{F1A332B1-6B02-4059-92E3-65D6E9370BA4}" type="sibTrans" cxnId="{E5A19C2A-479F-4E1C-AF7A-E7C46385DD86}">
      <dgm:prSet/>
      <dgm:spPr/>
      <dgm:t>
        <a:bodyPr/>
        <a:lstStyle/>
        <a:p>
          <a:endParaRPr lang="en-US"/>
        </a:p>
      </dgm:t>
    </dgm:pt>
    <dgm:pt modelId="{445084C5-111E-4CC8-BCC9-14F5586EF7D0}">
      <dgm:prSet/>
      <dgm:spPr/>
      <dgm:t>
        <a:bodyPr/>
        <a:lstStyle/>
        <a:p>
          <a:r>
            <a:rPr lang="en-US" dirty="0"/>
            <a:t>Uncompensated revenue shrinkage in 2020 due to acquisitions in 2019 and member attrition</a:t>
          </a:r>
        </a:p>
      </dgm:t>
    </dgm:pt>
    <dgm:pt modelId="{96FA014C-03D6-481E-8575-2D81E7344FDF}" type="parTrans" cxnId="{9C432027-104D-4D7A-AD05-617CB029B7FE}">
      <dgm:prSet/>
      <dgm:spPr/>
    </dgm:pt>
    <dgm:pt modelId="{2898C142-5BFC-45D9-81A7-39BB3C4075A9}" type="sibTrans" cxnId="{9C432027-104D-4D7A-AD05-617CB029B7FE}">
      <dgm:prSet/>
      <dgm:spPr/>
    </dgm:pt>
    <dgm:pt modelId="{6696F622-A966-4C85-A6EA-BE6158FF27D8}" type="pres">
      <dgm:prSet presAssocID="{153E59EE-8C53-483A-9C1F-F90A645F97C3}" presName="linear" presStyleCnt="0">
        <dgm:presLayoutVars>
          <dgm:animLvl val="lvl"/>
          <dgm:resizeHandles val="exact"/>
        </dgm:presLayoutVars>
      </dgm:prSet>
      <dgm:spPr/>
    </dgm:pt>
    <dgm:pt modelId="{FDB2F82C-19F5-4495-9F3D-AD84190A1FB0}" type="pres">
      <dgm:prSet presAssocID="{445084C5-111E-4CC8-BCC9-14F5586EF7D0}" presName="parentText" presStyleLbl="node1" presStyleIdx="0" presStyleCnt="6">
        <dgm:presLayoutVars>
          <dgm:chMax val="0"/>
          <dgm:bulletEnabled val="1"/>
        </dgm:presLayoutVars>
      </dgm:prSet>
      <dgm:spPr/>
    </dgm:pt>
    <dgm:pt modelId="{1708E55C-A54B-485E-83B9-CC75DA5E2D9D}" type="pres">
      <dgm:prSet presAssocID="{2898C142-5BFC-45D9-81A7-39BB3C4075A9}" presName="spacer" presStyleCnt="0"/>
      <dgm:spPr/>
    </dgm:pt>
    <dgm:pt modelId="{6CE7F3B0-131F-491D-BBCD-81576612D55B}" type="pres">
      <dgm:prSet presAssocID="{6B0EA460-1A47-4839-B083-590346A9956A}" presName="parentText" presStyleLbl="node1" presStyleIdx="1" presStyleCnt="6">
        <dgm:presLayoutVars>
          <dgm:chMax val="0"/>
          <dgm:bulletEnabled val="1"/>
        </dgm:presLayoutVars>
      </dgm:prSet>
      <dgm:spPr/>
    </dgm:pt>
    <dgm:pt modelId="{5A1D2A1B-AFB6-41DC-B0E4-18EF52559CCB}" type="pres">
      <dgm:prSet presAssocID="{6B0EA460-1A47-4839-B083-590346A9956A}" presName="childText" presStyleLbl="revTx" presStyleIdx="0" presStyleCnt="5">
        <dgm:presLayoutVars>
          <dgm:bulletEnabled val="1"/>
        </dgm:presLayoutVars>
      </dgm:prSet>
      <dgm:spPr/>
    </dgm:pt>
    <dgm:pt modelId="{87307C4F-4154-43F7-8350-0B6178C45EC6}" type="pres">
      <dgm:prSet presAssocID="{86EA8B3B-0E30-4293-AE92-DA280C98F192}" presName="parentText" presStyleLbl="node1" presStyleIdx="2" presStyleCnt="6">
        <dgm:presLayoutVars>
          <dgm:chMax val="0"/>
          <dgm:bulletEnabled val="1"/>
        </dgm:presLayoutVars>
      </dgm:prSet>
      <dgm:spPr/>
    </dgm:pt>
    <dgm:pt modelId="{6ECCF74C-1FC6-494F-BE9E-6D0483B1E799}" type="pres">
      <dgm:prSet presAssocID="{86EA8B3B-0E30-4293-AE92-DA280C98F192}" presName="childText" presStyleLbl="revTx" presStyleIdx="1" presStyleCnt="5">
        <dgm:presLayoutVars>
          <dgm:bulletEnabled val="1"/>
        </dgm:presLayoutVars>
      </dgm:prSet>
      <dgm:spPr/>
    </dgm:pt>
    <dgm:pt modelId="{CDBC046B-9D96-4001-A832-8C035C5AF8E9}" type="pres">
      <dgm:prSet presAssocID="{33EFF339-2636-4999-9C7E-AA10C16DADC6}" presName="parentText" presStyleLbl="node1" presStyleIdx="3" presStyleCnt="6">
        <dgm:presLayoutVars>
          <dgm:chMax val="0"/>
          <dgm:bulletEnabled val="1"/>
        </dgm:presLayoutVars>
      </dgm:prSet>
      <dgm:spPr/>
    </dgm:pt>
    <dgm:pt modelId="{3D0FBFDA-21B3-4001-BA3D-B89A40868D16}" type="pres">
      <dgm:prSet presAssocID="{33EFF339-2636-4999-9C7E-AA10C16DADC6}" presName="childText" presStyleLbl="revTx" presStyleIdx="2" presStyleCnt="5">
        <dgm:presLayoutVars>
          <dgm:bulletEnabled val="1"/>
        </dgm:presLayoutVars>
      </dgm:prSet>
      <dgm:spPr/>
    </dgm:pt>
    <dgm:pt modelId="{54B8E772-406E-4B84-BD38-136758DABDD7}" type="pres">
      <dgm:prSet presAssocID="{6D1DD6D1-FB97-4252-BA01-7271F0074764}" presName="parentText" presStyleLbl="node1" presStyleIdx="4" presStyleCnt="6">
        <dgm:presLayoutVars>
          <dgm:chMax val="0"/>
          <dgm:bulletEnabled val="1"/>
        </dgm:presLayoutVars>
      </dgm:prSet>
      <dgm:spPr/>
    </dgm:pt>
    <dgm:pt modelId="{3C6E3D5E-F4D0-4BC2-909C-2AA26143CC8A}" type="pres">
      <dgm:prSet presAssocID="{6D1DD6D1-FB97-4252-BA01-7271F0074764}" presName="childText" presStyleLbl="revTx" presStyleIdx="3" presStyleCnt="5">
        <dgm:presLayoutVars>
          <dgm:bulletEnabled val="1"/>
        </dgm:presLayoutVars>
      </dgm:prSet>
      <dgm:spPr/>
    </dgm:pt>
    <dgm:pt modelId="{CE3F8BD4-CD1E-4A5A-8C99-B35F2799F21B}" type="pres">
      <dgm:prSet presAssocID="{6466FCBE-2E8E-4E2D-99F3-95F513707BB3}" presName="parentText" presStyleLbl="node1" presStyleIdx="5" presStyleCnt="6">
        <dgm:presLayoutVars>
          <dgm:chMax val="0"/>
          <dgm:bulletEnabled val="1"/>
        </dgm:presLayoutVars>
      </dgm:prSet>
      <dgm:spPr/>
    </dgm:pt>
    <dgm:pt modelId="{C3B6D25E-ABD9-4634-B397-5629F9D8D03E}" type="pres">
      <dgm:prSet presAssocID="{6466FCBE-2E8E-4E2D-99F3-95F513707BB3}" presName="childText" presStyleLbl="revTx" presStyleIdx="4" presStyleCnt="5">
        <dgm:presLayoutVars>
          <dgm:bulletEnabled val="1"/>
        </dgm:presLayoutVars>
      </dgm:prSet>
      <dgm:spPr/>
    </dgm:pt>
  </dgm:ptLst>
  <dgm:cxnLst>
    <dgm:cxn modelId="{067B7805-1E6F-449F-8574-09EF615296FD}" type="presOf" srcId="{DD906724-5DE5-48B0-8D4A-98C11446A6BB}" destId="{C3B6D25E-ABD9-4634-B397-5629F9D8D03E}" srcOrd="0" destOrd="1" presId="urn:microsoft.com/office/officeart/2005/8/layout/vList2"/>
    <dgm:cxn modelId="{06454D20-C3B7-4DCB-8E26-C40B840C9D5F}" srcId="{86EA8B3B-0E30-4293-AE92-DA280C98F192}" destId="{9734249A-F66F-49A0-B11D-7652417758E6}" srcOrd="1" destOrd="0" parTransId="{74750317-D8B9-4E04-BDF4-711D953EDD89}" sibTransId="{D0850726-AFBC-4CD8-9CDF-F42ED782D928}"/>
    <dgm:cxn modelId="{9C432027-104D-4D7A-AD05-617CB029B7FE}" srcId="{153E59EE-8C53-483A-9C1F-F90A645F97C3}" destId="{445084C5-111E-4CC8-BCC9-14F5586EF7D0}" srcOrd="0" destOrd="0" parTransId="{96FA014C-03D6-481E-8575-2D81E7344FDF}" sibTransId="{2898C142-5BFC-45D9-81A7-39BB3C4075A9}"/>
    <dgm:cxn modelId="{E5A19C2A-479F-4E1C-AF7A-E7C46385DD86}" srcId="{33EFF339-2636-4999-9C7E-AA10C16DADC6}" destId="{A5676F64-0E72-4739-A4DD-8D67978E5D57}" srcOrd="0" destOrd="0" parTransId="{2F7864BC-BCAC-42BD-B5B4-509D7C2D753B}" sibTransId="{F1A332B1-6B02-4059-92E3-65D6E9370BA4}"/>
    <dgm:cxn modelId="{B4C2E32E-B51B-4E46-9762-7C5673BA5BB4}" srcId="{6D1DD6D1-FB97-4252-BA01-7271F0074764}" destId="{35A9BCD7-6BE2-47ED-854C-B2EEEC86513F}" srcOrd="1" destOrd="0" parTransId="{49C5A0B7-DBAD-4967-952A-187F56F624C5}" sibTransId="{3B8823B4-A791-46E6-B04D-4086F59DDB4F}"/>
    <dgm:cxn modelId="{CE5DD638-7DB1-4DAD-96D3-A9278308C6B4}" type="presOf" srcId="{445084C5-111E-4CC8-BCC9-14F5586EF7D0}" destId="{FDB2F82C-19F5-4495-9F3D-AD84190A1FB0}" srcOrd="0" destOrd="0" presId="urn:microsoft.com/office/officeart/2005/8/layout/vList2"/>
    <dgm:cxn modelId="{ADC9EE4D-D776-4C9C-98E0-C98A599CC06E}" type="presOf" srcId="{86EA8B3B-0E30-4293-AE92-DA280C98F192}" destId="{87307C4F-4154-43F7-8350-0B6178C45EC6}" srcOrd="0" destOrd="0" presId="urn:microsoft.com/office/officeart/2005/8/layout/vList2"/>
    <dgm:cxn modelId="{A0AB4575-A7A7-43E6-8299-27A0AC89E416}" type="presOf" srcId="{6B0EA460-1A47-4839-B083-590346A9956A}" destId="{6CE7F3B0-131F-491D-BBCD-81576612D55B}" srcOrd="0" destOrd="0" presId="urn:microsoft.com/office/officeart/2005/8/layout/vList2"/>
    <dgm:cxn modelId="{19BF8457-6549-40F8-9AE7-433FE796101E}" srcId="{153E59EE-8C53-483A-9C1F-F90A645F97C3}" destId="{6D1DD6D1-FB97-4252-BA01-7271F0074764}" srcOrd="4" destOrd="0" parTransId="{89669B83-39CD-4DA1-BB45-7C2D4F377077}" sibTransId="{99EEABBE-C877-4AB9-A662-5BD09B246BA4}"/>
    <dgm:cxn modelId="{9516ED77-6C01-4B4A-A102-DB3C8155E80E}" type="presOf" srcId="{D964AD07-1DCB-4E99-AD30-C964F447E89C}" destId="{5A1D2A1B-AFB6-41DC-B0E4-18EF52559CCB}" srcOrd="0" destOrd="0" presId="urn:microsoft.com/office/officeart/2005/8/layout/vList2"/>
    <dgm:cxn modelId="{A8712479-8F57-4FC0-AE6F-F5C3BC5AD457}" srcId="{6466FCBE-2E8E-4E2D-99F3-95F513707BB3}" destId="{DD906724-5DE5-48B0-8D4A-98C11446A6BB}" srcOrd="1" destOrd="0" parTransId="{B3371A76-1E7C-4AD2-A79F-19B1431C873B}" sibTransId="{56B2042D-BF0F-480D-B664-220F77974C80}"/>
    <dgm:cxn modelId="{9E27727D-1AEC-4194-8604-67E9D1D8DF15}" type="presOf" srcId="{6466FCBE-2E8E-4E2D-99F3-95F513707BB3}" destId="{CE3F8BD4-CD1E-4A5A-8C99-B35F2799F21B}" srcOrd="0" destOrd="0" presId="urn:microsoft.com/office/officeart/2005/8/layout/vList2"/>
    <dgm:cxn modelId="{02417784-BEED-4DBE-9AFB-DA197FF9C81B}" srcId="{153E59EE-8C53-483A-9C1F-F90A645F97C3}" destId="{33EFF339-2636-4999-9C7E-AA10C16DADC6}" srcOrd="3" destOrd="0" parTransId="{E82A93AB-7913-4B4C-BF88-45E7387315B6}" sibTransId="{F1800602-9A35-464F-ABCF-832C536C5F44}"/>
    <dgm:cxn modelId="{EE2A8B87-5AB9-4846-8C75-6489E062AA71}" type="presOf" srcId="{5D11A6CE-206A-463F-8EBC-0D8F41F393A5}" destId="{3C6E3D5E-F4D0-4BC2-909C-2AA26143CC8A}" srcOrd="0" destOrd="0" presId="urn:microsoft.com/office/officeart/2005/8/layout/vList2"/>
    <dgm:cxn modelId="{E4777C99-EFAB-4F70-8169-7E3276861FCE}" type="presOf" srcId="{7A26C2F9-4B15-4FD1-BD38-AA084F7A1301}" destId="{5A1D2A1B-AFB6-41DC-B0E4-18EF52559CCB}" srcOrd="0" destOrd="1" presId="urn:microsoft.com/office/officeart/2005/8/layout/vList2"/>
    <dgm:cxn modelId="{896E5DA0-72DD-436F-8AFD-18A42689B2CE}" srcId="{6B0EA460-1A47-4839-B083-590346A9956A}" destId="{7A26C2F9-4B15-4FD1-BD38-AA084F7A1301}" srcOrd="1" destOrd="0" parTransId="{0C43C6F7-9C28-48CD-B176-F425C97AA8D9}" sibTransId="{FE660FA9-C7B2-44AD-90ED-D946D9A14015}"/>
    <dgm:cxn modelId="{DC8114A8-D400-410D-A308-74CAF0F69B5A}" type="presOf" srcId="{153E59EE-8C53-483A-9C1F-F90A645F97C3}" destId="{6696F622-A966-4C85-A6EA-BE6158FF27D8}" srcOrd="0" destOrd="0" presId="urn:microsoft.com/office/officeart/2005/8/layout/vList2"/>
    <dgm:cxn modelId="{A5FF70AF-A25A-4BEC-8960-F3D619F10929}" srcId="{86EA8B3B-0E30-4293-AE92-DA280C98F192}" destId="{8ACBFB6F-3A3C-4A2D-9A38-62AA33CA9ADC}" srcOrd="0" destOrd="0" parTransId="{7CC57AB3-7BAB-4619-B187-85095AF08781}" sibTransId="{95911125-8608-49DB-8140-24182F2788B1}"/>
    <dgm:cxn modelId="{2725EDB4-115A-4459-8114-316E59A98F78}" srcId="{153E59EE-8C53-483A-9C1F-F90A645F97C3}" destId="{6B0EA460-1A47-4839-B083-590346A9956A}" srcOrd="1" destOrd="0" parTransId="{AB9312B9-BC6A-4985-9249-1338EA4FD9B0}" sibTransId="{B4A880C6-554A-41EA-AEBE-50B5DA3A53BA}"/>
    <dgm:cxn modelId="{70377BC4-C2E7-4E6A-A410-FDFF7F3F83CE}" type="presOf" srcId="{72868A87-B173-4C01-86CD-74C4C31C09F2}" destId="{C3B6D25E-ABD9-4634-B397-5629F9D8D03E}" srcOrd="0" destOrd="0" presId="urn:microsoft.com/office/officeart/2005/8/layout/vList2"/>
    <dgm:cxn modelId="{A69BE0C7-71DE-4CEA-AEF5-CDF50F33C31A}" type="presOf" srcId="{6D1DD6D1-FB97-4252-BA01-7271F0074764}" destId="{54B8E772-406E-4B84-BD38-136758DABDD7}" srcOrd="0" destOrd="0" presId="urn:microsoft.com/office/officeart/2005/8/layout/vList2"/>
    <dgm:cxn modelId="{0C002CC8-938C-43A2-9D9C-4A0C2BE1DC34}" srcId="{6B0EA460-1A47-4839-B083-590346A9956A}" destId="{D964AD07-1DCB-4E99-AD30-C964F447E89C}" srcOrd="0" destOrd="0" parTransId="{08EE1C7D-6211-4448-8718-FECEEE231664}" sibTransId="{5F0088C6-2E1E-45BE-8951-6664AD9B27C1}"/>
    <dgm:cxn modelId="{09865BD2-00B6-4493-ACE6-B6AFEB3396E0}" type="presOf" srcId="{33EFF339-2636-4999-9C7E-AA10C16DADC6}" destId="{CDBC046B-9D96-4001-A832-8C035C5AF8E9}" srcOrd="0" destOrd="0" presId="urn:microsoft.com/office/officeart/2005/8/layout/vList2"/>
    <dgm:cxn modelId="{1C62F6D3-9ED8-4C1A-BA4A-46D488E1AE61}" srcId="{6466FCBE-2E8E-4E2D-99F3-95F513707BB3}" destId="{45DE6B5A-B2A1-4950-9EEC-3104340E0B07}" srcOrd="2" destOrd="0" parTransId="{107E07AF-03B4-44C4-B879-8193CA54BDC5}" sibTransId="{84C3D22C-3F2E-4813-9D71-8AAEE14B44B0}"/>
    <dgm:cxn modelId="{F01E40D5-0EB2-4305-8F02-AA99EE4BAB93}" type="presOf" srcId="{45DE6B5A-B2A1-4950-9EEC-3104340E0B07}" destId="{C3B6D25E-ABD9-4634-B397-5629F9D8D03E}" srcOrd="0" destOrd="2" presId="urn:microsoft.com/office/officeart/2005/8/layout/vList2"/>
    <dgm:cxn modelId="{664C00E0-F405-4D37-8A53-B94BC63E91FE}" srcId="{153E59EE-8C53-483A-9C1F-F90A645F97C3}" destId="{6466FCBE-2E8E-4E2D-99F3-95F513707BB3}" srcOrd="5" destOrd="0" parTransId="{13E06D1A-7A67-4BB2-97D2-996754D5A2A8}" sibTransId="{272821C5-7FA4-4AA5-BB41-DDDE7B886B41}"/>
    <dgm:cxn modelId="{3476DCE0-1FF2-45AA-87BE-BEBAF49BBB15}" srcId="{6D1DD6D1-FB97-4252-BA01-7271F0074764}" destId="{5D11A6CE-206A-463F-8EBC-0D8F41F393A5}" srcOrd="0" destOrd="0" parTransId="{7EF3F130-9BEF-48F6-81A6-A9991D84E850}" sibTransId="{9ABC46F2-0F03-473B-9521-A43150C51FDC}"/>
    <dgm:cxn modelId="{E97523EB-5DD0-4AED-B215-7492D2E8AEC9}" srcId="{153E59EE-8C53-483A-9C1F-F90A645F97C3}" destId="{86EA8B3B-0E30-4293-AE92-DA280C98F192}" srcOrd="2" destOrd="0" parTransId="{7C8935CE-E4FE-4EFD-9B32-E495E8F16B25}" sibTransId="{C69242CC-5B3E-4A79-BBF6-9707144F1BB8}"/>
    <dgm:cxn modelId="{888CF6F2-65AE-405F-9258-8C27C39F008A}" type="presOf" srcId="{35A9BCD7-6BE2-47ED-854C-B2EEEC86513F}" destId="{3C6E3D5E-F4D0-4BC2-909C-2AA26143CC8A}" srcOrd="0" destOrd="1" presId="urn:microsoft.com/office/officeart/2005/8/layout/vList2"/>
    <dgm:cxn modelId="{C63DB1F8-151A-4A80-856B-7692BA39B234}" srcId="{6466FCBE-2E8E-4E2D-99F3-95F513707BB3}" destId="{72868A87-B173-4C01-86CD-74C4C31C09F2}" srcOrd="0" destOrd="0" parTransId="{CCB0FF3D-7AE7-4BC5-A6E0-E33CA907BADA}" sibTransId="{31867DF5-D988-4FC1-AD54-67463874C09C}"/>
    <dgm:cxn modelId="{15E438FA-1F56-4FA9-B307-23948A3CF52E}" type="presOf" srcId="{A5676F64-0E72-4739-A4DD-8D67978E5D57}" destId="{3D0FBFDA-21B3-4001-BA3D-B89A40868D16}" srcOrd="0" destOrd="0" presId="urn:microsoft.com/office/officeart/2005/8/layout/vList2"/>
    <dgm:cxn modelId="{E3B87FFB-823E-4391-989C-54CCE6DF178D}" type="presOf" srcId="{9734249A-F66F-49A0-B11D-7652417758E6}" destId="{6ECCF74C-1FC6-494F-BE9E-6D0483B1E799}" srcOrd="0" destOrd="1" presId="urn:microsoft.com/office/officeart/2005/8/layout/vList2"/>
    <dgm:cxn modelId="{8B2BE0FB-0CD5-4BD2-9857-1FFA2D74A76A}" type="presOf" srcId="{8ACBFB6F-3A3C-4A2D-9A38-62AA33CA9ADC}" destId="{6ECCF74C-1FC6-494F-BE9E-6D0483B1E799}" srcOrd="0" destOrd="0" presId="urn:microsoft.com/office/officeart/2005/8/layout/vList2"/>
    <dgm:cxn modelId="{C349AFBC-AF61-4367-B168-C55DE7E78E54}" type="presParOf" srcId="{6696F622-A966-4C85-A6EA-BE6158FF27D8}" destId="{FDB2F82C-19F5-4495-9F3D-AD84190A1FB0}" srcOrd="0" destOrd="0" presId="urn:microsoft.com/office/officeart/2005/8/layout/vList2"/>
    <dgm:cxn modelId="{F2ABB1D2-8495-4ED7-93B3-A0913DC16A5D}" type="presParOf" srcId="{6696F622-A966-4C85-A6EA-BE6158FF27D8}" destId="{1708E55C-A54B-485E-83B9-CC75DA5E2D9D}" srcOrd="1" destOrd="0" presId="urn:microsoft.com/office/officeart/2005/8/layout/vList2"/>
    <dgm:cxn modelId="{9CD66502-21F9-4FAD-BFE9-FDD27938E236}" type="presParOf" srcId="{6696F622-A966-4C85-A6EA-BE6158FF27D8}" destId="{6CE7F3B0-131F-491D-BBCD-81576612D55B}" srcOrd="2" destOrd="0" presId="urn:microsoft.com/office/officeart/2005/8/layout/vList2"/>
    <dgm:cxn modelId="{3FC97953-3A8F-4F21-80D6-35D501822E1F}" type="presParOf" srcId="{6696F622-A966-4C85-A6EA-BE6158FF27D8}" destId="{5A1D2A1B-AFB6-41DC-B0E4-18EF52559CCB}" srcOrd="3" destOrd="0" presId="urn:microsoft.com/office/officeart/2005/8/layout/vList2"/>
    <dgm:cxn modelId="{A0FD9509-93AA-47D3-928B-E42327B9795B}" type="presParOf" srcId="{6696F622-A966-4C85-A6EA-BE6158FF27D8}" destId="{87307C4F-4154-43F7-8350-0B6178C45EC6}" srcOrd="4" destOrd="0" presId="urn:microsoft.com/office/officeart/2005/8/layout/vList2"/>
    <dgm:cxn modelId="{F4DC069D-268B-4E45-AF1A-43260A3D212E}" type="presParOf" srcId="{6696F622-A966-4C85-A6EA-BE6158FF27D8}" destId="{6ECCF74C-1FC6-494F-BE9E-6D0483B1E799}" srcOrd="5" destOrd="0" presId="urn:microsoft.com/office/officeart/2005/8/layout/vList2"/>
    <dgm:cxn modelId="{852D7DA6-835C-4105-8A68-00A3C25BDFF4}" type="presParOf" srcId="{6696F622-A966-4C85-A6EA-BE6158FF27D8}" destId="{CDBC046B-9D96-4001-A832-8C035C5AF8E9}" srcOrd="6" destOrd="0" presId="urn:microsoft.com/office/officeart/2005/8/layout/vList2"/>
    <dgm:cxn modelId="{FE65FCEF-0AA0-4FED-9ACD-B9C415794675}" type="presParOf" srcId="{6696F622-A966-4C85-A6EA-BE6158FF27D8}" destId="{3D0FBFDA-21B3-4001-BA3D-B89A40868D16}" srcOrd="7" destOrd="0" presId="urn:microsoft.com/office/officeart/2005/8/layout/vList2"/>
    <dgm:cxn modelId="{A5DC311F-9046-4EAC-95F5-BADEB1AC351E}" type="presParOf" srcId="{6696F622-A966-4C85-A6EA-BE6158FF27D8}" destId="{54B8E772-406E-4B84-BD38-136758DABDD7}" srcOrd="8" destOrd="0" presId="urn:microsoft.com/office/officeart/2005/8/layout/vList2"/>
    <dgm:cxn modelId="{B085F055-A082-4A9C-ACB1-76A2E7855DB3}" type="presParOf" srcId="{6696F622-A966-4C85-A6EA-BE6158FF27D8}" destId="{3C6E3D5E-F4D0-4BC2-909C-2AA26143CC8A}" srcOrd="9" destOrd="0" presId="urn:microsoft.com/office/officeart/2005/8/layout/vList2"/>
    <dgm:cxn modelId="{49043944-D4B6-4EC1-AE60-7D850E99363D}" type="presParOf" srcId="{6696F622-A966-4C85-A6EA-BE6158FF27D8}" destId="{CE3F8BD4-CD1E-4A5A-8C99-B35F2799F21B}" srcOrd="10" destOrd="0" presId="urn:microsoft.com/office/officeart/2005/8/layout/vList2"/>
    <dgm:cxn modelId="{DC00E966-4600-4598-94F6-D6F40D1E1F3C}" type="presParOf" srcId="{6696F622-A966-4C85-A6EA-BE6158FF27D8}" destId="{C3B6D25E-ABD9-4634-B397-5629F9D8D03E}"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2F82C-19F5-4495-9F3D-AD84190A1FB0}">
      <dsp:nvSpPr>
        <dsp:cNvPr id="0" name=""/>
        <dsp:cNvSpPr/>
      </dsp:nvSpPr>
      <dsp:spPr>
        <a:xfrm>
          <a:off x="0" y="176562"/>
          <a:ext cx="10972800" cy="3357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Uncompensated revenue shrinkage in 2020 due to acquisitions in 2019 and member attrition</a:t>
          </a:r>
        </a:p>
      </dsp:txBody>
      <dsp:txXfrm>
        <a:off x="16392" y="192954"/>
        <a:ext cx="10940016" cy="303006"/>
      </dsp:txXfrm>
    </dsp:sp>
    <dsp:sp modelId="{6CE7F3B0-131F-491D-BBCD-81576612D55B}">
      <dsp:nvSpPr>
        <dsp:cNvPr id="0" name=""/>
        <dsp:cNvSpPr/>
      </dsp:nvSpPr>
      <dsp:spPr>
        <a:xfrm>
          <a:off x="0" y="552672"/>
          <a:ext cx="10972800" cy="3357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Covid-19 – This canceled the 2020 in face workshop</a:t>
          </a:r>
        </a:p>
      </dsp:txBody>
      <dsp:txXfrm>
        <a:off x="16392" y="569064"/>
        <a:ext cx="10940016" cy="303006"/>
      </dsp:txXfrm>
    </dsp:sp>
    <dsp:sp modelId="{5A1D2A1B-AFB6-41DC-B0E4-18EF52559CCB}">
      <dsp:nvSpPr>
        <dsp:cNvPr id="0" name=""/>
        <dsp:cNvSpPr/>
      </dsp:nvSpPr>
      <dsp:spPr>
        <a:xfrm>
          <a:off x="0" y="888462"/>
          <a:ext cx="10972800" cy="53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2020 forecast for Workshop income should have been set to $0 (the Linux Foundation handles the spreadsheet we use for this, and they didn’t realize they needed to do this, and we failed to tell them to do so)</a:t>
          </a:r>
        </a:p>
        <a:p>
          <a:pPr marL="57150" lvl="1" indent="-57150" algn="l" defTabSz="488950">
            <a:lnSpc>
              <a:spcPct val="90000"/>
            </a:lnSpc>
            <a:spcBef>
              <a:spcPct val="0"/>
            </a:spcBef>
            <a:spcAft>
              <a:spcPct val="20000"/>
            </a:spcAft>
            <a:buChar char="•"/>
          </a:pPr>
          <a:r>
            <a:rPr lang="en-US" sz="1100" kern="1200" dirty="0"/>
            <a:t>All workshop expenses became unexpected direct losses</a:t>
          </a:r>
        </a:p>
      </dsp:txBody>
      <dsp:txXfrm>
        <a:off x="0" y="888462"/>
        <a:ext cx="10972800" cy="536130"/>
      </dsp:txXfrm>
    </dsp:sp>
    <dsp:sp modelId="{87307C4F-4154-43F7-8350-0B6178C45EC6}">
      <dsp:nvSpPr>
        <dsp:cNvPr id="0" name=""/>
        <dsp:cNvSpPr/>
      </dsp:nvSpPr>
      <dsp:spPr>
        <a:xfrm>
          <a:off x="0" y="1424592"/>
          <a:ext cx="10972800" cy="3357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Covid-19 – This canceled the 2021 in face workshop</a:t>
          </a:r>
        </a:p>
      </dsp:txBody>
      <dsp:txXfrm>
        <a:off x="16392" y="1440984"/>
        <a:ext cx="10940016" cy="303006"/>
      </dsp:txXfrm>
    </dsp:sp>
    <dsp:sp modelId="{6ECCF74C-1FC6-494F-BE9E-6D0483B1E799}">
      <dsp:nvSpPr>
        <dsp:cNvPr id="0" name=""/>
        <dsp:cNvSpPr/>
      </dsp:nvSpPr>
      <dsp:spPr>
        <a:xfrm>
          <a:off x="0" y="1760382"/>
          <a:ext cx="10972800" cy="37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2021 forecast for Workshop income should be $0</a:t>
          </a:r>
        </a:p>
        <a:p>
          <a:pPr marL="57150" lvl="1" indent="-57150" algn="l" defTabSz="488950">
            <a:lnSpc>
              <a:spcPct val="90000"/>
            </a:lnSpc>
            <a:spcBef>
              <a:spcPct val="0"/>
            </a:spcBef>
            <a:spcAft>
              <a:spcPct val="20000"/>
            </a:spcAft>
            <a:buChar char="•"/>
          </a:pPr>
          <a:r>
            <a:rPr lang="en-US" sz="1100" kern="1200"/>
            <a:t>All workshop expenses will be an unexpected direct loss</a:t>
          </a:r>
        </a:p>
      </dsp:txBody>
      <dsp:txXfrm>
        <a:off x="0" y="1760382"/>
        <a:ext cx="10972800" cy="376740"/>
      </dsp:txXfrm>
    </dsp:sp>
    <dsp:sp modelId="{CDBC046B-9D96-4001-A832-8C035C5AF8E9}">
      <dsp:nvSpPr>
        <dsp:cNvPr id="0" name=""/>
        <dsp:cNvSpPr/>
      </dsp:nvSpPr>
      <dsp:spPr>
        <a:xfrm>
          <a:off x="0" y="2137122"/>
          <a:ext cx="10972800" cy="3357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New this year, we invoiced for next year’s dues on October 1</a:t>
          </a:r>
          <a:r>
            <a:rPr lang="en-US" sz="1400" kern="1200" baseline="30000" dirty="0"/>
            <a:t>st</a:t>
          </a:r>
          <a:r>
            <a:rPr lang="en-US" sz="1400" kern="1200" dirty="0"/>
            <a:t> vs January 1</a:t>
          </a:r>
          <a:r>
            <a:rPr lang="en-US" sz="1400" kern="1200" baseline="30000" dirty="0"/>
            <a:t>st</a:t>
          </a:r>
          <a:r>
            <a:rPr lang="en-US" sz="1400" kern="1200" dirty="0"/>
            <a:t> of the next year</a:t>
          </a:r>
        </a:p>
      </dsp:txBody>
      <dsp:txXfrm>
        <a:off x="16392" y="2153514"/>
        <a:ext cx="10940016" cy="303006"/>
      </dsp:txXfrm>
    </dsp:sp>
    <dsp:sp modelId="{3D0FBFDA-21B3-4001-BA3D-B89A40868D16}">
      <dsp:nvSpPr>
        <dsp:cNvPr id="0" name=""/>
        <dsp:cNvSpPr/>
      </dsp:nvSpPr>
      <dsp:spPr>
        <a:xfrm>
          <a:off x="0" y="2472912"/>
          <a:ext cx="10972800"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Done at member request to make their budgeting process easier</a:t>
          </a:r>
        </a:p>
      </dsp:txBody>
      <dsp:txXfrm>
        <a:off x="0" y="2472912"/>
        <a:ext cx="10972800" cy="231840"/>
      </dsp:txXfrm>
    </dsp:sp>
    <dsp:sp modelId="{54B8E772-406E-4B84-BD38-136758DABDD7}">
      <dsp:nvSpPr>
        <dsp:cNvPr id="0" name=""/>
        <dsp:cNvSpPr/>
      </dsp:nvSpPr>
      <dsp:spPr>
        <a:xfrm>
          <a:off x="0" y="2704752"/>
          <a:ext cx="10972800" cy="3357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We didn’t have our own 2021 budget ready by October 1</a:t>
          </a:r>
          <a:r>
            <a:rPr lang="en-US" sz="1400" kern="1200" baseline="30000"/>
            <a:t>st</a:t>
          </a:r>
          <a:endParaRPr lang="en-US" sz="1400" kern="1200"/>
        </a:p>
      </dsp:txBody>
      <dsp:txXfrm>
        <a:off x="16392" y="2721144"/>
        <a:ext cx="10940016" cy="303006"/>
      </dsp:txXfrm>
    </dsp:sp>
    <dsp:sp modelId="{3C6E3D5E-F4D0-4BC2-909C-2AA26143CC8A}">
      <dsp:nvSpPr>
        <dsp:cNvPr id="0" name=""/>
        <dsp:cNvSpPr/>
      </dsp:nvSpPr>
      <dsp:spPr>
        <a:xfrm>
          <a:off x="0" y="3040542"/>
          <a:ext cx="10972800" cy="53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a:t>Without having our budget ready, it wasn’t clear we needed to increase dues in 2021</a:t>
          </a:r>
        </a:p>
        <a:p>
          <a:pPr marL="57150" lvl="1" indent="-57150" algn="l" defTabSz="488950">
            <a:lnSpc>
              <a:spcPct val="90000"/>
            </a:lnSpc>
            <a:spcBef>
              <a:spcPct val="0"/>
            </a:spcBef>
            <a:spcAft>
              <a:spcPct val="20000"/>
            </a:spcAft>
            <a:buChar char="•"/>
          </a:pPr>
          <a:r>
            <a:rPr lang="en-US" sz="1100" kern="1200"/>
            <a:t>In addition, there was a feeling in the leadership team, right or wrong, that members would be more willing to absorb an increase in dues after they had seen the FSDP in action and had come to appreciate its value</a:t>
          </a:r>
        </a:p>
      </dsp:txBody>
      <dsp:txXfrm>
        <a:off x="0" y="3040542"/>
        <a:ext cx="10972800" cy="536130"/>
      </dsp:txXfrm>
    </dsp:sp>
    <dsp:sp modelId="{CE3F8BD4-CD1E-4A5A-8C99-B35F2799F21B}">
      <dsp:nvSpPr>
        <dsp:cNvPr id="0" name=""/>
        <dsp:cNvSpPr/>
      </dsp:nvSpPr>
      <dsp:spPr>
        <a:xfrm>
          <a:off x="0" y="3576672"/>
          <a:ext cx="10972800" cy="3357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We approved the FSDP in 2020</a:t>
          </a:r>
        </a:p>
      </dsp:txBody>
      <dsp:txXfrm>
        <a:off x="16392" y="3593064"/>
        <a:ext cx="10940016" cy="303006"/>
      </dsp:txXfrm>
    </dsp:sp>
    <dsp:sp modelId="{C3B6D25E-ABD9-4634-B397-5629F9D8D03E}">
      <dsp:nvSpPr>
        <dsp:cNvPr id="0" name=""/>
        <dsp:cNvSpPr/>
      </dsp:nvSpPr>
      <dsp:spPr>
        <a:xfrm>
          <a:off x="0" y="3912462"/>
          <a:ext cx="10972800"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The budget projections when discussing the FSDP had both FSDP expenses and FSDP revenues starting together in 2021</a:t>
          </a:r>
        </a:p>
        <a:p>
          <a:pPr marL="57150" lvl="1" indent="-57150" algn="l" defTabSz="488950">
            <a:lnSpc>
              <a:spcPct val="90000"/>
            </a:lnSpc>
            <a:spcBef>
              <a:spcPct val="0"/>
            </a:spcBef>
            <a:spcAft>
              <a:spcPct val="20000"/>
            </a:spcAft>
            <a:buChar char="•"/>
          </a:pPr>
          <a:r>
            <a:rPr lang="en-US" sz="1100" kern="1200" dirty="0"/>
            <a:t>This would have required us to increase dues before we even began building the FSDP, and so probably wasn’t realistic</a:t>
          </a:r>
        </a:p>
        <a:p>
          <a:pPr marL="57150" lvl="1" indent="-57150" algn="l" defTabSz="488950">
            <a:lnSpc>
              <a:spcPct val="90000"/>
            </a:lnSpc>
            <a:spcBef>
              <a:spcPct val="0"/>
            </a:spcBef>
            <a:spcAft>
              <a:spcPct val="20000"/>
            </a:spcAft>
            <a:buChar char="•"/>
          </a:pPr>
          <a:r>
            <a:rPr lang="en-US" sz="1100" kern="1200" dirty="0"/>
            <a:t>When we incorporated the FSDP expenses into the actual budget, and realized that we have not increased dues this year and wouldn’t normally have a chance to change that until 2022 dues invoices are sent out, that created a total of one year and four months of FSDP expenses without any new offsetting revenue</a:t>
          </a:r>
        </a:p>
      </dsp:txBody>
      <dsp:txXfrm>
        <a:off x="0" y="3912462"/>
        <a:ext cx="10972800" cy="724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694B0E-72E8-4780-A3F2-08ABEEA90465}" type="datetimeFigureOut">
              <a:rPr lang="en-US" smtClean="0"/>
              <a:t>11/11/2020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33CE3-6305-455E-B421-A7531C5AA41A}" type="slidenum">
              <a:rPr lang="en-US" smtClean="0"/>
              <a:t>‹#›</a:t>
            </a:fld>
            <a:endParaRPr lang="en-US"/>
          </a:p>
        </p:txBody>
      </p:sp>
    </p:spTree>
    <p:extLst>
      <p:ext uri="{BB962C8B-B14F-4D97-AF65-F5344CB8AC3E}">
        <p14:creationId xmlns:p14="http://schemas.microsoft.com/office/powerpoint/2010/main" val="995724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07500-6294-4FFB-9ADA-6A9D6A4F25B9}" type="datetimeFigureOut">
              <a:rPr lang="en-US" smtClean="0"/>
              <a:t>11/11/2020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F64EA-60FF-47B8-A57A-06D6B92AF951}" type="slidenum">
              <a:rPr lang="en-US" smtClean="0"/>
              <a:t>‹#›</a:t>
            </a:fld>
            <a:endParaRPr lang="en-US"/>
          </a:p>
        </p:txBody>
      </p:sp>
    </p:spTree>
    <p:extLst>
      <p:ext uri="{BB962C8B-B14F-4D97-AF65-F5344CB8AC3E}">
        <p14:creationId xmlns:p14="http://schemas.microsoft.com/office/powerpoint/2010/main" val="2149224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F64EA-60FF-47B8-A57A-06D6B92AF951}" type="slidenum">
              <a:rPr lang="en-US" smtClean="0"/>
              <a:t>1</a:t>
            </a:fld>
            <a:endParaRPr lang="en-US"/>
          </a:p>
        </p:txBody>
      </p:sp>
    </p:spTree>
    <p:extLst>
      <p:ext uri="{BB962C8B-B14F-4D97-AF65-F5344CB8AC3E}">
        <p14:creationId xmlns:p14="http://schemas.microsoft.com/office/powerpoint/2010/main" val="160288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EF64EA-60FF-47B8-A57A-06D6B92AF951}" type="slidenum">
              <a:rPr lang="en-US" smtClean="0"/>
              <a:t>2</a:t>
            </a:fld>
            <a:endParaRPr lang="en-US"/>
          </a:p>
        </p:txBody>
      </p:sp>
    </p:spTree>
    <p:extLst>
      <p:ext uri="{BB962C8B-B14F-4D97-AF65-F5344CB8AC3E}">
        <p14:creationId xmlns:p14="http://schemas.microsoft.com/office/powerpoint/2010/main" val="357909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EF64EA-60FF-47B8-A57A-06D6B92AF951}" type="slidenum">
              <a:rPr lang="en-US" smtClean="0"/>
              <a:t>3</a:t>
            </a:fld>
            <a:endParaRPr lang="en-US"/>
          </a:p>
        </p:txBody>
      </p:sp>
    </p:spTree>
    <p:extLst>
      <p:ext uri="{BB962C8B-B14F-4D97-AF65-F5344CB8AC3E}">
        <p14:creationId xmlns:p14="http://schemas.microsoft.com/office/powerpoint/2010/main" val="318169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EF64EA-60FF-47B8-A57A-06D6B92AF951}" type="slidenum">
              <a:rPr lang="en-US" smtClean="0"/>
              <a:t>4</a:t>
            </a:fld>
            <a:endParaRPr lang="en-US"/>
          </a:p>
        </p:txBody>
      </p:sp>
    </p:spTree>
    <p:extLst>
      <p:ext uri="{BB962C8B-B14F-4D97-AF65-F5344CB8AC3E}">
        <p14:creationId xmlns:p14="http://schemas.microsoft.com/office/powerpoint/2010/main" val="890923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EF64EA-60FF-47B8-A57A-06D6B92AF951}" type="slidenum">
              <a:rPr lang="en-US" smtClean="0"/>
              <a:t>5</a:t>
            </a:fld>
            <a:endParaRPr lang="en-US"/>
          </a:p>
        </p:txBody>
      </p:sp>
    </p:spTree>
    <p:extLst>
      <p:ext uri="{BB962C8B-B14F-4D97-AF65-F5344CB8AC3E}">
        <p14:creationId xmlns:p14="http://schemas.microsoft.com/office/powerpoint/2010/main" val="3687597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3073494"/>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9"/>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536955"/>
            <a:ext cx="1905000" cy="1752600"/>
          </a:xfrm>
          <a:prstGeom prst="rect">
            <a:avLst/>
          </a:prstGeom>
        </p:spPr>
      </p:pic>
    </p:spTree>
    <p:extLst>
      <p:ext uri="{BB962C8B-B14F-4D97-AF65-F5344CB8AC3E}">
        <p14:creationId xmlns:p14="http://schemas.microsoft.com/office/powerpoint/2010/main" val="34715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209594" y="1227263"/>
            <a:ext cx="979059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Slide Number Placeholder 3"/>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728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430739" y="1269952"/>
            <a:ext cx="11151661"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0" name="Rectangle 9"/>
          <p:cNvSpPr/>
          <p:nvPr userDrawn="1"/>
        </p:nvSpPr>
        <p:spPr>
          <a:xfrm>
            <a:off x="430739" y="5720114"/>
            <a:ext cx="11151661"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 Placeholder 9"/>
          <p:cNvSpPr>
            <a:spLocks noGrp="1"/>
          </p:cNvSpPr>
          <p:nvPr>
            <p:ph type="body" sz="quarter" idx="14"/>
          </p:nvPr>
        </p:nvSpPr>
        <p:spPr>
          <a:xfrm>
            <a:off x="609600" y="5720114"/>
            <a:ext cx="1086020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53475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8585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12" name="Rectangle 11"/>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Slide Number Placeholder 4"/>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42175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sp>
        <p:nvSpPr>
          <p:cNvPr id="15" name="Rectangle 1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230328" y="1312639"/>
            <a:ext cx="8352071"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229656" y="1312639"/>
            <a:ext cx="2848417"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430739" y="1387341"/>
            <a:ext cx="2461683"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6" name="Slide Number Placeholder 5"/>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6364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sp>
        <p:nvSpPr>
          <p:cNvPr id="18" name="Rectangle 17"/>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1" y="1312638"/>
            <a:ext cx="5822596"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430739" y="5303912"/>
            <a:ext cx="11151661"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609600" y="5421302"/>
            <a:ext cx="1086020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1" name="Picture Placeholder 2"/>
          <p:cNvSpPr>
            <a:spLocks noGrp="1"/>
          </p:cNvSpPr>
          <p:nvPr>
            <p:ph type="pic" idx="15"/>
          </p:nvPr>
        </p:nvSpPr>
        <p:spPr>
          <a:xfrm>
            <a:off x="6432197" y="1312639"/>
            <a:ext cx="5150204"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5" name="Slide Number Placeholder 4"/>
          <p:cNvSpPr>
            <a:spLocks noGrp="1"/>
          </p:cNvSpPr>
          <p:nvPr>
            <p:ph type="sldNum" sz="quarter" idx="17"/>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70962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4400" y="1963622"/>
            <a:ext cx="103632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Rectangle 6"/>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2016981"/>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4845022"/>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4312" y="427151"/>
            <a:ext cx="1623376" cy="1493506"/>
          </a:xfrm>
          <a:prstGeom prst="rect">
            <a:avLst/>
          </a:prstGeom>
        </p:spPr>
      </p:pic>
    </p:spTree>
    <p:extLst>
      <p:ext uri="{BB962C8B-B14F-4D97-AF65-F5344CB8AC3E}">
        <p14:creationId xmlns:p14="http://schemas.microsoft.com/office/powerpoint/2010/main" val="116787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1"/>
            <a:ext cx="53848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6" name="Slide Number Placeholder 5"/>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5449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609600" y="1479570"/>
            <a:ext cx="5386917"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3368" y="1479570"/>
            <a:ext cx="5389033"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609600" y="2228234"/>
            <a:ext cx="53848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6197600" y="2228234"/>
            <a:ext cx="53848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32857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3" name="Slide Number Placeholder 2"/>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1642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3294"/>
            <a:ext cx="109728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12639"/>
            <a:ext cx="109728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089025" marR="0" lvl="4" indent="-169863" algn="l" defTabSz="457200" rtl="0" eaLnBrk="1" fontAlgn="auto" latinLnBrk="0" hangingPunct="1">
              <a:lnSpc>
                <a:spcPct val="100000"/>
              </a:lnSpc>
              <a:spcBef>
                <a:spcPct val="20000"/>
              </a:spcBef>
              <a:spcAft>
                <a:spcPts val="0"/>
              </a:spcAft>
              <a:buClr>
                <a:srgbClr val="00588D"/>
              </a:buClr>
              <a:buSzTx/>
              <a:buFont typeface="Arial"/>
              <a:buChar char="•"/>
              <a:tabLst/>
              <a:defRPr/>
            </a:pPr>
            <a:r>
              <a:rPr lang="en-US" dirty="0"/>
              <a:t>Fifth level</a:t>
            </a:r>
          </a:p>
          <a:p>
            <a:pPr lvl="3"/>
            <a:endParaRPr lang="en-US" dirty="0"/>
          </a:p>
        </p:txBody>
      </p:sp>
      <p:sp>
        <p:nvSpPr>
          <p:cNvPr id="6" name="Rectangle 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Footer Placeholder 6"/>
          <p:cNvSpPr>
            <a:spLocks noGrp="1"/>
          </p:cNvSpPr>
          <p:nvPr>
            <p:ph type="ftr" sz="quarter" idx="3"/>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err="1">
                <a:latin typeface="Arial Narrow"/>
                <a:cs typeface="Arial Narrow"/>
              </a:rPr>
              <a:t>OpenFabrics</a:t>
            </a:r>
            <a:r>
              <a:rPr lang="en-US" dirty="0">
                <a:latin typeface="Arial Narrow"/>
                <a:cs typeface="Arial Narrow"/>
              </a:rPr>
              <a:t> Alliance Workshop 2019</a:t>
            </a:r>
          </a:p>
        </p:txBody>
      </p:sp>
      <p:sp>
        <p:nvSpPr>
          <p:cNvPr id="4" name="Slide Number Placeholder 3"/>
          <p:cNvSpPr>
            <a:spLocks noGrp="1"/>
          </p:cNvSpPr>
          <p:nvPr>
            <p:ph type="sldNum" sz="quarter" idx="4"/>
          </p:nvPr>
        </p:nvSpPr>
        <p:spPr>
          <a:xfrm>
            <a:off x="4724400" y="6401351"/>
            <a:ext cx="2743200" cy="365125"/>
          </a:xfrm>
          <a:prstGeom prst="rect">
            <a:avLst/>
          </a:prstGeom>
        </p:spPr>
        <p:txBody>
          <a:bodyPr vert="horz" lIns="91440" tIns="45720" rIns="91440" bIns="45720" rtlCol="0" anchor="ctr"/>
          <a:lstStyle>
            <a:lvl1pPr algn="ctr">
              <a:defRPr sz="1200">
                <a:solidFill>
                  <a:schemeClr val="tx1"/>
                </a:solidFill>
              </a:defRPr>
            </a:lvl1p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5040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7" r:id="rId10"/>
    <p:sldLayoutId id="2147483663" r:id="rId11"/>
  </p:sldLayoutIdLst>
  <p:hf hd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Excel_Worksheet.xlsx"/></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package" Target="../embeddings/Microsoft_Excel_Worksheet1.xlsx"/></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02636" y="3989671"/>
            <a:ext cx="9786728" cy="622780"/>
          </a:xfrm>
        </p:spPr>
        <p:txBody>
          <a:bodyPr>
            <a:noAutofit/>
          </a:bodyPr>
          <a:lstStyle/>
          <a:p>
            <a:r>
              <a:rPr lang="en-US" sz="3200" dirty="0"/>
              <a:t>OFA  Budget outlook 2021</a:t>
            </a:r>
            <a:br>
              <a:rPr lang="en-US" sz="3200" dirty="0"/>
            </a:br>
            <a:r>
              <a:rPr lang="en-US" sz="3200" dirty="0"/>
              <a:t>Revised and corrected</a:t>
            </a:r>
          </a:p>
        </p:txBody>
      </p:sp>
      <p:sp>
        <p:nvSpPr>
          <p:cNvPr id="4" name="Date Placeholder 3"/>
          <p:cNvSpPr txBox="1">
            <a:spLocks/>
          </p:cNvSpPr>
          <p:nvPr/>
        </p:nvSpPr>
        <p:spPr>
          <a:xfrm>
            <a:off x="1524000" y="5104238"/>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Jim Ryan, Treasurer</a:t>
            </a:r>
          </a:p>
          <a:p>
            <a:r>
              <a:rPr lang="en-US" dirty="0">
                <a:solidFill>
                  <a:schemeClr val="bg1"/>
                </a:solidFill>
              </a:rPr>
              <a:t>Doug Ledford, Chair</a:t>
            </a:r>
          </a:p>
          <a:p>
            <a:r>
              <a:rPr lang="en-US" dirty="0">
                <a:solidFill>
                  <a:schemeClr val="bg1"/>
                </a:solidFill>
              </a:rPr>
              <a:t>November 2020 </a:t>
            </a:r>
          </a:p>
        </p:txBody>
      </p:sp>
    </p:spTree>
    <p:extLst>
      <p:ext uri="{BB962C8B-B14F-4D97-AF65-F5344CB8AC3E}">
        <p14:creationId xmlns:p14="http://schemas.microsoft.com/office/powerpoint/2010/main" val="255591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589AD-E94E-6F4D-88DF-6D832C683E11}"/>
              </a:ext>
            </a:extLst>
          </p:cNvPr>
          <p:cNvSpPr>
            <a:spLocks noGrp="1"/>
          </p:cNvSpPr>
          <p:nvPr>
            <p:ph type="title"/>
          </p:nvPr>
        </p:nvSpPr>
        <p:spPr/>
        <p:txBody>
          <a:bodyPr/>
          <a:lstStyle/>
          <a:p>
            <a:r>
              <a:rPr lang="en-US" dirty="0">
                <a:solidFill>
                  <a:schemeClr val="tx1"/>
                </a:solidFill>
              </a:rPr>
              <a:t>There is a significant variance in the 2020 forecast &amp; 2021 budget.  Why?</a:t>
            </a:r>
          </a:p>
        </p:txBody>
      </p:sp>
      <p:graphicFrame>
        <p:nvGraphicFramePr>
          <p:cNvPr id="5" name="Content Placeholder 4">
            <a:extLst>
              <a:ext uri="{FF2B5EF4-FFF2-40B4-BE49-F238E27FC236}">
                <a16:creationId xmlns:a16="http://schemas.microsoft.com/office/drawing/2014/main" id="{014E7D4C-CAB7-44B5-B77F-AAE1020A3DC0}"/>
              </a:ext>
            </a:extLst>
          </p:cNvPr>
          <p:cNvGraphicFramePr>
            <a:graphicFrameLocks noGrp="1"/>
          </p:cNvGraphicFramePr>
          <p:nvPr>
            <p:ph idx="1"/>
            <p:extLst>
              <p:ext uri="{D42A27DB-BD31-4B8C-83A1-F6EECF244321}">
                <p14:modId xmlns:p14="http://schemas.microsoft.com/office/powerpoint/2010/main" val="2146507561"/>
              </p:ext>
            </p:extLst>
          </p:nvPr>
        </p:nvGraphicFramePr>
        <p:xfrm>
          <a:off x="609600" y="1312639"/>
          <a:ext cx="10972800" cy="4813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9027983-0E7B-3D4A-996B-E8E2316E7AE8}"/>
              </a:ext>
            </a:extLst>
          </p:cNvPr>
          <p:cNvSpPr>
            <a:spLocks noGrp="1"/>
          </p:cNvSpPr>
          <p:nvPr>
            <p:ph type="sldNum" sz="quarter" idx="11"/>
          </p:nvPr>
        </p:nvSpPr>
        <p:spPr/>
        <p:txBody>
          <a:bodyPr/>
          <a:lstStyle/>
          <a:p>
            <a:fld id="{0743EA0E-C5B1-48EC-8082-F253EA88050D}" type="slidenum">
              <a:rPr lang="en-US" smtClean="0"/>
              <a:pPr/>
              <a:t>2</a:t>
            </a:fld>
            <a:endParaRPr lang="en-US" dirty="0"/>
          </a:p>
        </p:txBody>
      </p:sp>
    </p:spTree>
    <p:extLst>
      <p:ext uri="{BB962C8B-B14F-4D97-AF65-F5344CB8AC3E}">
        <p14:creationId xmlns:p14="http://schemas.microsoft.com/office/powerpoint/2010/main" val="630249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904265-1336-9F41-B052-526D6892A0A7}"/>
              </a:ext>
            </a:extLst>
          </p:cNvPr>
          <p:cNvSpPr>
            <a:spLocks noGrp="1"/>
          </p:cNvSpPr>
          <p:nvPr>
            <p:ph type="sldNum" sz="quarter" idx="11"/>
          </p:nvPr>
        </p:nvSpPr>
        <p:spPr/>
        <p:txBody>
          <a:bodyPr/>
          <a:lstStyle/>
          <a:p>
            <a:fld id="{0743EA0E-C5B1-48EC-8082-F253EA88050D}" type="slidenum">
              <a:rPr lang="en-US" smtClean="0"/>
              <a:pPr/>
              <a:t>3</a:t>
            </a:fld>
            <a:endParaRPr lang="en-US" dirty="0"/>
          </a:p>
        </p:txBody>
      </p:sp>
      <p:graphicFrame>
        <p:nvGraphicFramePr>
          <p:cNvPr id="6" name="Object 5">
            <a:extLst>
              <a:ext uri="{FF2B5EF4-FFF2-40B4-BE49-F238E27FC236}">
                <a16:creationId xmlns:a16="http://schemas.microsoft.com/office/drawing/2014/main" id="{170C951F-281F-2148-8A50-834221B91323}"/>
              </a:ext>
            </a:extLst>
          </p:cNvPr>
          <p:cNvGraphicFramePr>
            <a:graphicFrameLocks noChangeAspect="1"/>
          </p:cNvGraphicFramePr>
          <p:nvPr>
            <p:extLst>
              <p:ext uri="{D42A27DB-BD31-4B8C-83A1-F6EECF244321}">
                <p14:modId xmlns:p14="http://schemas.microsoft.com/office/powerpoint/2010/main" val="2871590817"/>
              </p:ext>
            </p:extLst>
          </p:nvPr>
        </p:nvGraphicFramePr>
        <p:xfrm>
          <a:off x="2089712" y="91524"/>
          <a:ext cx="8012576" cy="6015601"/>
        </p:xfrm>
        <a:graphic>
          <a:graphicData uri="http://schemas.openxmlformats.org/presentationml/2006/ole">
            <mc:AlternateContent xmlns:mc="http://schemas.openxmlformats.org/markup-compatibility/2006">
              <mc:Choice xmlns:v="urn:schemas-microsoft-com:vml" Requires="v">
                <p:oleObj spid="_x0000_s1026" name="Worksheet" r:id="rId4" imgW="9169400" imgH="6883400" progId="Excel.Sheet.12">
                  <p:embed/>
                </p:oleObj>
              </mc:Choice>
              <mc:Fallback>
                <p:oleObj name="Worksheet" r:id="rId4" imgW="9169400" imgH="6883400" progId="Excel.Sheet.12">
                  <p:embed/>
                  <p:pic>
                    <p:nvPicPr>
                      <p:cNvPr id="6" name="Object 5">
                        <a:extLst>
                          <a:ext uri="{FF2B5EF4-FFF2-40B4-BE49-F238E27FC236}">
                            <a16:creationId xmlns:a16="http://schemas.microsoft.com/office/drawing/2014/main" id="{170C951F-281F-2148-8A50-834221B91323}"/>
                          </a:ext>
                        </a:extLst>
                      </p:cNvPr>
                      <p:cNvPicPr/>
                      <p:nvPr/>
                    </p:nvPicPr>
                    <p:blipFill>
                      <a:blip r:embed="rId5"/>
                      <a:stretch>
                        <a:fillRect/>
                      </a:stretch>
                    </p:blipFill>
                    <p:spPr>
                      <a:xfrm>
                        <a:off x="2089712" y="91524"/>
                        <a:ext cx="8012576" cy="6015601"/>
                      </a:xfrm>
                      <a:prstGeom prst="rect">
                        <a:avLst/>
                      </a:prstGeom>
                    </p:spPr>
                  </p:pic>
                </p:oleObj>
              </mc:Fallback>
            </mc:AlternateContent>
          </a:graphicData>
        </a:graphic>
      </p:graphicFrame>
      <p:sp>
        <p:nvSpPr>
          <p:cNvPr id="9" name="Left Arrow 8">
            <a:extLst>
              <a:ext uri="{FF2B5EF4-FFF2-40B4-BE49-F238E27FC236}">
                <a16:creationId xmlns:a16="http://schemas.microsoft.com/office/drawing/2014/main" id="{91B8BCD7-8154-8942-BA3A-6073D49CDA10}"/>
              </a:ext>
            </a:extLst>
          </p:cNvPr>
          <p:cNvSpPr/>
          <p:nvPr/>
        </p:nvSpPr>
        <p:spPr>
          <a:xfrm rot="21050133">
            <a:off x="5857205" y="5684397"/>
            <a:ext cx="1846532" cy="36512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8">
            <a:extLst>
              <a:ext uri="{FF2B5EF4-FFF2-40B4-BE49-F238E27FC236}">
                <a16:creationId xmlns:a16="http://schemas.microsoft.com/office/drawing/2014/main" id="{15B75251-528D-4C6B-9083-8E331AEA686C}"/>
              </a:ext>
            </a:extLst>
          </p:cNvPr>
          <p:cNvSpPr/>
          <p:nvPr/>
        </p:nvSpPr>
        <p:spPr>
          <a:xfrm rot="21050133">
            <a:off x="5857205" y="5011638"/>
            <a:ext cx="1846532" cy="36512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 Arrow 8">
            <a:extLst>
              <a:ext uri="{FF2B5EF4-FFF2-40B4-BE49-F238E27FC236}">
                <a16:creationId xmlns:a16="http://schemas.microsoft.com/office/drawing/2014/main" id="{C9276324-3DBC-434F-B2FF-8B757CEF9B2F}"/>
              </a:ext>
            </a:extLst>
          </p:cNvPr>
          <p:cNvSpPr/>
          <p:nvPr/>
        </p:nvSpPr>
        <p:spPr>
          <a:xfrm rot="21050133">
            <a:off x="5857204" y="4768495"/>
            <a:ext cx="1846532" cy="36512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 Arrow 8">
            <a:extLst>
              <a:ext uri="{FF2B5EF4-FFF2-40B4-BE49-F238E27FC236}">
                <a16:creationId xmlns:a16="http://schemas.microsoft.com/office/drawing/2014/main" id="{34FC87CD-EF48-4ADE-8EF9-9DCC80C7622C}"/>
              </a:ext>
            </a:extLst>
          </p:cNvPr>
          <p:cNvSpPr/>
          <p:nvPr/>
        </p:nvSpPr>
        <p:spPr>
          <a:xfrm rot="21050133">
            <a:off x="10119578" y="5515979"/>
            <a:ext cx="1846532" cy="36512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07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969B-FC5E-7F4C-8BFF-9B7DDBF9071F}"/>
              </a:ext>
            </a:extLst>
          </p:cNvPr>
          <p:cNvSpPr>
            <a:spLocks noGrp="1"/>
          </p:cNvSpPr>
          <p:nvPr>
            <p:ph type="title"/>
          </p:nvPr>
        </p:nvSpPr>
        <p:spPr/>
        <p:txBody>
          <a:bodyPr/>
          <a:lstStyle/>
          <a:p>
            <a:r>
              <a:rPr lang="en-US" dirty="0">
                <a:solidFill>
                  <a:schemeClr val="tx1"/>
                </a:solidFill>
              </a:rPr>
              <a:t>Correct/revised projected budgets</a:t>
            </a:r>
          </a:p>
        </p:txBody>
      </p:sp>
      <p:sp>
        <p:nvSpPr>
          <p:cNvPr id="4" name="Slide Number Placeholder 3">
            <a:extLst>
              <a:ext uri="{FF2B5EF4-FFF2-40B4-BE49-F238E27FC236}">
                <a16:creationId xmlns:a16="http://schemas.microsoft.com/office/drawing/2014/main" id="{C4BBE2A7-D1AC-1D4F-8597-FA2B52461348}"/>
              </a:ext>
            </a:extLst>
          </p:cNvPr>
          <p:cNvSpPr>
            <a:spLocks noGrp="1"/>
          </p:cNvSpPr>
          <p:nvPr>
            <p:ph type="sldNum" sz="quarter" idx="11"/>
          </p:nvPr>
        </p:nvSpPr>
        <p:spPr/>
        <p:txBody>
          <a:bodyPr/>
          <a:lstStyle/>
          <a:p>
            <a:fld id="{0743EA0E-C5B1-48EC-8082-F253EA88050D}" type="slidenum">
              <a:rPr lang="en-US" smtClean="0"/>
              <a:pPr/>
              <a:t>4</a:t>
            </a:fld>
            <a:endParaRPr lang="en-US" dirty="0"/>
          </a:p>
        </p:txBody>
      </p:sp>
      <p:graphicFrame>
        <p:nvGraphicFramePr>
          <p:cNvPr id="9" name="Object 8">
            <a:extLst>
              <a:ext uri="{FF2B5EF4-FFF2-40B4-BE49-F238E27FC236}">
                <a16:creationId xmlns:a16="http://schemas.microsoft.com/office/drawing/2014/main" id="{49352D3E-D955-46A4-91D6-C61B85006715}"/>
              </a:ext>
            </a:extLst>
          </p:cNvPr>
          <p:cNvGraphicFramePr>
            <a:graphicFrameLocks noChangeAspect="1"/>
          </p:cNvGraphicFramePr>
          <p:nvPr>
            <p:extLst>
              <p:ext uri="{D42A27DB-BD31-4B8C-83A1-F6EECF244321}">
                <p14:modId xmlns:p14="http://schemas.microsoft.com/office/powerpoint/2010/main" val="2828084853"/>
              </p:ext>
            </p:extLst>
          </p:nvPr>
        </p:nvGraphicFramePr>
        <p:xfrm>
          <a:off x="1766887" y="1454009"/>
          <a:ext cx="8658225" cy="4962525"/>
        </p:xfrm>
        <a:graphic>
          <a:graphicData uri="http://schemas.openxmlformats.org/presentationml/2006/ole">
            <mc:AlternateContent xmlns:mc="http://schemas.openxmlformats.org/markup-compatibility/2006">
              <mc:Choice xmlns:v="urn:schemas-microsoft-com:vml" Requires="v">
                <p:oleObj spid="_x0000_s2050" name="Worksheet" r:id="rId4" imgW="8658401" imgH="4962577" progId="Excel.Sheet.12">
                  <p:embed/>
                </p:oleObj>
              </mc:Choice>
              <mc:Fallback>
                <p:oleObj name="Worksheet" r:id="rId4" imgW="8658401" imgH="4962577" progId="Excel.Sheet.12">
                  <p:embed/>
                  <p:pic>
                    <p:nvPicPr>
                      <p:cNvPr id="9" name="Object 8">
                        <a:extLst>
                          <a:ext uri="{FF2B5EF4-FFF2-40B4-BE49-F238E27FC236}">
                            <a16:creationId xmlns:a16="http://schemas.microsoft.com/office/drawing/2014/main" id="{49352D3E-D955-46A4-91D6-C61B85006715}"/>
                          </a:ext>
                        </a:extLst>
                      </p:cNvPr>
                      <p:cNvPicPr/>
                      <p:nvPr/>
                    </p:nvPicPr>
                    <p:blipFill>
                      <a:blip r:embed="rId5"/>
                      <a:stretch>
                        <a:fillRect/>
                      </a:stretch>
                    </p:blipFill>
                    <p:spPr>
                      <a:xfrm>
                        <a:off x="1766887" y="1454009"/>
                        <a:ext cx="8658225" cy="4962525"/>
                      </a:xfrm>
                      <a:prstGeom prst="rect">
                        <a:avLst/>
                      </a:prstGeom>
                    </p:spPr>
                  </p:pic>
                </p:oleObj>
              </mc:Fallback>
            </mc:AlternateContent>
          </a:graphicData>
        </a:graphic>
      </p:graphicFrame>
      <p:sp>
        <p:nvSpPr>
          <p:cNvPr id="11" name="Left Arrow 8">
            <a:extLst>
              <a:ext uri="{FF2B5EF4-FFF2-40B4-BE49-F238E27FC236}">
                <a16:creationId xmlns:a16="http://schemas.microsoft.com/office/drawing/2014/main" id="{CACCE052-5C1F-4EDB-9C47-1021505CD51D}"/>
              </a:ext>
            </a:extLst>
          </p:cNvPr>
          <p:cNvSpPr/>
          <p:nvPr/>
        </p:nvSpPr>
        <p:spPr>
          <a:xfrm rot="21050133">
            <a:off x="9449492" y="5987693"/>
            <a:ext cx="1846532" cy="36512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59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15CF1-A06C-9747-8FE8-06CD26B4022C}"/>
              </a:ext>
            </a:extLst>
          </p:cNvPr>
          <p:cNvSpPr>
            <a:spLocks noGrp="1"/>
          </p:cNvSpPr>
          <p:nvPr>
            <p:ph type="title"/>
          </p:nvPr>
        </p:nvSpPr>
        <p:spPr/>
        <p:txBody>
          <a:bodyPr/>
          <a:lstStyle/>
          <a:p>
            <a:r>
              <a:rPr lang="en-US" dirty="0">
                <a:solidFill>
                  <a:schemeClr val="tx1"/>
                </a:solidFill>
              </a:rPr>
              <a:t>options</a:t>
            </a:r>
          </a:p>
        </p:txBody>
      </p:sp>
      <p:sp>
        <p:nvSpPr>
          <p:cNvPr id="3" name="Content Placeholder 2">
            <a:extLst>
              <a:ext uri="{FF2B5EF4-FFF2-40B4-BE49-F238E27FC236}">
                <a16:creationId xmlns:a16="http://schemas.microsoft.com/office/drawing/2014/main" id="{06A70F16-2D80-8046-BF0C-45B5649C6138}"/>
              </a:ext>
            </a:extLst>
          </p:cNvPr>
          <p:cNvSpPr>
            <a:spLocks noGrp="1"/>
          </p:cNvSpPr>
          <p:nvPr>
            <p:ph idx="1"/>
          </p:nvPr>
        </p:nvSpPr>
        <p:spPr/>
        <p:txBody>
          <a:bodyPr/>
          <a:lstStyle/>
          <a:p>
            <a:pPr marL="457200" indent="-457200">
              <a:buFont typeface="+mj-lt"/>
              <a:buAutoNum type="arabicPeriod"/>
            </a:pPr>
            <a:r>
              <a:rPr lang="en-US" dirty="0"/>
              <a:t>Ignore it.  We can still generate logo program revenue in 2021 even though it’s not in the budget.  In addition, we can make up the shortfall in the 2022 budget by increasing dues, attempting to make a profit on the workshop, and generating logo program revenue.  While $43k Accumulated Surplus is well below our desired reserve amount, it should not put the OFA into a cash crunch as cash on hand is roughly $50k higher than Accumulated Surplus</a:t>
            </a:r>
          </a:p>
          <a:p>
            <a:pPr marL="457200" indent="-457200">
              <a:buFont typeface="+mj-lt"/>
              <a:buAutoNum type="arabicPeriod"/>
            </a:pPr>
            <a:r>
              <a:rPr lang="en-US" dirty="0"/>
              <a:t>Charge for the workshop in 2021 – Either to participants, or to OFA members.  While the workshop does not allow companies to turn presentations into thinly veiled marketing speeches, it does not change the fact that the workshop represents a unique, annual opportunity for vendors to connect with customers and that has marketing value.  Since we can’t recoup the costs as we would with a face to face, it would make sense to have the OFA charge member companies a participation fee in the </a:t>
            </a:r>
            <a:r>
              <a:rPr lang="en-US"/>
              <a:t>virtual workshop</a:t>
            </a:r>
            <a:endParaRPr lang="en-US" dirty="0"/>
          </a:p>
          <a:p>
            <a:pPr marL="457200" indent="-457200">
              <a:buFont typeface="+mj-lt"/>
              <a:buAutoNum type="arabicPeriod"/>
            </a:pPr>
            <a:r>
              <a:rPr lang="en-US" dirty="0"/>
              <a:t>Increase member dues, either now or as a dues supplement in July 2021 timeframe</a:t>
            </a:r>
          </a:p>
        </p:txBody>
      </p:sp>
      <p:sp>
        <p:nvSpPr>
          <p:cNvPr id="4" name="Slide Number Placeholder 3">
            <a:extLst>
              <a:ext uri="{FF2B5EF4-FFF2-40B4-BE49-F238E27FC236}">
                <a16:creationId xmlns:a16="http://schemas.microsoft.com/office/drawing/2014/main" id="{04DF6177-7EAE-4E4F-B76D-614DC699C3F5}"/>
              </a:ext>
            </a:extLst>
          </p:cNvPr>
          <p:cNvSpPr>
            <a:spLocks noGrp="1"/>
          </p:cNvSpPr>
          <p:nvPr>
            <p:ph type="sldNum" sz="quarter" idx="11"/>
          </p:nvPr>
        </p:nvSpPr>
        <p:spPr/>
        <p:txBody>
          <a:bodyPr/>
          <a:lstStyle/>
          <a:p>
            <a:fld id="{0743EA0E-C5B1-48EC-8082-F253EA88050D}" type="slidenum">
              <a:rPr lang="en-US" smtClean="0"/>
              <a:pPr/>
              <a:t>5</a:t>
            </a:fld>
            <a:endParaRPr lang="en-US" dirty="0"/>
          </a:p>
        </p:txBody>
      </p:sp>
    </p:spTree>
    <p:extLst>
      <p:ext uri="{BB962C8B-B14F-4D97-AF65-F5344CB8AC3E}">
        <p14:creationId xmlns:p14="http://schemas.microsoft.com/office/powerpoint/2010/main" val="955502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345D273D764E46A4D952B79692B23D" ma:contentTypeVersion="8" ma:contentTypeDescription="Create a new document." ma:contentTypeScope="" ma:versionID="3e0caaa6cc920bddf38a0e28e98ed6aa">
  <xsd:schema xmlns:xsd="http://www.w3.org/2001/XMLSchema" xmlns:xs="http://www.w3.org/2001/XMLSchema" xmlns:p="http://schemas.microsoft.com/office/2006/metadata/properties" xmlns:ns3="825f75df-2abe-4008-962f-f3e9f3d20557" targetNamespace="http://schemas.microsoft.com/office/2006/metadata/properties" ma:root="true" ma:fieldsID="f2b8fb3097d675a2f5df90eae196db43" ns3:_="">
    <xsd:import namespace="825f75df-2abe-4008-962f-f3e9f3d2055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5f75df-2abe-4008-962f-f3e9f3d20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349D8B-31EC-46CE-97E3-C746956EA749}">
  <ds:schemaRefs>
    <ds:schemaRef ds:uri="http://schemas.openxmlformats.org/package/2006/metadata/core-properties"/>
    <ds:schemaRef ds:uri="http://schemas.microsoft.com/office/2006/documentManagement/types"/>
    <ds:schemaRef ds:uri="825f75df-2abe-4008-962f-f3e9f3d20557"/>
    <ds:schemaRef ds:uri="http://schemas.microsoft.com/office/infopath/2007/PartnerControls"/>
    <ds:schemaRef ds:uri="http://schemas.microsoft.com/office/2006/metadata/properties"/>
    <ds:schemaRef ds:uri="http://www.w3.org/XML/1998/namespace"/>
    <ds:schemaRef ds:uri="http://purl.org/dc/elements/1.1/"/>
    <ds:schemaRef ds:uri="http://purl.org/dc/dcmitype/"/>
    <ds:schemaRef ds:uri="http://purl.org/dc/terms/"/>
  </ds:schemaRefs>
</ds:datastoreItem>
</file>

<file path=customXml/itemProps2.xml><?xml version="1.0" encoding="utf-8"?>
<ds:datastoreItem xmlns:ds="http://schemas.openxmlformats.org/officeDocument/2006/customXml" ds:itemID="{27C5ED02-8F81-41D9-94C7-8918F9004187}">
  <ds:schemaRefs>
    <ds:schemaRef ds:uri="http://schemas.microsoft.com/sharepoint/v3/contenttype/forms"/>
  </ds:schemaRefs>
</ds:datastoreItem>
</file>

<file path=customXml/itemProps3.xml><?xml version="1.0" encoding="utf-8"?>
<ds:datastoreItem xmlns:ds="http://schemas.openxmlformats.org/officeDocument/2006/customXml" ds:itemID="{A60C41F6-674F-4423-80D0-B29B923FE0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5f75df-2abe-4008-962f-f3e9f3d20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20772</TotalTime>
  <Words>543</Words>
  <Application>Microsoft Office PowerPoint</Application>
  <PresentationFormat>Widescreen</PresentationFormat>
  <Paragraphs>35</Paragraphs>
  <Slides>5</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vt:i4>
      </vt:variant>
    </vt:vector>
  </HeadingPairs>
  <TitlesOfParts>
    <vt:vector size="12" baseType="lpstr">
      <vt:lpstr>Arial</vt:lpstr>
      <vt:lpstr>Arial Narrow</vt:lpstr>
      <vt:lpstr>Calibri</vt:lpstr>
      <vt:lpstr>Wingdings</vt:lpstr>
      <vt:lpstr>Office Theme</vt:lpstr>
      <vt:lpstr>Worksheet</vt:lpstr>
      <vt:lpstr>Microsoft Excel Worksheet</vt:lpstr>
      <vt:lpstr>OFA  Budget outlook 2021 Revised and corrected</vt:lpstr>
      <vt:lpstr>There is a significant variance in the 2020 forecast &amp; 2021 budget.  Why?</vt:lpstr>
      <vt:lpstr>PowerPoint Presentation</vt:lpstr>
      <vt:lpstr>Correct/revised projected budgets</vt:lpstr>
      <vt:lpstr>options</vt:lpstr>
    </vt:vector>
  </TitlesOfParts>
  <Company>password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keywords>CTPClassification=CTP_NT</cp:keywords>
  <cp:lastModifiedBy>Doug Ledford</cp:lastModifiedBy>
  <cp:revision>243</cp:revision>
  <cp:lastPrinted>2020-11-03T20:10:42Z</cp:lastPrinted>
  <dcterms:created xsi:type="dcterms:W3CDTF">2016-02-08T22:33:42Z</dcterms:created>
  <dcterms:modified xsi:type="dcterms:W3CDTF">2020-11-11T22:16:24Z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0x0101007F345D273D764E46A4D952B79692B23D</vt:lpwstr>
  </property>
  <property fmtid="{D5CDD505-2E9C-101B-9397-08002B2CF9AE}" pid="3" name="TitusGUID">
    <vt:lpwstr>6c703941-9298-433d-830a-a58d40e3e8b1</vt:lpwstr>
  </property>
  <property fmtid="{D5CDD505-2E9C-101B-9397-08002B2CF9AE}" pid="4" name="CTP_TimeStamp">
    <vt:lpwstr>2020-03-30 19:17:08Z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