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73" r:id="rId6"/>
    <p:sldId id="275" r:id="rId7"/>
    <p:sldId id="271" r:id="rId8"/>
    <p:sldId id="27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yton, Phil" initials="CP" lastIdx="12" clrIdx="0">
    <p:extLst>
      <p:ext uri="{19B8F6BF-5375-455C-9EA6-DF929625EA0E}">
        <p15:presenceInfo xmlns:p15="http://schemas.microsoft.com/office/powerpoint/2012/main" userId="S::phil.cayton@intel.com::d98f68b3-94fb-4e2e-a153-34b9aa7f7538" providerId="AD"/>
      </p:ext>
    </p:extLst>
  </p:cmAuthor>
  <p:cmAuthor id="2" name="Jim Ryan" initials="JR" lastIdx="5" clrIdx="1">
    <p:extLst>
      <p:ext uri="{19B8F6BF-5375-455C-9EA6-DF929625EA0E}">
        <p15:presenceInfo xmlns:p15="http://schemas.microsoft.com/office/powerpoint/2012/main" userId="9d08610d93582b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27"/>
    <p:restoredTop sz="94560"/>
  </p:normalViewPr>
  <p:slideViewPr>
    <p:cSldViewPr snapToGrid="0" showGuides="1">
      <p:cViewPr varScale="1">
        <p:scale>
          <a:sx n="169" d="100"/>
          <a:sy n="169" d="100"/>
        </p:scale>
        <p:origin x="396" y="144"/>
      </p:cViewPr>
      <p:guideLst>
        <p:guide orient="horz"/>
        <p:guide pos="3844"/>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02T08:23:34.908" idx="3">
    <p:pos x="4124" y="2461"/>
    <p:text>I can't sing, I can't dance.  The only thing about me is the way I talk. 
Is this for anonymity, place-holder, a Test-for-the-reviewers, or April Fools, joke? :}</p:text>
    <p:extLst>
      <p:ext uri="{C676402C-5697-4E1C-873F-D02D1690AC5C}">
        <p15:threadingInfo xmlns:p15="http://schemas.microsoft.com/office/powerpoint/2012/main" timeZoneBias="420"/>
      </p:ext>
    </p:extLst>
  </p:cm>
  <p:cm authorId="2" dt="2021-04-02T11:37:38.882" idx="1">
    <p:pos x="4124" y="2557"/>
    <p:text>Shit, I had no idea I'd done that. Getting old sucks ;^))</p:text>
    <p:extLst>
      <p:ext uri="{C676402C-5697-4E1C-873F-D02D1690AC5C}">
        <p15:threadingInfo xmlns:p15="http://schemas.microsoft.com/office/powerpoint/2012/main" timeZoneBias="420">
          <p15:parentCm authorId="1" idx="3"/>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4/12/2021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4/12/2021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267979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073494"/>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p:nvPr>
        </p:nvSpPr>
        <p:spPr>
          <a:xfrm>
            <a:off x="0" y="4084109"/>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0" y="3041174"/>
            <a:ext cx="9144000" cy="1042935"/>
          </a:xfrm>
        </p:spPr>
        <p:txBody>
          <a:bodyPr>
            <a:normAutofit fontScale="90000"/>
          </a:bodyPr>
          <a:lstStyle/>
          <a:p>
            <a:r>
              <a:rPr lang="en-US" dirty="0"/>
              <a:t>Proposal: create a new Technical advisory council</a:t>
            </a:r>
          </a:p>
        </p:txBody>
      </p:sp>
      <p:sp>
        <p:nvSpPr>
          <p:cNvPr id="7" name="Subtitle 6"/>
          <p:cNvSpPr>
            <a:spLocks noGrp="1"/>
          </p:cNvSpPr>
          <p:nvPr>
            <p:ph type="subTitle" idx="1"/>
          </p:nvPr>
        </p:nvSpPr>
        <p:spPr>
          <a:xfrm>
            <a:off x="0" y="4084109"/>
            <a:ext cx="12192000" cy="750938"/>
          </a:xfrm>
        </p:spPr>
        <p:txBody>
          <a:bodyPr>
            <a:normAutofit fontScale="92500" lnSpcReduction="20000"/>
          </a:bodyPr>
          <a:lstStyle/>
          <a:p>
            <a:r>
              <a:rPr lang="en-US" dirty="0"/>
              <a:t>Joe Balich, Phil Cayton, Jim Ryan </a:t>
            </a:r>
          </a:p>
          <a:p>
            <a:r>
              <a:rPr lang="en-US"/>
              <a:t>April 15, </a:t>
            </a:r>
            <a:r>
              <a:rPr lang="en-US" dirty="0"/>
              <a:t>2021</a:t>
            </a:r>
          </a:p>
        </p:txBody>
      </p:sp>
    </p:spTree>
    <p:extLst>
      <p:ext uri="{BB962C8B-B14F-4D97-AF65-F5344CB8AC3E}">
        <p14:creationId xmlns:p14="http://schemas.microsoft.com/office/powerpoint/2010/main" val="55476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C27E2-5CC3-344A-97F5-C0702C0202C3}"/>
              </a:ext>
            </a:extLst>
          </p:cNvPr>
          <p:cNvSpPr>
            <a:spLocks noGrp="1"/>
          </p:cNvSpPr>
          <p:nvPr>
            <p:ph type="title"/>
          </p:nvPr>
        </p:nvSpPr>
        <p:spPr/>
        <p:txBody>
          <a:bodyPr/>
          <a:lstStyle/>
          <a:p>
            <a:r>
              <a:rPr lang="en-US" dirty="0"/>
              <a:t>opportunity</a:t>
            </a:r>
          </a:p>
        </p:txBody>
      </p:sp>
      <p:sp>
        <p:nvSpPr>
          <p:cNvPr id="3" name="Content Placeholder 2">
            <a:extLst>
              <a:ext uri="{FF2B5EF4-FFF2-40B4-BE49-F238E27FC236}">
                <a16:creationId xmlns:a16="http://schemas.microsoft.com/office/drawing/2014/main" id="{0A7DADF7-0F64-F548-8CAC-114282E31316}"/>
              </a:ext>
            </a:extLst>
          </p:cNvPr>
          <p:cNvSpPr>
            <a:spLocks noGrp="1"/>
          </p:cNvSpPr>
          <p:nvPr>
            <p:ph idx="1"/>
          </p:nvPr>
        </p:nvSpPr>
        <p:spPr/>
        <p:txBody>
          <a:bodyPr/>
          <a:lstStyle/>
          <a:p>
            <a:r>
              <a:rPr lang="en-US" dirty="0"/>
              <a:t>The OFA can benefit from the existence of an ongoing association of technologists tasked with:</a:t>
            </a:r>
          </a:p>
          <a:p>
            <a:pPr lvl="1"/>
            <a:r>
              <a:rPr lang="en-US" dirty="0"/>
              <a:t>Tracking industry developments</a:t>
            </a:r>
          </a:p>
          <a:p>
            <a:pPr lvl="1"/>
            <a:r>
              <a:rPr lang="en-US" dirty="0"/>
              <a:t>Discussing them within the TAC</a:t>
            </a:r>
          </a:p>
          <a:p>
            <a:pPr lvl="1"/>
            <a:r>
              <a:rPr lang="en-US" dirty="0"/>
              <a:t>Reporting out to:</a:t>
            </a:r>
          </a:p>
          <a:p>
            <a:pPr lvl="2"/>
            <a:r>
              <a:rPr lang="en-US" dirty="0"/>
              <a:t>XWG/Board Meetings</a:t>
            </a:r>
          </a:p>
          <a:p>
            <a:pPr lvl="2"/>
            <a:r>
              <a:rPr lang="en-US" dirty="0"/>
              <a:t>WG Chairs</a:t>
            </a:r>
          </a:p>
          <a:p>
            <a:pPr lvl="2"/>
            <a:r>
              <a:rPr lang="en-US" dirty="0"/>
              <a:t>The TPC for Workshop planning</a:t>
            </a:r>
          </a:p>
          <a:p>
            <a:r>
              <a:rPr lang="en-US" dirty="0"/>
              <a:t>The proposed association could have the name of a previous attempt at a similar mission, the Technology Advisory Council (TAC) and would intentionally include participants not associated with the OFA</a:t>
            </a:r>
          </a:p>
          <a:p>
            <a:r>
              <a:rPr lang="en-US" dirty="0"/>
              <a:t>The nature of the OFA -- open, vendor neutral, leading edge focus -- makes it an ideal organization to host such a group</a:t>
            </a:r>
          </a:p>
          <a:p>
            <a:r>
              <a:rPr lang="en-US" dirty="0"/>
              <a:t>The time requirement would likely be minimal – mainly consisting of participation in an email reflector with, again, occasional meetings when circumstances warrant</a:t>
            </a:r>
          </a:p>
        </p:txBody>
      </p:sp>
      <p:sp>
        <p:nvSpPr>
          <p:cNvPr id="4" name="Slide Number Placeholder 3">
            <a:extLst>
              <a:ext uri="{FF2B5EF4-FFF2-40B4-BE49-F238E27FC236}">
                <a16:creationId xmlns:a16="http://schemas.microsoft.com/office/drawing/2014/main" id="{FAE7664A-D4BA-6C4B-B627-8FEF5599CCCF}"/>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Footer Placeholder 4">
            <a:extLst>
              <a:ext uri="{FF2B5EF4-FFF2-40B4-BE49-F238E27FC236}">
                <a16:creationId xmlns:a16="http://schemas.microsoft.com/office/drawing/2014/main" id="{D27FFC7B-32C3-B344-91E2-8BDDEC20FA12}"/>
              </a:ext>
            </a:extLst>
          </p:cNvPr>
          <p:cNvSpPr>
            <a:spLocks noGrp="1"/>
          </p:cNvSpPr>
          <p:nvPr>
            <p:ph type="ftr" sz="quarter" idx="15"/>
          </p:nvPr>
        </p:nvSpPr>
        <p:spPr/>
        <p:txBody>
          <a:bodyPr/>
          <a:lstStyle/>
          <a:p>
            <a:r>
              <a:rPr lang="en-US"/>
              <a:t>© OpenFabrics Alliance</a:t>
            </a:r>
            <a:endParaRPr lang="en-US" dirty="0"/>
          </a:p>
        </p:txBody>
      </p:sp>
    </p:spTree>
    <p:extLst>
      <p:ext uri="{BB962C8B-B14F-4D97-AF65-F5344CB8AC3E}">
        <p14:creationId xmlns:p14="http://schemas.microsoft.com/office/powerpoint/2010/main" val="2763892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9968D-5B1F-4046-A602-3B546B77C29C}"/>
              </a:ext>
            </a:extLst>
          </p:cNvPr>
          <p:cNvSpPr>
            <a:spLocks noGrp="1"/>
          </p:cNvSpPr>
          <p:nvPr>
            <p:ph type="title"/>
          </p:nvPr>
        </p:nvSpPr>
        <p:spPr/>
        <p:txBody>
          <a:bodyPr/>
          <a:lstStyle/>
          <a:p>
            <a:r>
              <a:rPr lang="en-US" dirty="0"/>
              <a:t>Elements of the proposed tpc</a:t>
            </a:r>
          </a:p>
        </p:txBody>
      </p:sp>
      <p:sp>
        <p:nvSpPr>
          <p:cNvPr id="3" name="Content Placeholder 2">
            <a:extLst>
              <a:ext uri="{FF2B5EF4-FFF2-40B4-BE49-F238E27FC236}">
                <a16:creationId xmlns:a16="http://schemas.microsoft.com/office/drawing/2014/main" id="{57F096B6-17AD-9D48-AA14-307A7BBD68BB}"/>
              </a:ext>
            </a:extLst>
          </p:cNvPr>
          <p:cNvSpPr>
            <a:spLocks noGrp="1"/>
          </p:cNvSpPr>
          <p:nvPr>
            <p:ph idx="1"/>
          </p:nvPr>
        </p:nvSpPr>
        <p:spPr/>
        <p:txBody>
          <a:bodyPr/>
          <a:lstStyle/>
          <a:p>
            <a:r>
              <a:rPr lang="en-US" dirty="0"/>
              <a:t>While not necessarily a working group, would share key characteristics:</a:t>
            </a:r>
          </a:p>
          <a:p>
            <a:pPr lvl="1"/>
            <a:r>
              <a:rPr lang="en-US" dirty="0"/>
              <a:t>Chartered by the OFA</a:t>
            </a:r>
          </a:p>
          <a:p>
            <a:pPr lvl="1"/>
            <a:r>
              <a:rPr lang="en-US" dirty="0"/>
              <a:t>Completely open for participation and and the repository would be open</a:t>
            </a:r>
          </a:p>
          <a:p>
            <a:pPr lvl="1"/>
            <a:r>
              <a:rPr lang="en-US" dirty="0"/>
              <a:t>Open: whether the Chair would need to be a member of the OFA</a:t>
            </a:r>
          </a:p>
          <a:p>
            <a:pPr lvl="1"/>
            <a:r>
              <a:rPr lang="en-US" dirty="0"/>
              <a:t>The OFA would review the TAC annually</a:t>
            </a:r>
          </a:p>
          <a:p>
            <a:r>
              <a:rPr lang="en-US" dirty="0"/>
              <a:t>Suggested responsibilities of the Chair:</a:t>
            </a:r>
          </a:p>
          <a:p>
            <a:pPr lvl="1"/>
            <a:r>
              <a:rPr lang="en-US" dirty="0"/>
              <a:t>Monitor the email reflector</a:t>
            </a:r>
          </a:p>
          <a:p>
            <a:pPr lvl="1"/>
            <a:r>
              <a:rPr lang="en-US" dirty="0"/>
              <a:t>Engage with TPC members to determine whether an issue has surfaced to the level of importance to call a meeting</a:t>
            </a:r>
          </a:p>
          <a:p>
            <a:pPr lvl="1"/>
            <a:r>
              <a:rPr lang="en-US" dirty="0"/>
              <a:t>Develop and deliver a report out for information, decision and so on</a:t>
            </a:r>
          </a:p>
          <a:p>
            <a:pPr lvl="1"/>
            <a:r>
              <a:rPr lang="en-US" dirty="0"/>
              <a:t>Actively recruit members into the TAC</a:t>
            </a:r>
          </a:p>
          <a:p>
            <a:r>
              <a:rPr lang="en-US" dirty="0"/>
              <a:t>Activities</a:t>
            </a:r>
          </a:p>
          <a:p>
            <a:pPr lvl="1"/>
            <a:r>
              <a:rPr lang="en-US" dirty="0"/>
              <a:t>TAC members would report on industry developments and engage in email discussions</a:t>
            </a:r>
          </a:p>
          <a:p>
            <a:pPr lvl="1"/>
            <a:r>
              <a:rPr lang="en-US" dirty="0"/>
              <a:t>TAC members may be involved with ongoing projects of interest to the TAC and industry participants overall. Developments with such projects </a:t>
            </a:r>
            <a:r>
              <a:rPr lang="en-US"/>
              <a:t>could be reported to </a:t>
            </a:r>
            <a:r>
              <a:rPr lang="en-US" dirty="0"/>
              <a:t>encourage discussion in the TAC</a:t>
            </a:r>
          </a:p>
        </p:txBody>
      </p:sp>
      <p:sp>
        <p:nvSpPr>
          <p:cNvPr id="4" name="Slide Number Placeholder 3">
            <a:extLst>
              <a:ext uri="{FF2B5EF4-FFF2-40B4-BE49-F238E27FC236}">
                <a16:creationId xmlns:a16="http://schemas.microsoft.com/office/drawing/2014/main" id="{13A3F11F-F7F3-2F43-99EA-3D10DB1CD7CA}"/>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Footer Placeholder 4">
            <a:extLst>
              <a:ext uri="{FF2B5EF4-FFF2-40B4-BE49-F238E27FC236}">
                <a16:creationId xmlns:a16="http://schemas.microsoft.com/office/drawing/2014/main" id="{6B2027EB-A8B7-9D48-8073-8C23A4B02F4E}"/>
              </a:ext>
            </a:extLst>
          </p:cNvPr>
          <p:cNvSpPr>
            <a:spLocks noGrp="1"/>
          </p:cNvSpPr>
          <p:nvPr>
            <p:ph type="ftr" sz="quarter" idx="15"/>
          </p:nvPr>
        </p:nvSpPr>
        <p:spPr/>
        <p:txBody>
          <a:bodyPr/>
          <a:lstStyle/>
          <a:p>
            <a:r>
              <a:rPr lang="en-US"/>
              <a:t>© OpenFabrics Alliance</a:t>
            </a:r>
            <a:endParaRPr lang="en-US" dirty="0"/>
          </a:p>
        </p:txBody>
      </p:sp>
    </p:spTree>
    <p:extLst>
      <p:ext uri="{BB962C8B-B14F-4D97-AF65-F5344CB8AC3E}">
        <p14:creationId xmlns:p14="http://schemas.microsoft.com/office/powerpoint/2010/main" val="112208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8099"/>
            <a:ext cx="10972800" cy="864295"/>
          </a:xfrm>
        </p:spPr>
        <p:txBody>
          <a:bodyPr/>
          <a:lstStyle/>
          <a:p>
            <a:r>
              <a:rPr lang="en-US" dirty="0"/>
              <a:t>Earlier actual and possible new, draft charter</a:t>
            </a:r>
          </a:p>
        </p:txBody>
      </p:sp>
      <p:sp>
        <p:nvSpPr>
          <p:cNvPr id="3" name="Content Placeholder 2"/>
          <p:cNvSpPr>
            <a:spLocks noGrp="1"/>
          </p:cNvSpPr>
          <p:nvPr>
            <p:ph idx="1"/>
          </p:nvPr>
        </p:nvSpPr>
        <p:spPr/>
        <p:txBody>
          <a:bodyPr>
            <a:normAutofit/>
          </a:bodyPr>
          <a:lstStyle/>
          <a:p>
            <a:r>
              <a:rPr lang="en-US" sz="2400" dirty="0"/>
              <a:t>Original:</a:t>
            </a:r>
          </a:p>
          <a:p>
            <a:pPr lvl="1"/>
            <a:r>
              <a:rPr lang="en-US" sz="2000" dirty="0"/>
              <a:t>The TAC researched and identified strategic technology initiatives for the Alliance. The TAC was formed in 2010 to focus on OFED and emerging data center requirements including virtualization, cloud, and energy efficiency. Members of this group include senior technologists from OFA member companies. </a:t>
            </a:r>
          </a:p>
          <a:p>
            <a:r>
              <a:rPr lang="en-US" sz="2400" dirty="0"/>
              <a:t>Proposed:</a:t>
            </a:r>
          </a:p>
          <a:p>
            <a:pPr lvl="1"/>
            <a:r>
              <a:rPr lang="en-US" sz="2000" dirty="0"/>
              <a:t>The TAC researches and identifies strategic technology initiatives for the Alliance. The TAC operates by members volunteering information on major industry developments or possibly something a TAC member is privy to and others simply may not be aware of to a reflector. The OFA is an ideal organization to host this activity due to its open and vendor-neutral nature. The TAC through its Chair, who will be an OFA member, will report to the OFA from time to time as appropriate. Members of this group will include senior technologists from OFA member companies and others not associated with the OFA, with no distinction. </a:t>
            </a:r>
          </a:p>
          <a:p>
            <a:pPr lvl="1"/>
            <a:endParaRPr lang="en-US" sz="2000" dirty="0"/>
          </a:p>
        </p:txBody>
      </p:sp>
      <p:sp>
        <p:nvSpPr>
          <p:cNvPr id="4" name="Slide Number Placeholder 3"/>
          <p:cNvSpPr>
            <a:spLocks noGrp="1"/>
          </p:cNvSpPr>
          <p:nvPr>
            <p:ph type="sldNum" sz="quarter" idx="11"/>
          </p:nvPr>
        </p:nvSpPr>
        <p:spPr/>
        <p:txBody>
          <a:bodyPr/>
          <a:lstStyle/>
          <a:p>
            <a:fld id="{0743EA0E-C5B1-48EC-8082-F253EA88050D}" type="slidenum">
              <a:rPr lang="en-US" smtClean="0"/>
              <a:pPr/>
              <a:t>4</a:t>
            </a:fld>
            <a:endParaRPr lang="en-US" dirty="0"/>
          </a:p>
        </p:txBody>
      </p:sp>
      <p:sp>
        <p:nvSpPr>
          <p:cNvPr id="5" name="Footer Placeholder 4"/>
          <p:cNvSpPr>
            <a:spLocks noGrp="1"/>
          </p:cNvSpPr>
          <p:nvPr>
            <p:ph type="ftr" sz="quarter" idx="15"/>
          </p:nvPr>
        </p:nvSpPr>
        <p:spPr/>
        <p:txBody>
          <a:bodyPr/>
          <a:lstStyle/>
          <a:p>
            <a:r>
              <a:rPr lang="en-US" dirty="0"/>
              <a:t>© OpenFabrics Alliance</a:t>
            </a:r>
          </a:p>
        </p:txBody>
      </p:sp>
    </p:spTree>
    <p:extLst>
      <p:ext uri="{BB962C8B-B14F-4D97-AF65-F5344CB8AC3E}">
        <p14:creationId xmlns:p14="http://schemas.microsoft.com/office/powerpoint/2010/main" val="45582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8099"/>
            <a:ext cx="10972800" cy="864295"/>
          </a:xfrm>
        </p:spPr>
        <p:txBody>
          <a:bodyPr/>
          <a:lstStyle/>
          <a:p>
            <a:r>
              <a:rPr lang="en-US" dirty="0"/>
              <a:t>Next steps</a:t>
            </a:r>
          </a:p>
        </p:txBody>
      </p:sp>
      <p:sp>
        <p:nvSpPr>
          <p:cNvPr id="3" name="Content Placeholder 2"/>
          <p:cNvSpPr>
            <a:spLocks noGrp="1"/>
          </p:cNvSpPr>
          <p:nvPr>
            <p:ph idx="1"/>
          </p:nvPr>
        </p:nvSpPr>
        <p:spPr/>
        <p:txBody>
          <a:bodyPr>
            <a:normAutofit/>
          </a:bodyPr>
          <a:lstStyle/>
          <a:p>
            <a:r>
              <a:rPr lang="en-US" sz="2400" dirty="0"/>
              <a:t>Deliver a proposal to the XWG and/or Board for review and approval</a:t>
            </a:r>
          </a:p>
          <a:p>
            <a:r>
              <a:rPr lang="en-US" sz="2400" dirty="0"/>
              <a:t>If approved, seek a volunteer to serve as Chair </a:t>
            </a:r>
          </a:p>
          <a:p>
            <a:r>
              <a:rPr lang="en-US" sz="2400" dirty="0"/>
              <a:t>Develop a new Charter for Board approval</a:t>
            </a:r>
            <a:endParaRPr lang="en-US" sz="2000" dirty="0"/>
          </a:p>
          <a:p>
            <a:pPr lvl="1"/>
            <a:endParaRPr lang="en-US" sz="2000" dirty="0"/>
          </a:p>
        </p:txBody>
      </p:sp>
      <p:sp>
        <p:nvSpPr>
          <p:cNvPr id="4" name="Slide Number Placeholder 3"/>
          <p:cNvSpPr>
            <a:spLocks noGrp="1"/>
          </p:cNvSpPr>
          <p:nvPr>
            <p:ph type="sldNum" sz="quarter" idx="11"/>
          </p:nvPr>
        </p:nvSpPr>
        <p:spPr/>
        <p:txBody>
          <a:bodyPr/>
          <a:lstStyle/>
          <a:p>
            <a:fld id="{0743EA0E-C5B1-48EC-8082-F253EA88050D}" type="slidenum">
              <a:rPr lang="en-US" smtClean="0"/>
              <a:pPr/>
              <a:t>5</a:t>
            </a:fld>
            <a:endParaRPr lang="en-US" dirty="0"/>
          </a:p>
        </p:txBody>
      </p:sp>
      <p:sp>
        <p:nvSpPr>
          <p:cNvPr id="5" name="Footer Placeholder 4"/>
          <p:cNvSpPr>
            <a:spLocks noGrp="1"/>
          </p:cNvSpPr>
          <p:nvPr>
            <p:ph type="ftr" sz="quarter" idx="15"/>
          </p:nvPr>
        </p:nvSpPr>
        <p:spPr/>
        <p:txBody>
          <a:bodyPr/>
          <a:lstStyle/>
          <a:p>
            <a:r>
              <a:rPr lang="en-US" dirty="0"/>
              <a:t>© OpenFabrics Alliance</a:t>
            </a:r>
          </a:p>
        </p:txBody>
      </p:sp>
    </p:spTree>
    <p:extLst>
      <p:ext uri="{BB962C8B-B14F-4D97-AF65-F5344CB8AC3E}">
        <p14:creationId xmlns:p14="http://schemas.microsoft.com/office/powerpoint/2010/main" val="2852200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109126E1306224E8E5BEBB6DF9A2791" ma:contentTypeVersion="10" ma:contentTypeDescription="Create a new document." ma:contentTypeScope="" ma:versionID="4c853047ea27528c9090c680cc530ec4">
  <xsd:schema xmlns:xsd="http://www.w3.org/2001/XMLSchema" xmlns:xs="http://www.w3.org/2001/XMLSchema" xmlns:p="http://schemas.microsoft.com/office/2006/metadata/properties" xmlns:ns3="65d163ef-a57f-4b8e-9860-61deeac7afab" targetNamespace="http://schemas.microsoft.com/office/2006/metadata/properties" ma:root="true" ma:fieldsID="0d3c6631e756752fff807c10441aa509" ns3:_="">
    <xsd:import namespace="65d163ef-a57f-4b8e-9860-61deeac7afa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d163ef-a57f-4b8e-9860-61deeac7af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BF0937-E97C-4F64-81EA-BC6A2406C597}">
  <ds:schemaRefs>
    <ds:schemaRef ds:uri="http://purl.org/dc/elements/1.1/"/>
    <ds:schemaRef ds:uri="http://schemas.microsoft.com/office/2006/metadata/properties"/>
    <ds:schemaRef ds:uri="65d163ef-a57f-4b8e-9860-61deeac7afa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DE769D1-0DF3-484C-9DD7-DE435043BE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d163ef-a57f-4b8e-9860-61deeac7af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4921EF-15B4-42CE-9019-5A26AD6C23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1456</TotalTime>
  <Words>510</Words>
  <Application>Microsoft Office PowerPoint</Application>
  <PresentationFormat>Widescreen</PresentationFormat>
  <Paragraphs>46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Narrow</vt:lpstr>
      <vt:lpstr>Calibri</vt:lpstr>
      <vt:lpstr>Wingdings</vt:lpstr>
      <vt:lpstr>Office Theme</vt:lpstr>
      <vt:lpstr>Proposal: create a new Technical advisory council</vt:lpstr>
      <vt:lpstr>opportunity</vt:lpstr>
      <vt:lpstr>Elements of the proposed tpc</vt:lpstr>
      <vt:lpstr>Earlier actual and possible new, draft charter</vt:lpstr>
      <vt:lpstr>Next steps</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Doug Ledford</cp:lastModifiedBy>
  <cp:revision>121</cp:revision>
  <cp:lastPrinted>2021-04-06T15:36:31Z</cp:lastPrinted>
  <dcterms:created xsi:type="dcterms:W3CDTF">2016-02-08T22:33:42Z</dcterms:created>
  <dcterms:modified xsi:type="dcterms:W3CDTF">2021-04-12T19:33:38Z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0x0101003109126E1306224E8E5BEBB6DF9A2791</vt:lpwstr>
  </property>
</Properties>
</file>