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11"/>
  </p:notesMasterIdLst>
  <p:handoutMasterIdLst>
    <p:handoutMasterId r:id="rId12"/>
  </p:handoutMasterIdLst>
  <p:sldIdLst>
    <p:sldId id="306" r:id="rId5"/>
    <p:sldId id="308" r:id="rId6"/>
    <p:sldId id="298" r:id="rId7"/>
    <p:sldId id="270" r:id="rId8"/>
    <p:sldId id="297" r:id="rId9"/>
    <p:sldId id="300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userDrawn="1">
          <p15:clr>
            <a:srgbClr val="A4A3A4"/>
          </p15:clr>
        </p15:guide>
        <p15:guide id="2" pos="384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278AE33-6919-2330-DDA0-90104C7B93A8}" name="Liz Nardozza" initials="LN" userId="S::lnardozza@nereus-worldwide.com::8d890a0f-c162-4984-a659-73c1e71cf38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5215"/>
    <a:srgbClr val="00588D"/>
    <a:srgbClr val="9A9C9F"/>
    <a:srgbClr val="9A9CCA"/>
    <a:srgbClr val="399A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648" autoAdjust="0"/>
    <p:restoredTop sz="90588" autoAdjust="0"/>
  </p:normalViewPr>
  <p:slideViewPr>
    <p:cSldViewPr snapToGrid="0" showGuides="1">
      <p:cViewPr varScale="1">
        <p:scale>
          <a:sx n="75" d="100"/>
          <a:sy n="75" d="100"/>
        </p:scale>
        <p:origin x="672" y="43"/>
      </p:cViewPr>
      <p:guideLst>
        <p:guide orient="horz"/>
        <p:guide pos="3844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840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694B0E-72E8-4780-A3F2-08ABEEA90465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633CE3-6305-455E-B421-A7531C5AA4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72475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D07500-6294-4FFB-9ADA-6A9D6A4F25B9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EF64EA-60FF-47B8-A57A-06D6B92AF9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22409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Others</a:t>
            </a:r>
          </a:p>
          <a:p>
            <a:pPr marL="171450" indent="-171450">
              <a:buFontTx/>
              <a:buChar char="-"/>
            </a:pPr>
            <a:r>
              <a:rPr lang="en-US" dirty="0"/>
              <a:t>Partner</a:t>
            </a:r>
          </a:p>
          <a:p>
            <a:pPr marL="171450" indent="-171450">
              <a:buFontTx/>
              <a:buChar char="-"/>
            </a:pPr>
            <a:r>
              <a:rPr lang="en-US" dirty="0"/>
              <a:t>Sponsor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EF64EA-60FF-47B8-A57A-06D6B92AF95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0061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rgbClr val="C00000"/>
                </a:solidFill>
              </a:rPr>
              <a:t>OFA Board approved April 17, 2025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EF64EA-60FF-47B8-A57A-06D6B92AF95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1145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C2016AEA-9DED-4CB3-88E9-3887EC6F30E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" y="0"/>
            <a:ext cx="12191999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3222900"/>
            <a:ext cx="12192000" cy="1042935"/>
          </a:xfrm>
        </p:spPr>
        <p:txBody>
          <a:bodyPr anchor="b">
            <a:normAutofit/>
          </a:bodyPr>
          <a:lstStyle>
            <a:lvl1pPr>
              <a:defRPr sz="4300" b="1" i="0">
                <a:solidFill>
                  <a:schemeClr val="bg1"/>
                </a:solidFill>
                <a:latin typeface="Arial Narrow"/>
                <a:cs typeface="Arial Narrow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0" y="2619940"/>
            <a:ext cx="12192000" cy="554937"/>
          </a:xfrm>
        </p:spPr>
        <p:txBody>
          <a:bodyPr>
            <a:normAutofit/>
          </a:bodyPr>
          <a:lstStyle>
            <a:lvl1pPr marL="0" indent="0" algn="ctr">
              <a:buNone/>
              <a:defRPr sz="2600" b="0" i="0">
                <a:solidFill>
                  <a:srgbClr val="FFFFFF"/>
                </a:solidFill>
                <a:latin typeface="Arial Narrow"/>
                <a:cs typeface="Arial Narrow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2022 OFA Virtual Workshop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0" y="4585685"/>
            <a:ext cx="12192000" cy="448832"/>
          </a:xfrm>
        </p:spPr>
        <p:txBody>
          <a:bodyPr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lang="en-US" sz="2400" b="1" i="0" kern="1200" dirty="0" smtClean="0">
                <a:solidFill>
                  <a:schemeClr val="bg1"/>
                </a:solidFill>
                <a:latin typeface="Arial Narrow"/>
                <a:ea typeface="+mn-ea"/>
                <a:cs typeface="Arial Narrow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1" y="1"/>
            <a:ext cx="12192000" cy="260423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Rectangle 7"/>
          <p:cNvSpPr/>
          <p:nvPr userDrawn="1"/>
        </p:nvSpPr>
        <p:spPr>
          <a:xfrm>
            <a:off x="1" y="-1"/>
            <a:ext cx="12192000" cy="384187"/>
          </a:xfrm>
          <a:prstGeom prst="rect">
            <a:avLst/>
          </a:prstGeom>
          <a:solidFill>
            <a:srgbClr val="00588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 userDrawn="1"/>
        </p:nvSpPr>
        <p:spPr>
          <a:xfrm>
            <a:off x="1" y="2571917"/>
            <a:ext cx="12192000" cy="96046"/>
          </a:xfrm>
          <a:prstGeom prst="rect">
            <a:avLst/>
          </a:prstGeom>
          <a:solidFill>
            <a:srgbClr val="00588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3500" y="536955"/>
            <a:ext cx="1905000" cy="175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1516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subtitle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06ED0B59-EBF5-475E-A36C-D853F8BD183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38725" b="44493"/>
          <a:stretch/>
        </p:blipFill>
        <p:spPr>
          <a:xfrm>
            <a:off x="1" y="0"/>
            <a:ext cx="12191999" cy="1150939"/>
          </a:xfrm>
          <a:prstGeom prst="rect">
            <a:avLst/>
          </a:prstGeom>
        </p:spPr>
      </p:pic>
      <p:sp>
        <p:nvSpPr>
          <p:cNvPr id="14" name="Rectangle 13"/>
          <p:cNvSpPr/>
          <p:nvPr userDrawn="1"/>
        </p:nvSpPr>
        <p:spPr>
          <a:xfrm>
            <a:off x="0" y="1150939"/>
            <a:ext cx="12192000" cy="45719"/>
          </a:xfrm>
          <a:prstGeom prst="rect">
            <a:avLst/>
          </a:prstGeom>
          <a:solidFill>
            <a:srgbClr val="00588D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09594" y="1227263"/>
            <a:ext cx="9790599" cy="4983757"/>
          </a:xfrm>
        </p:spPr>
        <p:txBody>
          <a:bodyPr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09600" y="253294"/>
            <a:ext cx="10972800" cy="419032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672327"/>
            <a:ext cx="10972800" cy="394739"/>
          </a:xfrm>
        </p:spPr>
        <p:txBody>
          <a:bodyPr>
            <a:noAutofit/>
          </a:bodyPr>
          <a:lstStyle>
            <a:lvl1pPr marL="0" indent="0" algn="ctr" defTabSz="457200" rtl="0" eaLnBrk="1" latinLnBrk="0" hangingPunct="1">
              <a:spcBef>
                <a:spcPct val="0"/>
              </a:spcBef>
              <a:buNone/>
              <a:defRPr lang="en-US" sz="1800" b="1" i="0" kern="1200" dirty="0" smtClean="0">
                <a:solidFill>
                  <a:srgbClr val="000000"/>
                </a:solidFill>
                <a:latin typeface="Arial Narrow"/>
                <a:ea typeface="+mj-ea"/>
                <a:cs typeface="Arial Narrow"/>
              </a:defRPr>
            </a:lvl1pPr>
            <a:lvl2pPr marL="223838" indent="0" algn="ctr" defTabSz="457200" rtl="0" eaLnBrk="1" latinLnBrk="0" hangingPunct="1">
              <a:spcBef>
                <a:spcPct val="0"/>
              </a:spcBef>
              <a:buNone/>
              <a:defRPr lang="en-US" sz="3100" b="1" i="0" kern="1200" dirty="0" smtClean="0">
                <a:solidFill>
                  <a:srgbClr val="399ACA"/>
                </a:solidFill>
                <a:latin typeface="Arial Narrow"/>
                <a:ea typeface="+mj-ea"/>
                <a:cs typeface="Arial Narrow"/>
              </a:defRPr>
            </a:lvl2pPr>
            <a:lvl3pPr marL="458788" indent="0" algn="ctr" defTabSz="457200" rtl="0" eaLnBrk="1" latinLnBrk="0" hangingPunct="1">
              <a:spcBef>
                <a:spcPct val="0"/>
              </a:spcBef>
              <a:buNone/>
              <a:defRPr lang="en-US" sz="3100" b="1" i="0" kern="1200" dirty="0" smtClean="0">
                <a:solidFill>
                  <a:srgbClr val="399ACA"/>
                </a:solidFill>
                <a:latin typeface="Arial Narrow"/>
                <a:ea typeface="+mj-ea"/>
                <a:cs typeface="Arial Narrow"/>
              </a:defRPr>
            </a:lvl3pPr>
            <a:lvl4pPr marL="630237" indent="0" algn="ctr" defTabSz="457200" rtl="0" eaLnBrk="1" latinLnBrk="0" hangingPunct="1">
              <a:spcBef>
                <a:spcPct val="0"/>
              </a:spcBef>
              <a:buNone/>
              <a:defRPr lang="en-US" sz="3100" b="1" i="0" kern="1200" dirty="0" smtClean="0">
                <a:solidFill>
                  <a:srgbClr val="399ACA"/>
                </a:solidFill>
                <a:latin typeface="Arial Narrow"/>
                <a:ea typeface="+mj-ea"/>
                <a:cs typeface="Arial Narrow"/>
              </a:defRPr>
            </a:lvl4pPr>
            <a:lvl5pPr marL="854075" indent="0" algn="ctr" defTabSz="457200" rtl="0" eaLnBrk="1" latinLnBrk="0" hangingPunct="1">
              <a:spcBef>
                <a:spcPct val="0"/>
              </a:spcBef>
              <a:buNone/>
              <a:defRPr lang="en-US" sz="3100" b="1" i="0" kern="1200" dirty="0">
                <a:solidFill>
                  <a:srgbClr val="399ACA"/>
                </a:solidFill>
                <a:latin typeface="Arial Narrow"/>
                <a:ea typeface="+mj-ea"/>
                <a:cs typeface="Arial Narrow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Rectangle 10"/>
          <p:cNvSpPr/>
          <p:nvPr userDrawn="1"/>
        </p:nvSpPr>
        <p:spPr>
          <a:xfrm>
            <a:off x="5085634" y="6445802"/>
            <a:ext cx="2020735" cy="45719"/>
          </a:xfrm>
          <a:prstGeom prst="rect">
            <a:avLst/>
          </a:prstGeom>
          <a:solidFill>
            <a:srgbClr val="9A9C9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effectLst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 dirty="0"/>
              <a:t>© OpenFabrics Alliance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743EA0E-C5B1-48EC-8082-F253EA8805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869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1A01C61B-E22C-4362-9309-AE97934E7DD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44110" r="10923" b="46640"/>
          <a:stretch/>
        </p:blipFill>
        <p:spPr>
          <a:xfrm>
            <a:off x="609601" y="5720114"/>
            <a:ext cx="10860200" cy="634353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1C8ABCE2-AAD1-4148-9D3A-3259CD8BFCB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38725" b="44493"/>
          <a:stretch/>
        </p:blipFill>
        <p:spPr>
          <a:xfrm>
            <a:off x="1" y="0"/>
            <a:ext cx="12191999" cy="1150939"/>
          </a:xfrm>
          <a:prstGeom prst="rect">
            <a:avLst/>
          </a:prstGeom>
        </p:spPr>
      </p:pic>
      <p:sp>
        <p:nvSpPr>
          <p:cNvPr id="16" name="Rectangle 15"/>
          <p:cNvSpPr/>
          <p:nvPr userDrawn="1"/>
        </p:nvSpPr>
        <p:spPr>
          <a:xfrm>
            <a:off x="0" y="1150939"/>
            <a:ext cx="12192000" cy="45719"/>
          </a:xfrm>
          <a:prstGeom prst="rect">
            <a:avLst/>
          </a:prstGeom>
          <a:solidFill>
            <a:srgbClr val="00588D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0739" y="1269952"/>
            <a:ext cx="11151661" cy="4279412"/>
          </a:xfrm>
        </p:spPr>
        <p:txBody>
          <a:bodyPr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09600" y="253294"/>
            <a:ext cx="10972800" cy="419032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672327"/>
            <a:ext cx="10972800" cy="394739"/>
          </a:xfrm>
        </p:spPr>
        <p:txBody>
          <a:bodyPr>
            <a:noAutofit/>
          </a:bodyPr>
          <a:lstStyle>
            <a:lvl1pPr marL="0" indent="0" algn="ctr" defTabSz="457200" rtl="0" eaLnBrk="1" latinLnBrk="0" hangingPunct="1">
              <a:spcBef>
                <a:spcPct val="0"/>
              </a:spcBef>
              <a:buNone/>
              <a:defRPr lang="en-US" sz="1800" b="1" i="0" kern="1200" dirty="0" smtClean="0">
                <a:solidFill>
                  <a:srgbClr val="FFFFFF"/>
                </a:solidFill>
                <a:latin typeface="Arial Narrow"/>
                <a:ea typeface="+mj-ea"/>
                <a:cs typeface="Arial Narrow"/>
              </a:defRPr>
            </a:lvl1pPr>
            <a:lvl2pPr marL="223838" indent="0" algn="ctr" defTabSz="457200" rtl="0" eaLnBrk="1" latinLnBrk="0" hangingPunct="1">
              <a:spcBef>
                <a:spcPct val="0"/>
              </a:spcBef>
              <a:buNone/>
              <a:defRPr lang="en-US" sz="3100" b="1" i="0" kern="1200" dirty="0" smtClean="0">
                <a:solidFill>
                  <a:srgbClr val="399ACA"/>
                </a:solidFill>
                <a:latin typeface="Arial Narrow"/>
                <a:ea typeface="+mj-ea"/>
                <a:cs typeface="Arial Narrow"/>
              </a:defRPr>
            </a:lvl2pPr>
            <a:lvl3pPr marL="458788" indent="0" algn="ctr" defTabSz="457200" rtl="0" eaLnBrk="1" latinLnBrk="0" hangingPunct="1">
              <a:spcBef>
                <a:spcPct val="0"/>
              </a:spcBef>
              <a:buNone/>
              <a:defRPr lang="en-US" sz="3100" b="1" i="0" kern="1200" dirty="0" smtClean="0">
                <a:solidFill>
                  <a:srgbClr val="399ACA"/>
                </a:solidFill>
                <a:latin typeface="Arial Narrow"/>
                <a:ea typeface="+mj-ea"/>
                <a:cs typeface="Arial Narrow"/>
              </a:defRPr>
            </a:lvl3pPr>
            <a:lvl4pPr marL="630237" indent="0" algn="ctr" defTabSz="457200" rtl="0" eaLnBrk="1" latinLnBrk="0" hangingPunct="1">
              <a:spcBef>
                <a:spcPct val="0"/>
              </a:spcBef>
              <a:buNone/>
              <a:defRPr lang="en-US" sz="3100" b="1" i="0" kern="1200" dirty="0" smtClean="0">
                <a:solidFill>
                  <a:srgbClr val="399ACA"/>
                </a:solidFill>
                <a:latin typeface="Arial Narrow"/>
                <a:ea typeface="+mj-ea"/>
                <a:cs typeface="Arial Narrow"/>
              </a:defRPr>
            </a:lvl4pPr>
            <a:lvl5pPr marL="854075" indent="0" algn="ctr" defTabSz="457200" rtl="0" eaLnBrk="1" latinLnBrk="0" hangingPunct="1">
              <a:spcBef>
                <a:spcPct val="0"/>
              </a:spcBef>
              <a:buNone/>
              <a:defRPr lang="en-US" sz="3100" b="1" i="0" kern="1200" dirty="0">
                <a:solidFill>
                  <a:srgbClr val="399ACA"/>
                </a:solidFill>
                <a:latin typeface="Arial Narrow"/>
                <a:ea typeface="+mj-ea"/>
                <a:cs typeface="Arial Narrow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Rectangle 10"/>
          <p:cNvSpPr/>
          <p:nvPr userDrawn="1"/>
        </p:nvSpPr>
        <p:spPr>
          <a:xfrm>
            <a:off x="5085634" y="6445802"/>
            <a:ext cx="2020735" cy="45719"/>
          </a:xfrm>
          <a:prstGeom prst="rect">
            <a:avLst/>
          </a:prstGeom>
          <a:solidFill>
            <a:srgbClr val="9A9C9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effectLst/>
            </a:endParaRP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09600" y="5720114"/>
            <a:ext cx="10860200" cy="587470"/>
          </a:xfrm>
        </p:spPr>
        <p:txBody>
          <a:bodyPr anchor="ctr" anchorCtr="0">
            <a:noAutofit/>
          </a:bodyPr>
          <a:lstStyle>
            <a:lvl1pPr marL="0" indent="0">
              <a:lnSpc>
                <a:spcPts val="1520"/>
              </a:lnSpc>
              <a:buFontTx/>
              <a:buNone/>
              <a:defRPr sz="1100">
                <a:solidFill>
                  <a:srgbClr val="FFFFFF"/>
                </a:solidFill>
              </a:defRPr>
            </a:lvl1pPr>
            <a:lvl2pPr marL="223838" indent="0">
              <a:buFontTx/>
              <a:buNone/>
              <a:defRPr sz="1100">
                <a:solidFill>
                  <a:srgbClr val="FFFFFF"/>
                </a:solidFill>
              </a:defRPr>
            </a:lvl2pPr>
            <a:lvl3pPr marL="458788" indent="0">
              <a:buFontTx/>
              <a:buNone/>
              <a:defRPr sz="1100">
                <a:solidFill>
                  <a:srgbClr val="FFFFFF"/>
                </a:solidFill>
              </a:defRPr>
            </a:lvl3pPr>
            <a:lvl4pPr marL="630237" indent="0">
              <a:buFontTx/>
              <a:buNone/>
              <a:defRPr sz="1100">
                <a:solidFill>
                  <a:srgbClr val="FFFFFF"/>
                </a:solidFill>
              </a:defRPr>
            </a:lvl4pPr>
            <a:lvl5pPr marL="854075" indent="0">
              <a:buFontTx/>
              <a:buNone/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dirty="0"/>
              <a:t>© OpenFabrics Alliance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0743EA0E-C5B1-48EC-8082-F253EA8805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4758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FB725EDF-F8AD-4767-A46F-715A4E91E1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38725" b="44493"/>
          <a:stretch/>
        </p:blipFill>
        <p:spPr>
          <a:xfrm>
            <a:off x="1" y="0"/>
            <a:ext cx="12191999" cy="115093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41466"/>
            <a:ext cx="10972800" cy="41903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12639"/>
            <a:ext cx="10972800" cy="481352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Rectangle 10"/>
          <p:cNvSpPr/>
          <p:nvPr userDrawn="1"/>
        </p:nvSpPr>
        <p:spPr>
          <a:xfrm>
            <a:off x="5085634" y="6445802"/>
            <a:ext cx="2020735" cy="45719"/>
          </a:xfrm>
          <a:prstGeom prst="rect">
            <a:avLst/>
          </a:prstGeom>
          <a:solidFill>
            <a:srgbClr val="9A9C9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effectLst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0" y="1150939"/>
            <a:ext cx="12192000" cy="45719"/>
          </a:xfrm>
          <a:prstGeom prst="rect">
            <a:avLst/>
          </a:prstGeom>
          <a:solidFill>
            <a:srgbClr val="00588D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743EA0E-C5B1-48EC-8082-F253EA88050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Footer Placeholder 1"/>
          <p:cNvSpPr>
            <a:spLocks noGrp="1"/>
          </p:cNvSpPr>
          <p:nvPr>
            <p:ph type="ftr" sz="quarter" idx="15"/>
          </p:nvPr>
        </p:nvSpPr>
        <p:spPr>
          <a:xfrm>
            <a:off x="7930433" y="6401351"/>
            <a:ext cx="4114800" cy="365125"/>
          </a:xfrm>
        </p:spPr>
        <p:txBody>
          <a:bodyPr/>
          <a:lstStyle/>
          <a:p>
            <a:r>
              <a:rPr lang="en-US" dirty="0"/>
              <a:t>© OpenFabrics Alliance</a:t>
            </a:r>
          </a:p>
        </p:txBody>
      </p:sp>
    </p:spTree>
    <p:extLst>
      <p:ext uri="{BB962C8B-B14F-4D97-AF65-F5344CB8AC3E}">
        <p14:creationId xmlns:p14="http://schemas.microsoft.com/office/powerpoint/2010/main" val="85855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F9A79B64-7DD1-4CE5-A1A3-12A2EAB0708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38725" b="44493"/>
          <a:stretch/>
        </p:blipFill>
        <p:spPr>
          <a:xfrm>
            <a:off x="1" y="0"/>
            <a:ext cx="12191999" cy="1150939"/>
          </a:xfrm>
          <a:prstGeom prst="rect">
            <a:avLst/>
          </a:prstGeom>
        </p:spPr>
      </p:pic>
      <p:sp>
        <p:nvSpPr>
          <p:cNvPr id="12" name="Rectangle 11"/>
          <p:cNvSpPr/>
          <p:nvPr userDrawn="1"/>
        </p:nvSpPr>
        <p:spPr>
          <a:xfrm>
            <a:off x="0" y="1150939"/>
            <a:ext cx="12192000" cy="45719"/>
          </a:xfrm>
          <a:prstGeom prst="rect">
            <a:avLst/>
          </a:prstGeom>
          <a:solidFill>
            <a:srgbClr val="00588D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672327"/>
            <a:ext cx="10972800" cy="394739"/>
          </a:xfrm>
        </p:spPr>
        <p:txBody>
          <a:bodyPr>
            <a:noAutofit/>
          </a:bodyPr>
          <a:lstStyle>
            <a:lvl1pPr marL="0" indent="0" algn="ctr" defTabSz="457200" rtl="0" eaLnBrk="1" latinLnBrk="0" hangingPunct="1">
              <a:spcBef>
                <a:spcPct val="0"/>
              </a:spcBef>
              <a:buNone/>
              <a:defRPr lang="en-US" sz="1800" b="1" i="0" kern="1200" dirty="0" smtClean="0">
                <a:solidFill>
                  <a:srgbClr val="FFFFFF"/>
                </a:solidFill>
                <a:latin typeface="Arial Narrow"/>
                <a:ea typeface="+mj-ea"/>
                <a:cs typeface="Arial Narrow"/>
              </a:defRPr>
            </a:lvl1pPr>
            <a:lvl2pPr marL="223838" indent="0" algn="ctr" defTabSz="457200" rtl="0" eaLnBrk="1" latinLnBrk="0" hangingPunct="1">
              <a:spcBef>
                <a:spcPct val="0"/>
              </a:spcBef>
              <a:buNone/>
              <a:defRPr lang="en-US" sz="3100" b="1" i="0" kern="1200" dirty="0" smtClean="0">
                <a:solidFill>
                  <a:srgbClr val="399ACA"/>
                </a:solidFill>
                <a:latin typeface="Arial Narrow"/>
                <a:ea typeface="+mj-ea"/>
                <a:cs typeface="Arial Narrow"/>
              </a:defRPr>
            </a:lvl2pPr>
            <a:lvl3pPr marL="458788" indent="0" algn="ctr" defTabSz="457200" rtl="0" eaLnBrk="1" latinLnBrk="0" hangingPunct="1">
              <a:spcBef>
                <a:spcPct val="0"/>
              </a:spcBef>
              <a:buNone/>
              <a:defRPr lang="en-US" sz="3100" b="1" i="0" kern="1200" dirty="0" smtClean="0">
                <a:solidFill>
                  <a:srgbClr val="399ACA"/>
                </a:solidFill>
                <a:latin typeface="Arial Narrow"/>
                <a:ea typeface="+mj-ea"/>
                <a:cs typeface="Arial Narrow"/>
              </a:defRPr>
            </a:lvl3pPr>
            <a:lvl4pPr marL="630237" indent="0" algn="ctr" defTabSz="457200" rtl="0" eaLnBrk="1" latinLnBrk="0" hangingPunct="1">
              <a:spcBef>
                <a:spcPct val="0"/>
              </a:spcBef>
              <a:buNone/>
              <a:defRPr lang="en-US" sz="3100" b="1" i="0" kern="1200" dirty="0" smtClean="0">
                <a:solidFill>
                  <a:srgbClr val="399ACA"/>
                </a:solidFill>
                <a:latin typeface="Arial Narrow"/>
                <a:ea typeface="+mj-ea"/>
                <a:cs typeface="Arial Narrow"/>
              </a:defRPr>
            </a:lvl4pPr>
            <a:lvl5pPr marL="854075" indent="0" algn="ctr" defTabSz="457200" rtl="0" eaLnBrk="1" latinLnBrk="0" hangingPunct="1">
              <a:spcBef>
                <a:spcPct val="0"/>
              </a:spcBef>
              <a:buNone/>
              <a:defRPr lang="en-US" sz="3100" b="1" i="0" kern="1200" dirty="0">
                <a:solidFill>
                  <a:srgbClr val="399ACA"/>
                </a:solidFill>
                <a:latin typeface="Arial Narrow"/>
                <a:ea typeface="+mj-ea"/>
                <a:cs typeface="Arial Narrow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5085634" y="6445802"/>
            <a:ext cx="2020735" cy="45719"/>
          </a:xfrm>
          <a:prstGeom prst="rect">
            <a:avLst/>
          </a:prstGeom>
          <a:solidFill>
            <a:srgbClr val="9A9C9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effectLst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 dirty="0"/>
              <a:t>© OpenFabrics Alliance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743EA0E-C5B1-48EC-8082-F253EA8805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7503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9BC33E99-BA02-42A0-A00C-34BA2F6B412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-100" t="10749" r="67028"/>
          <a:stretch/>
        </p:blipFill>
        <p:spPr>
          <a:xfrm>
            <a:off x="220936" y="1321956"/>
            <a:ext cx="2848417" cy="4804208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F945916F-A526-4BE0-A4F9-A98306D44E5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38725" b="44493"/>
          <a:stretch/>
        </p:blipFill>
        <p:spPr>
          <a:xfrm>
            <a:off x="1" y="0"/>
            <a:ext cx="12191999" cy="1150939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0" y="1150939"/>
            <a:ext cx="12192000" cy="45719"/>
          </a:xfrm>
          <a:prstGeom prst="rect">
            <a:avLst/>
          </a:prstGeom>
          <a:solidFill>
            <a:srgbClr val="00588D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0328" y="1312639"/>
            <a:ext cx="8352071" cy="481352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672327"/>
            <a:ext cx="10972800" cy="394739"/>
          </a:xfrm>
        </p:spPr>
        <p:txBody>
          <a:bodyPr>
            <a:noAutofit/>
          </a:bodyPr>
          <a:lstStyle>
            <a:lvl1pPr marL="0" indent="0" algn="ctr" defTabSz="457200" rtl="0" eaLnBrk="1" latinLnBrk="0" hangingPunct="1">
              <a:spcBef>
                <a:spcPct val="0"/>
              </a:spcBef>
              <a:buNone/>
              <a:defRPr lang="en-US" sz="1800" b="1" i="0" kern="1200" dirty="0" smtClean="0">
                <a:solidFill>
                  <a:srgbClr val="FFFFFF"/>
                </a:solidFill>
                <a:latin typeface="Arial Narrow"/>
                <a:ea typeface="+mj-ea"/>
                <a:cs typeface="Arial Narrow"/>
              </a:defRPr>
            </a:lvl1pPr>
            <a:lvl2pPr marL="223838" indent="0" algn="ctr" defTabSz="457200" rtl="0" eaLnBrk="1" latinLnBrk="0" hangingPunct="1">
              <a:spcBef>
                <a:spcPct val="0"/>
              </a:spcBef>
              <a:buNone/>
              <a:defRPr lang="en-US" sz="3100" b="1" i="0" kern="1200" dirty="0" smtClean="0">
                <a:solidFill>
                  <a:srgbClr val="399ACA"/>
                </a:solidFill>
                <a:latin typeface="Arial Narrow"/>
                <a:ea typeface="+mj-ea"/>
                <a:cs typeface="Arial Narrow"/>
              </a:defRPr>
            </a:lvl2pPr>
            <a:lvl3pPr marL="458788" indent="0" algn="ctr" defTabSz="457200" rtl="0" eaLnBrk="1" latinLnBrk="0" hangingPunct="1">
              <a:spcBef>
                <a:spcPct val="0"/>
              </a:spcBef>
              <a:buNone/>
              <a:defRPr lang="en-US" sz="3100" b="1" i="0" kern="1200" dirty="0" smtClean="0">
                <a:solidFill>
                  <a:srgbClr val="399ACA"/>
                </a:solidFill>
                <a:latin typeface="Arial Narrow"/>
                <a:ea typeface="+mj-ea"/>
                <a:cs typeface="Arial Narrow"/>
              </a:defRPr>
            </a:lvl3pPr>
            <a:lvl4pPr marL="630237" indent="0" algn="ctr" defTabSz="457200" rtl="0" eaLnBrk="1" latinLnBrk="0" hangingPunct="1">
              <a:spcBef>
                <a:spcPct val="0"/>
              </a:spcBef>
              <a:buNone/>
              <a:defRPr lang="en-US" sz="3100" b="1" i="0" kern="1200" dirty="0" smtClean="0">
                <a:solidFill>
                  <a:srgbClr val="399ACA"/>
                </a:solidFill>
                <a:latin typeface="Arial Narrow"/>
                <a:ea typeface="+mj-ea"/>
                <a:cs typeface="Arial Narrow"/>
              </a:defRPr>
            </a:lvl4pPr>
            <a:lvl5pPr marL="854075" indent="0" algn="ctr" defTabSz="457200" rtl="0" eaLnBrk="1" latinLnBrk="0" hangingPunct="1">
              <a:spcBef>
                <a:spcPct val="0"/>
              </a:spcBef>
              <a:buNone/>
              <a:defRPr lang="en-US" sz="3100" b="1" i="0" kern="1200" dirty="0">
                <a:solidFill>
                  <a:srgbClr val="399ACA"/>
                </a:solidFill>
                <a:latin typeface="Arial Narrow"/>
                <a:ea typeface="+mj-ea"/>
                <a:cs typeface="Arial Narrow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0739" y="1387341"/>
            <a:ext cx="2461683" cy="4641984"/>
          </a:xfrm>
        </p:spPr>
        <p:txBody>
          <a:bodyPr anchor="ctr" anchorCtr="0">
            <a:noAutofit/>
          </a:bodyPr>
          <a:lstStyle>
            <a:lvl1pPr marL="0" indent="0">
              <a:lnSpc>
                <a:spcPts val="1520"/>
              </a:lnSpc>
              <a:buFontTx/>
              <a:buNone/>
              <a:defRPr sz="1100">
                <a:solidFill>
                  <a:srgbClr val="FFFFFF"/>
                </a:solidFill>
              </a:defRPr>
            </a:lvl1pPr>
            <a:lvl2pPr marL="223838" indent="0">
              <a:buFontTx/>
              <a:buNone/>
              <a:defRPr sz="1100">
                <a:solidFill>
                  <a:srgbClr val="FFFFFF"/>
                </a:solidFill>
              </a:defRPr>
            </a:lvl2pPr>
            <a:lvl3pPr marL="458788" indent="0">
              <a:buFontTx/>
              <a:buNone/>
              <a:defRPr sz="1100">
                <a:solidFill>
                  <a:srgbClr val="FFFFFF"/>
                </a:solidFill>
              </a:defRPr>
            </a:lvl3pPr>
            <a:lvl4pPr marL="630237" indent="0">
              <a:buFontTx/>
              <a:buNone/>
              <a:defRPr sz="1100">
                <a:solidFill>
                  <a:srgbClr val="FFFFFF"/>
                </a:solidFill>
              </a:defRPr>
            </a:lvl4pPr>
            <a:lvl5pPr marL="854075" indent="0">
              <a:buFontTx/>
              <a:buNone/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5085634" y="6445802"/>
            <a:ext cx="2020735" cy="45719"/>
          </a:xfrm>
          <a:prstGeom prst="rect">
            <a:avLst/>
          </a:prstGeom>
          <a:solidFill>
            <a:srgbClr val="9A9C9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effectLst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dirty="0"/>
              <a:t>© OpenFabrics Alliance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0743EA0E-C5B1-48EC-8082-F253EA8805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64011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sidebar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6EC77ECB-6ACF-498D-A400-003192548E3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38725" r="8532" b="46640"/>
          <a:stretch/>
        </p:blipFill>
        <p:spPr>
          <a:xfrm>
            <a:off x="430739" y="5303912"/>
            <a:ext cx="11151661" cy="100367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911E4653-A291-4B6E-A39E-2D2DA80D291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38725" b="44493"/>
          <a:stretch/>
        </p:blipFill>
        <p:spPr>
          <a:xfrm>
            <a:off x="1" y="0"/>
            <a:ext cx="12191999" cy="1150939"/>
          </a:xfrm>
          <a:prstGeom prst="rect">
            <a:avLst/>
          </a:prstGeom>
        </p:spPr>
      </p:pic>
      <p:sp>
        <p:nvSpPr>
          <p:cNvPr id="18" name="Rectangle 17"/>
          <p:cNvSpPr/>
          <p:nvPr userDrawn="1"/>
        </p:nvSpPr>
        <p:spPr>
          <a:xfrm>
            <a:off x="0" y="1150939"/>
            <a:ext cx="12192000" cy="45719"/>
          </a:xfrm>
          <a:prstGeom prst="rect">
            <a:avLst/>
          </a:prstGeom>
          <a:solidFill>
            <a:srgbClr val="00588D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1" y="1312638"/>
            <a:ext cx="5822596" cy="390589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09600" y="5421302"/>
            <a:ext cx="10860200" cy="789445"/>
          </a:xfrm>
        </p:spPr>
        <p:txBody>
          <a:bodyPr anchor="ctr" anchorCtr="0">
            <a:noAutofit/>
          </a:bodyPr>
          <a:lstStyle>
            <a:lvl1pPr marL="0" indent="0">
              <a:lnSpc>
                <a:spcPts val="1520"/>
              </a:lnSpc>
              <a:buFontTx/>
              <a:buNone/>
              <a:defRPr sz="1100">
                <a:solidFill>
                  <a:srgbClr val="FFFFFF"/>
                </a:solidFill>
              </a:defRPr>
            </a:lvl1pPr>
            <a:lvl2pPr marL="223838" indent="0">
              <a:buFontTx/>
              <a:buNone/>
              <a:defRPr sz="1100">
                <a:solidFill>
                  <a:srgbClr val="FFFFFF"/>
                </a:solidFill>
              </a:defRPr>
            </a:lvl2pPr>
            <a:lvl3pPr marL="458788" indent="0">
              <a:buFontTx/>
              <a:buNone/>
              <a:defRPr sz="1100">
                <a:solidFill>
                  <a:srgbClr val="FFFFFF"/>
                </a:solidFill>
              </a:defRPr>
            </a:lvl3pPr>
            <a:lvl4pPr marL="630237" indent="0">
              <a:buFontTx/>
              <a:buNone/>
              <a:defRPr sz="1100">
                <a:solidFill>
                  <a:srgbClr val="FFFFFF"/>
                </a:solidFill>
              </a:defRPr>
            </a:lvl4pPr>
            <a:lvl5pPr marL="854075" indent="0">
              <a:buFontTx/>
              <a:buNone/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5085634" y="6445802"/>
            <a:ext cx="2020735" cy="45719"/>
          </a:xfrm>
          <a:prstGeom prst="rect">
            <a:avLst/>
          </a:prstGeom>
          <a:solidFill>
            <a:srgbClr val="9A9C9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effectLst/>
            </a:endParaRPr>
          </a:p>
        </p:txBody>
      </p:sp>
      <p:sp>
        <p:nvSpPr>
          <p:cNvPr id="11" name="Picture Placeholder 2"/>
          <p:cNvSpPr>
            <a:spLocks noGrp="1"/>
          </p:cNvSpPr>
          <p:nvPr>
            <p:ph type="pic" idx="15"/>
          </p:nvPr>
        </p:nvSpPr>
        <p:spPr>
          <a:xfrm>
            <a:off x="6432197" y="1312639"/>
            <a:ext cx="5150204" cy="3905897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609600" y="253294"/>
            <a:ext cx="10972800" cy="419032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7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672327"/>
            <a:ext cx="10972800" cy="394739"/>
          </a:xfrm>
        </p:spPr>
        <p:txBody>
          <a:bodyPr>
            <a:noAutofit/>
          </a:bodyPr>
          <a:lstStyle>
            <a:lvl1pPr marL="0" indent="0" algn="ctr" defTabSz="457200" rtl="0" eaLnBrk="1" latinLnBrk="0" hangingPunct="1">
              <a:spcBef>
                <a:spcPct val="0"/>
              </a:spcBef>
              <a:buNone/>
              <a:defRPr lang="en-US" sz="1800" b="1" i="0" kern="1200" dirty="0" smtClean="0">
                <a:solidFill>
                  <a:srgbClr val="FFFFFF"/>
                </a:solidFill>
                <a:latin typeface="Arial Narrow"/>
                <a:ea typeface="+mj-ea"/>
                <a:cs typeface="Arial Narrow"/>
              </a:defRPr>
            </a:lvl1pPr>
            <a:lvl2pPr marL="223838" indent="0" algn="ctr" defTabSz="457200" rtl="0" eaLnBrk="1" latinLnBrk="0" hangingPunct="1">
              <a:spcBef>
                <a:spcPct val="0"/>
              </a:spcBef>
              <a:buNone/>
              <a:defRPr lang="en-US" sz="3100" b="1" i="0" kern="1200" dirty="0" smtClean="0">
                <a:solidFill>
                  <a:srgbClr val="399ACA"/>
                </a:solidFill>
                <a:latin typeface="Arial Narrow"/>
                <a:ea typeface="+mj-ea"/>
                <a:cs typeface="Arial Narrow"/>
              </a:defRPr>
            </a:lvl2pPr>
            <a:lvl3pPr marL="458788" indent="0" algn="ctr" defTabSz="457200" rtl="0" eaLnBrk="1" latinLnBrk="0" hangingPunct="1">
              <a:spcBef>
                <a:spcPct val="0"/>
              </a:spcBef>
              <a:buNone/>
              <a:defRPr lang="en-US" sz="3100" b="1" i="0" kern="1200" dirty="0" smtClean="0">
                <a:solidFill>
                  <a:srgbClr val="399ACA"/>
                </a:solidFill>
                <a:latin typeface="Arial Narrow"/>
                <a:ea typeface="+mj-ea"/>
                <a:cs typeface="Arial Narrow"/>
              </a:defRPr>
            </a:lvl3pPr>
            <a:lvl4pPr marL="630237" indent="0" algn="ctr" defTabSz="457200" rtl="0" eaLnBrk="1" latinLnBrk="0" hangingPunct="1">
              <a:spcBef>
                <a:spcPct val="0"/>
              </a:spcBef>
              <a:buNone/>
              <a:defRPr lang="en-US" sz="3100" b="1" i="0" kern="1200" dirty="0" smtClean="0">
                <a:solidFill>
                  <a:srgbClr val="399ACA"/>
                </a:solidFill>
                <a:latin typeface="Arial Narrow"/>
                <a:ea typeface="+mj-ea"/>
                <a:cs typeface="Arial Narrow"/>
              </a:defRPr>
            </a:lvl4pPr>
            <a:lvl5pPr marL="854075" indent="0" algn="ctr" defTabSz="457200" rtl="0" eaLnBrk="1" latinLnBrk="0" hangingPunct="1">
              <a:spcBef>
                <a:spcPct val="0"/>
              </a:spcBef>
              <a:buNone/>
              <a:defRPr lang="en-US" sz="3100" b="1" i="0" kern="1200" dirty="0">
                <a:solidFill>
                  <a:srgbClr val="399ACA"/>
                </a:solidFill>
                <a:latin typeface="Arial Narrow"/>
                <a:ea typeface="+mj-ea"/>
                <a:cs typeface="Arial Narrow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dirty="0"/>
              <a:t>© OpenFabrics Alliance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0743EA0E-C5B1-48EC-8082-F253EA8805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9625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1F8DBA8D-EC89-431D-9260-2FE5B44D2FF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27115" b="37032"/>
          <a:stretch/>
        </p:blipFill>
        <p:spPr>
          <a:xfrm>
            <a:off x="-2" y="2113027"/>
            <a:ext cx="12191999" cy="273199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963622"/>
            <a:ext cx="10363200" cy="2805830"/>
          </a:xfrm>
        </p:spPr>
        <p:txBody>
          <a:bodyPr anchor="ctr" anchorCtr="1"/>
          <a:lstStyle>
            <a:lvl1pPr algn="ctr">
              <a:defRPr sz="4000" b="1" cap="all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5085634" y="6445802"/>
            <a:ext cx="2020735" cy="45719"/>
          </a:xfrm>
          <a:prstGeom prst="rect">
            <a:avLst/>
          </a:prstGeom>
          <a:solidFill>
            <a:srgbClr val="9A9C9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effectLst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1" y="-1"/>
            <a:ext cx="12192000" cy="384187"/>
          </a:xfrm>
          <a:prstGeom prst="rect">
            <a:avLst/>
          </a:prstGeom>
          <a:solidFill>
            <a:srgbClr val="00588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1" name="Rectangle 10"/>
          <p:cNvSpPr/>
          <p:nvPr userDrawn="1"/>
        </p:nvSpPr>
        <p:spPr>
          <a:xfrm>
            <a:off x="1" y="2016981"/>
            <a:ext cx="12192000" cy="96046"/>
          </a:xfrm>
          <a:prstGeom prst="rect">
            <a:avLst/>
          </a:prstGeom>
          <a:solidFill>
            <a:srgbClr val="00588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" name="Rectangle 12"/>
          <p:cNvSpPr/>
          <p:nvPr userDrawn="1"/>
        </p:nvSpPr>
        <p:spPr>
          <a:xfrm>
            <a:off x="1" y="4845022"/>
            <a:ext cx="12192000" cy="96046"/>
          </a:xfrm>
          <a:prstGeom prst="rect">
            <a:avLst/>
          </a:prstGeom>
          <a:solidFill>
            <a:srgbClr val="00588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© OpenFabrics Alliance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743EA0E-C5B1-48EC-8082-F253EA88050D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4312" y="427151"/>
            <a:ext cx="1623376" cy="1493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7876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C83F9829-4E0D-440F-A331-05D9AA7D49E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38725" b="44493"/>
          <a:stretch/>
        </p:blipFill>
        <p:spPr>
          <a:xfrm>
            <a:off x="1" y="0"/>
            <a:ext cx="12191999" cy="1150939"/>
          </a:xfrm>
          <a:prstGeom prst="rect">
            <a:avLst/>
          </a:prstGeom>
        </p:spPr>
      </p:pic>
      <p:sp>
        <p:nvSpPr>
          <p:cNvPr id="14" name="Rectangle 13"/>
          <p:cNvSpPr/>
          <p:nvPr userDrawn="1"/>
        </p:nvSpPr>
        <p:spPr>
          <a:xfrm>
            <a:off x="0" y="1150939"/>
            <a:ext cx="12192000" cy="45719"/>
          </a:xfrm>
          <a:prstGeom prst="rect">
            <a:avLst/>
          </a:prstGeom>
          <a:solidFill>
            <a:srgbClr val="00588D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000"/>
            </a:lvl1pPr>
            <a:lvl2pPr>
              <a:spcBef>
                <a:spcPts val="984"/>
              </a:spcBef>
              <a:defRPr sz="1600"/>
            </a:lvl2pPr>
            <a:lvl3pPr marL="512763" indent="-117475">
              <a:defRPr sz="1600"/>
            </a:lvl3pPr>
            <a:lvl4pPr marL="630238" indent="-117475">
              <a:defRPr sz="16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 marL="223838" indent="-223838">
              <a:defRPr lang="en-US" sz="2000" b="1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395288" indent="-171450">
              <a:defRPr lang="en-US" sz="16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738188" indent="-342900">
              <a:defRPr lang="en-US" sz="16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798513" indent="-285750">
              <a:defRPr lang="en-US" sz="16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223838" lvl="0" indent="-223838" algn="l" defTabSz="457200" rtl="0" eaLnBrk="1" latinLnBrk="0" hangingPunct="1">
              <a:spcBef>
                <a:spcPct val="20000"/>
              </a:spcBef>
              <a:buSzPct val="110000"/>
              <a:buFont typeface="Wingdings" charset="2"/>
              <a:buChar char="§"/>
            </a:pPr>
            <a:r>
              <a:rPr lang="en-US" dirty="0"/>
              <a:t>Click to edit Master text styles</a:t>
            </a:r>
          </a:p>
          <a:p>
            <a:pPr marL="395288" lvl="1" indent="-171450" algn="l" defTabSz="457200" rtl="0" eaLnBrk="1" latinLnBrk="0" hangingPunct="1">
              <a:spcBef>
                <a:spcPts val="984"/>
              </a:spcBef>
              <a:buClr>
                <a:srgbClr val="399ACA"/>
              </a:buClr>
              <a:buSzPct val="120000"/>
              <a:buFont typeface="Arial"/>
              <a:buChar char="•"/>
            </a:pPr>
            <a:r>
              <a:rPr lang="en-US" dirty="0"/>
              <a:t>Second level</a:t>
            </a:r>
          </a:p>
          <a:p>
            <a:pPr marL="512763" lvl="2" indent="-117475" algn="l" defTabSz="457200" rtl="0" eaLnBrk="1" latinLnBrk="0" hangingPunct="1">
              <a:spcBef>
                <a:spcPct val="20000"/>
              </a:spcBef>
              <a:buFont typeface="Arial"/>
              <a:buChar char="•"/>
            </a:pPr>
            <a:r>
              <a:rPr lang="en-US" dirty="0"/>
              <a:t>Third level</a:t>
            </a:r>
          </a:p>
          <a:p>
            <a:pPr marL="630238" lvl="3" indent="-117475" algn="l" defTabSz="457200" rtl="0" eaLnBrk="1" latinLnBrk="0" hangingPunct="1">
              <a:spcBef>
                <a:spcPct val="20000"/>
              </a:spcBef>
              <a:buClr>
                <a:srgbClr val="00588D"/>
              </a:buClr>
              <a:buFont typeface="Arial"/>
              <a:buChar char="•"/>
            </a:pPr>
            <a:r>
              <a:rPr lang="en-US" dirty="0"/>
              <a:t>Fourth level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672327"/>
            <a:ext cx="10972800" cy="394739"/>
          </a:xfrm>
        </p:spPr>
        <p:txBody>
          <a:bodyPr>
            <a:noAutofit/>
          </a:bodyPr>
          <a:lstStyle>
            <a:lvl1pPr marL="0" indent="0" algn="ctr" defTabSz="457200" rtl="0" eaLnBrk="1" latinLnBrk="0" hangingPunct="1">
              <a:spcBef>
                <a:spcPct val="0"/>
              </a:spcBef>
              <a:buNone/>
              <a:defRPr lang="en-US" sz="1800" b="1" i="0" kern="1200" dirty="0" smtClean="0">
                <a:solidFill>
                  <a:srgbClr val="FFFFFF"/>
                </a:solidFill>
                <a:latin typeface="Arial Narrow"/>
                <a:ea typeface="+mj-ea"/>
                <a:cs typeface="Arial Narrow"/>
              </a:defRPr>
            </a:lvl1pPr>
            <a:lvl2pPr marL="223838" indent="0" algn="ctr" defTabSz="457200" rtl="0" eaLnBrk="1" latinLnBrk="0" hangingPunct="1">
              <a:spcBef>
                <a:spcPct val="0"/>
              </a:spcBef>
              <a:buNone/>
              <a:defRPr lang="en-US" sz="3100" b="1" i="0" kern="1200" dirty="0" smtClean="0">
                <a:solidFill>
                  <a:srgbClr val="399ACA"/>
                </a:solidFill>
                <a:latin typeface="Arial Narrow"/>
                <a:ea typeface="+mj-ea"/>
                <a:cs typeface="Arial Narrow"/>
              </a:defRPr>
            </a:lvl2pPr>
            <a:lvl3pPr marL="458788" indent="0" algn="ctr" defTabSz="457200" rtl="0" eaLnBrk="1" latinLnBrk="0" hangingPunct="1">
              <a:spcBef>
                <a:spcPct val="0"/>
              </a:spcBef>
              <a:buNone/>
              <a:defRPr lang="en-US" sz="3100" b="1" i="0" kern="1200" dirty="0" smtClean="0">
                <a:solidFill>
                  <a:srgbClr val="399ACA"/>
                </a:solidFill>
                <a:latin typeface="Arial Narrow"/>
                <a:ea typeface="+mj-ea"/>
                <a:cs typeface="Arial Narrow"/>
              </a:defRPr>
            </a:lvl3pPr>
            <a:lvl4pPr marL="630237" indent="0" algn="ctr" defTabSz="457200" rtl="0" eaLnBrk="1" latinLnBrk="0" hangingPunct="1">
              <a:spcBef>
                <a:spcPct val="0"/>
              </a:spcBef>
              <a:buNone/>
              <a:defRPr lang="en-US" sz="3100" b="1" i="0" kern="1200" dirty="0" smtClean="0">
                <a:solidFill>
                  <a:srgbClr val="399ACA"/>
                </a:solidFill>
                <a:latin typeface="Arial Narrow"/>
                <a:ea typeface="+mj-ea"/>
                <a:cs typeface="Arial Narrow"/>
              </a:defRPr>
            </a:lvl4pPr>
            <a:lvl5pPr marL="854075" indent="0" algn="ctr" defTabSz="457200" rtl="0" eaLnBrk="1" latinLnBrk="0" hangingPunct="1">
              <a:spcBef>
                <a:spcPct val="0"/>
              </a:spcBef>
              <a:buNone/>
              <a:defRPr lang="en-US" sz="3100" b="1" i="0" kern="1200" dirty="0">
                <a:solidFill>
                  <a:srgbClr val="399ACA"/>
                </a:solidFill>
                <a:latin typeface="Arial Narrow"/>
                <a:ea typeface="+mj-ea"/>
                <a:cs typeface="Arial Narrow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Rectangle 9"/>
          <p:cNvSpPr/>
          <p:nvPr userDrawn="1"/>
        </p:nvSpPr>
        <p:spPr>
          <a:xfrm>
            <a:off x="5085634" y="6445802"/>
            <a:ext cx="2020735" cy="45719"/>
          </a:xfrm>
          <a:prstGeom prst="rect">
            <a:avLst/>
          </a:prstGeom>
          <a:solidFill>
            <a:srgbClr val="9A9C9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effectLst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 dirty="0"/>
              <a:t>© OpenFabrics Alliance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743EA0E-C5B1-48EC-8082-F253EA8805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4900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657EDEEA-3DD4-46D4-AEE8-CCB72ECD74C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38725" b="44493"/>
          <a:stretch/>
        </p:blipFill>
        <p:spPr>
          <a:xfrm>
            <a:off x="1" y="0"/>
            <a:ext cx="12191999" cy="1150939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0" y="1150939"/>
            <a:ext cx="12192000" cy="45719"/>
          </a:xfrm>
          <a:prstGeom prst="rect">
            <a:avLst/>
          </a:prstGeom>
          <a:solidFill>
            <a:srgbClr val="00588D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9600" y="1479570"/>
            <a:ext cx="5386917" cy="639762"/>
          </a:xfrm>
        </p:spPr>
        <p:txBody>
          <a:bodyPr anchor="b">
            <a:noAutofit/>
          </a:bodyPr>
          <a:lstStyle>
            <a:lvl1pPr marL="0" indent="0">
              <a:buNone/>
              <a:defRPr sz="2200" b="1" i="0">
                <a:solidFill>
                  <a:srgbClr val="000000"/>
                </a:solidFill>
                <a:latin typeface="Arial Narrow"/>
                <a:cs typeface="Arial Narrow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93368" y="1479570"/>
            <a:ext cx="5389033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2200" b="1" i="0" kern="1200" dirty="0" smtClean="0">
                <a:solidFill>
                  <a:srgbClr val="000000"/>
                </a:solidFill>
                <a:latin typeface="Arial Narrow"/>
                <a:ea typeface="+mn-ea"/>
                <a:cs typeface="Arial Narrow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SzPct val="110000"/>
              <a:buFont typeface="Wingdings" charset="2"/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sz="half" idx="14"/>
          </p:nvPr>
        </p:nvSpPr>
        <p:spPr>
          <a:xfrm>
            <a:off x="609600" y="2228234"/>
            <a:ext cx="5384800" cy="3929425"/>
          </a:xfrm>
        </p:spPr>
        <p:txBody>
          <a:bodyPr/>
          <a:lstStyle>
            <a:lvl1pPr>
              <a:defRPr sz="2000"/>
            </a:lvl1pPr>
            <a:lvl2pPr>
              <a:spcBef>
                <a:spcPts val="984"/>
              </a:spcBef>
              <a:defRPr sz="1600"/>
            </a:lvl2pPr>
            <a:lvl3pPr marL="512763" indent="-117475">
              <a:defRPr sz="1600"/>
            </a:lvl3pPr>
            <a:lvl4pPr marL="630238" indent="-117475">
              <a:defRPr sz="16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3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2228234"/>
            <a:ext cx="5384800" cy="3929425"/>
          </a:xfrm>
        </p:spPr>
        <p:txBody>
          <a:bodyPr/>
          <a:lstStyle>
            <a:lvl1pPr marL="223838" indent="-223838">
              <a:defRPr lang="en-US" sz="2000" b="1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395288" indent="-171450">
              <a:defRPr lang="en-US" sz="16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738188" indent="-342900">
              <a:defRPr lang="en-US" sz="16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798513" indent="-285750">
              <a:defRPr lang="en-US" sz="16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223838" lvl="0" indent="-223838" algn="l" defTabSz="457200" rtl="0" eaLnBrk="1" latinLnBrk="0" hangingPunct="1">
              <a:spcBef>
                <a:spcPct val="20000"/>
              </a:spcBef>
              <a:buSzPct val="110000"/>
              <a:buFont typeface="Wingdings" charset="2"/>
              <a:buChar char="§"/>
            </a:pPr>
            <a:r>
              <a:rPr lang="en-US" dirty="0"/>
              <a:t>Click to edit Master text styles</a:t>
            </a:r>
          </a:p>
          <a:p>
            <a:pPr marL="395288" lvl="1" indent="-171450" algn="l" defTabSz="457200" rtl="0" eaLnBrk="1" latinLnBrk="0" hangingPunct="1">
              <a:spcBef>
                <a:spcPts val="984"/>
              </a:spcBef>
              <a:buClr>
                <a:srgbClr val="399ACA"/>
              </a:buClr>
              <a:buSzPct val="120000"/>
              <a:buFont typeface="Arial"/>
              <a:buChar char="•"/>
            </a:pPr>
            <a:r>
              <a:rPr lang="en-US" dirty="0"/>
              <a:t>Second level</a:t>
            </a:r>
          </a:p>
          <a:p>
            <a:pPr marL="512763" lvl="2" indent="-117475" algn="l" defTabSz="457200" rtl="0" eaLnBrk="1" latinLnBrk="0" hangingPunct="1">
              <a:spcBef>
                <a:spcPct val="20000"/>
              </a:spcBef>
              <a:buFont typeface="Arial"/>
              <a:buChar char="•"/>
            </a:pPr>
            <a:r>
              <a:rPr lang="en-US" dirty="0"/>
              <a:t>Third level</a:t>
            </a:r>
          </a:p>
          <a:p>
            <a:pPr marL="630238" lvl="3" indent="-117475" algn="l" defTabSz="457200" rtl="0" eaLnBrk="1" latinLnBrk="0" hangingPunct="1">
              <a:spcBef>
                <a:spcPct val="20000"/>
              </a:spcBef>
              <a:buClr>
                <a:srgbClr val="00588D"/>
              </a:buClr>
              <a:buFont typeface="Arial"/>
              <a:buChar char="•"/>
            </a:pPr>
            <a:r>
              <a:rPr lang="en-US" dirty="0"/>
              <a:t>Fourth level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09600" y="441466"/>
            <a:ext cx="10972800" cy="419032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Rectangle 15"/>
          <p:cNvSpPr/>
          <p:nvPr userDrawn="1"/>
        </p:nvSpPr>
        <p:spPr>
          <a:xfrm>
            <a:off x="5085634" y="6445802"/>
            <a:ext cx="2020735" cy="45719"/>
          </a:xfrm>
          <a:prstGeom prst="rect">
            <a:avLst/>
          </a:prstGeom>
          <a:solidFill>
            <a:srgbClr val="9A9C9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effectLst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dirty="0"/>
              <a:t>© OpenFabrics Alliance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0743EA0E-C5B1-48EC-8082-F253EA8805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8577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63227612-C550-401F-B108-D3023EE6C9B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38725" b="44493"/>
          <a:stretch/>
        </p:blipFill>
        <p:spPr>
          <a:xfrm>
            <a:off x="1" y="0"/>
            <a:ext cx="12191999" cy="1150939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0" y="1150939"/>
            <a:ext cx="12192000" cy="45719"/>
          </a:xfrm>
          <a:prstGeom prst="rect">
            <a:avLst/>
          </a:prstGeom>
          <a:solidFill>
            <a:srgbClr val="00588D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09600" y="441466"/>
            <a:ext cx="10972800" cy="419032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5085634" y="6445802"/>
            <a:ext cx="2020735" cy="45719"/>
          </a:xfrm>
          <a:prstGeom prst="rect">
            <a:avLst/>
          </a:prstGeom>
          <a:solidFill>
            <a:srgbClr val="9A9C9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effectLst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© OpenFabrics Alliance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743EA0E-C5B1-48EC-8082-F253EA8805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4246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53294"/>
            <a:ext cx="10972800" cy="4190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312639"/>
            <a:ext cx="10972800" cy="48135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marL="1089025" marR="0" lvl="4" indent="-169863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588D"/>
              </a:buClr>
              <a:buSzTx/>
              <a:buFont typeface="Arial"/>
              <a:buChar char="•"/>
              <a:tabLst/>
              <a:defRPr/>
            </a:pPr>
            <a:r>
              <a:rPr lang="en-US" dirty="0"/>
              <a:t>Fifth level</a:t>
            </a:r>
          </a:p>
          <a:p>
            <a:pPr lvl="3"/>
            <a:endParaRPr 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5085634" y="6445802"/>
            <a:ext cx="2020735" cy="45719"/>
          </a:xfrm>
          <a:prstGeom prst="rect">
            <a:avLst/>
          </a:prstGeom>
          <a:solidFill>
            <a:srgbClr val="9A9C9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effectLst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7930433" y="6401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© </a:t>
            </a:r>
            <a:r>
              <a:rPr lang="en-US" dirty="0">
                <a:latin typeface="Arial Narrow"/>
                <a:cs typeface="Arial Narrow"/>
              </a:rPr>
              <a:t>OpenFabrics Alliance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4724400" y="6401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fld id="{0743EA0E-C5B1-48EC-8082-F253EA8805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0403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61" r:id="rId4"/>
    <p:sldLayoutId id="2147483662" r:id="rId5"/>
    <p:sldLayoutId id="2147483651" r:id="rId6"/>
    <p:sldLayoutId id="2147483652" r:id="rId7"/>
    <p:sldLayoutId id="2147483653" r:id="rId8"/>
    <p:sldLayoutId id="2147483654" r:id="rId9"/>
    <p:sldLayoutId id="2147483657" r:id="rId10"/>
    <p:sldLayoutId id="2147483663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3100" b="1" i="0" kern="1200" cap="all">
          <a:solidFill>
            <a:srgbClr val="399ACA"/>
          </a:solidFill>
          <a:latin typeface="Arial Narrow"/>
          <a:ea typeface="+mj-ea"/>
          <a:cs typeface="Arial Narrow"/>
        </a:defRPr>
      </a:lvl1pPr>
    </p:titleStyle>
    <p:bodyStyle>
      <a:lvl1pPr marL="223838" indent="-223838" algn="l" defTabSz="457200" rtl="0" eaLnBrk="1" latinLnBrk="0" hangingPunct="1">
        <a:spcBef>
          <a:spcPct val="20000"/>
        </a:spcBef>
        <a:buSzPct val="110000"/>
        <a:buFont typeface="Wingdings" charset="2"/>
        <a:buChar char="§"/>
        <a:defRPr sz="2000" b="1" kern="1200">
          <a:solidFill>
            <a:schemeClr val="tx1"/>
          </a:solidFill>
          <a:latin typeface="Arial"/>
          <a:ea typeface="+mn-ea"/>
          <a:cs typeface="Arial"/>
        </a:defRPr>
      </a:lvl1pPr>
      <a:lvl2pPr marL="395288" indent="-171450" algn="l" defTabSz="457200" rtl="0" eaLnBrk="1" latinLnBrk="0" hangingPunct="1">
        <a:spcBef>
          <a:spcPct val="20000"/>
        </a:spcBef>
        <a:buClr>
          <a:srgbClr val="399ACA"/>
        </a:buClr>
        <a:buSzPct val="120000"/>
        <a:buFont typeface="Arial"/>
        <a:buChar char="•"/>
        <a:defRPr sz="1600" kern="1200">
          <a:solidFill>
            <a:schemeClr val="tx1"/>
          </a:solidFill>
          <a:latin typeface="Arial"/>
          <a:ea typeface="+mn-ea"/>
          <a:cs typeface="Arial"/>
        </a:defRPr>
      </a:lvl2pPr>
      <a:lvl3pPr marL="630238" indent="-17145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Arial"/>
          <a:ea typeface="+mn-ea"/>
          <a:cs typeface="Arial"/>
        </a:defRPr>
      </a:lvl3pPr>
      <a:lvl4pPr marL="800100" marR="0" indent="-169863" algn="l" defTabSz="4572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rgbClr val="00588D"/>
        </a:buClr>
        <a:buSzTx/>
        <a:buFont typeface="Arial"/>
        <a:buChar char="•"/>
        <a:tabLst/>
        <a:defRPr sz="1600" kern="1200">
          <a:solidFill>
            <a:schemeClr val="tx1"/>
          </a:solidFill>
          <a:latin typeface="Arial"/>
          <a:ea typeface="+mn-ea"/>
          <a:cs typeface="Arial"/>
        </a:defRPr>
      </a:lvl4pPr>
      <a:lvl5pPr marL="1089025" indent="-234950" algn="l" defTabSz="457200" rtl="0" eaLnBrk="1" latinLnBrk="0" hangingPunct="1">
        <a:spcBef>
          <a:spcPct val="20000"/>
        </a:spcBef>
        <a:buFont typeface="Arial"/>
        <a:buChar char="»"/>
        <a:defRPr sz="16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C9CB07-60C9-FA7B-8B33-0D012115A8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C97491A9-1E65-6C95-5AF8-7B060A0C63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3807362"/>
            <a:ext cx="12192000" cy="1042935"/>
          </a:xfrm>
        </p:spPr>
        <p:txBody>
          <a:bodyPr>
            <a:normAutofit fontScale="90000"/>
          </a:bodyPr>
          <a:lstStyle/>
          <a:p>
            <a:r>
              <a:rPr lang="en-US" dirty="0"/>
              <a:t>2025-26 Webinar series</a:t>
            </a:r>
            <a:br>
              <a:rPr lang="en-US" dirty="0"/>
            </a:br>
            <a:r>
              <a:rPr lang="en-US" dirty="0"/>
              <a:t>Status report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9FB84E-F69D-C8DC-5073-41B7909179F3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0" y="6400800"/>
            <a:ext cx="2743200" cy="365125"/>
          </a:xfrm>
        </p:spPr>
        <p:txBody>
          <a:bodyPr/>
          <a:lstStyle/>
          <a:p>
            <a:fld id="{0743EA0E-C5B1-48EC-8082-F253EA88050D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DC3791-9766-8F2C-96CD-B421EF9FB356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8077200" y="6400800"/>
            <a:ext cx="4114800" cy="365125"/>
          </a:xfrm>
        </p:spPr>
        <p:txBody>
          <a:bodyPr/>
          <a:lstStyle/>
          <a:p>
            <a:r>
              <a:rPr lang="en-US"/>
              <a:t>© OpenFabrics Alliance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95063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7D49B0-EEDF-46FD-5078-8C49508946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19161E-7F34-5D08-F468-8D7DD6AD1A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Ofa webinar series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09EBD3-7E6E-53FA-8A10-B51C7EE66ED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743EA0E-C5B1-48EC-8082-F253EA88050D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927EB3-E874-1C09-800D-43506EF74E2E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© OpenFabrics Alliance</a:t>
            </a:r>
            <a:endParaRPr lang="en-US" dirty="0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171BDE4F-2712-060C-964E-DA94AEF88C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86660"/>
            <a:ext cx="11187166" cy="512987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2200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Webinars #1-4 Combined Data </a:t>
            </a:r>
          </a:p>
          <a:p>
            <a:r>
              <a:rPr lang="en-US" sz="1900" b="0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475 Views on YouTube (and growing) </a:t>
            </a:r>
          </a:p>
          <a:p>
            <a:r>
              <a:rPr lang="en-US" sz="1900" b="0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90 Live Attendees </a:t>
            </a:r>
          </a:p>
          <a:p>
            <a:r>
              <a:rPr lang="en-US" sz="1900" b="0" kern="100" dirty="0"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135+ Registrants  </a:t>
            </a:r>
            <a:endParaRPr lang="en-US" sz="1900" b="0" kern="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Key Takeaways</a:t>
            </a:r>
          </a:p>
          <a:p>
            <a:r>
              <a:rPr lang="en-US" sz="1900" b="0" dirty="0"/>
              <a:t>There is interest in OFA webinars, both from speakers and audiences </a:t>
            </a:r>
          </a:p>
          <a:p>
            <a:pPr lvl="1"/>
            <a:r>
              <a:rPr lang="en-US" sz="1700" b="0" dirty="0">
                <a:latin typeface="Arial" panose="020B0604020202020204" pitchFamily="34" charset="0"/>
                <a:cs typeface="Arial" panose="020B0604020202020204" pitchFamily="34" charset="0"/>
              </a:rPr>
              <a:t>Positions OFA as a thought leader in the industry</a:t>
            </a:r>
            <a:endParaRPr lang="en-US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1700" b="0" dirty="0">
                <a:latin typeface="Arial" panose="020B0604020202020204" pitchFamily="34" charset="0"/>
                <a:cs typeface="Arial" panose="020B0604020202020204" pitchFamily="34" charset="0"/>
              </a:rPr>
              <a:t>Keeps OFA top of mind for members</a:t>
            </a:r>
          </a:p>
          <a:p>
            <a:pPr lvl="1"/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Channel for </a:t>
            </a:r>
            <a:r>
              <a:rPr lang="en-US" sz="1700" b="0" dirty="0">
                <a:latin typeface="Arial" panose="020B0604020202020204" pitchFamily="34" charset="0"/>
                <a:cs typeface="Arial" panose="020B0604020202020204" pitchFamily="34" charset="0"/>
              </a:rPr>
              <a:t>a regular drumbeat of news </a:t>
            </a:r>
          </a:p>
          <a:p>
            <a:r>
              <a:rPr lang="en-US" sz="1900" b="0" dirty="0">
                <a:latin typeface="Arial" panose="020B0604020202020204" pitchFamily="34" charset="0"/>
                <a:cs typeface="Arial" panose="020B0604020202020204" pitchFamily="34" charset="0"/>
              </a:rPr>
              <a:t>OnDemand views are growing on YouTube</a:t>
            </a:r>
            <a:endParaRPr lang="en-US" sz="15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900" b="0" dirty="0">
                <a:latin typeface="Arial" panose="020B0604020202020204" pitchFamily="34" charset="0"/>
                <a:cs typeface="Arial" panose="020B0604020202020204" pitchFamily="34" charset="0"/>
              </a:rPr>
              <a:t>Recorded webinars provide content to promote on OFA website and OFA LinkedIn page</a:t>
            </a:r>
            <a:endParaRPr lang="en-US" b="0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200" dirty="0"/>
              <a:t>Recommendations</a:t>
            </a:r>
            <a:r>
              <a:rPr lang="en-US" dirty="0"/>
              <a:t> </a:t>
            </a:r>
          </a:p>
          <a:p>
            <a:r>
              <a:rPr lang="en-US" sz="1900" b="0" dirty="0"/>
              <a:t>Recommend extending webinar series support with Nereus and adding Webex Webinars feature to streamline registration </a:t>
            </a:r>
          </a:p>
          <a:p>
            <a:pPr lvl="1"/>
            <a:r>
              <a:rPr lang="en-US" sz="1700" b="0" dirty="0"/>
              <a:t>Thank you to Ken for developing a system for registration using our existing Webex subscription and the OFA website; it has worked for now, but we recommend taking the next step and moving to Webex Webinars now that we have proven there is interest in sustaining the program  </a:t>
            </a:r>
          </a:p>
          <a:p>
            <a:pPr marL="0" indent="0">
              <a:buNone/>
            </a:pPr>
            <a:endParaRPr lang="en-US" sz="2100" dirty="0"/>
          </a:p>
          <a:p>
            <a:pPr marL="0" indent="0">
              <a:buNone/>
            </a:pPr>
            <a:r>
              <a:rPr lang="en-US" sz="2100" dirty="0"/>
              <a:t>Board Request </a:t>
            </a:r>
          </a:p>
          <a:p>
            <a:r>
              <a:rPr lang="en-US" sz="2100" b="0" dirty="0"/>
              <a:t>Approve Webex Webinars subscription ($675/year)</a:t>
            </a:r>
          </a:p>
          <a:p>
            <a:r>
              <a:rPr lang="en-US" sz="2100" b="0" dirty="0"/>
              <a:t>Approve renewal of Nereus webinar support for additional 6-part webinar series for 2026-2027 ($13,500)  </a:t>
            </a:r>
          </a:p>
        </p:txBody>
      </p:sp>
    </p:spTree>
    <p:extLst>
      <p:ext uri="{BB962C8B-B14F-4D97-AF65-F5344CB8AC3E}">
        <p14:creationId xmlns:p14="http://schemas.microsoft.com/office/powerpoint/2010/main" val="7559299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1336A172-DA6D-8A7A-EC74-9058F7D5FAE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Backup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073EDA-46AE-90B4-DDE5-6DA603F7C330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0" y="6400800"/>
            <a:ext cx="2743200" cy="365125"/>
          </a:xfrm>
        </p:spPr>
        <p:txBody>
          <a:bodyPr/>
          <a:lstStyle/>
          <a:p>
            <a:fld id="{0743EA0E-C5B1-48EC-8082-F253EA88050D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1042F2-B251-D402-3387-B1CBB860414F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8077200" y="6400800"/>
            <a:ext cx="4114800" cy="365125"/>
          </a:xfrm>
        </p:spPr>
        <p:txBody>
          <a:bodyPr/>
          <a:lstStyle/>
          <a:p>
            <a:r>
              <a:rPr lang="en-US"/>
              <a:t>© OpenFabrics Alliance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5015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7538B-C737-D3F3-7F96-DCAEE83775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OFA Webinar Series at-a-glance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D68BAB-2467-FD91-0A3F-654B921D848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743EA0E-C5B1-48EC-8082-F253EA88050D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5EBBE2-F4C8-F35C-2D21-FDECA5EAD3F0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© OpenFabrics Alliance</a:t>
            </a:r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28B5792-C346-0DA5-C021-5FC787B63A08}"/>
              </a:ext>
            </a:extLst>
          </p:cNvPr>
          <p:cNvSpPr txBox="1">
            <a:spLocks/>
          </p:cNvSpPr>
          <p:nvPr/>
        </p:nvSpPr>
        <p:spPr>
          <a:xfrm>
            <a:off x="6242036" y="1398748"/>
            <a:ext cx="5387989" cy="48135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3838" indent="-223838" algn="l" defTabSz="457200" rtl="0" eaLnBrk="1" latinLnBrk="0" hangingPunct="1">
              <a:spcBef>
                <a:spcPct val="20000"/>
              </a:spcBef>
              <a:buSzPct val="110000"/>
              <a:buFont typeface="Wingdings" charset="2"/>
              <a:buChar char="§"/>
              <a:defRPr sz="2000" b="1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395288" indent="-171450" algn="l" defTabSz="457200" rtl="0" eaLnBrk="1" latinLnBrk="0" hangingPunct="1">
              <a:spcBef>
                <a:spcPct val="20000"/>
              </a:spcBef>
              <a:buClr>
                <a:srgbClr val="399ACA"/>
              </a:buClr>
              <a:buSzPct val="120000"/>
              <a:buFont typeface="Arial"/>
              <a:buChar char="•"/>
              <a:defRPr sz="16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630238" indent="-17145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800100" marR="0" indent="-169863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588D"/>
              </a:buClr>
              <a:buSzTx/>
              <a:buFont typeface="Arial"/>
              <a:buChar char="•"/>
              <a:tabLst/>
              <a:defRPr sz="16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1089025" indent="-23495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6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1800" b="0" dirty="0">
              <a:solidFill>
                <a:srgbClr val="000000"/>
              </a:solidFill>
              <a:latin typeface="Aptos" panose="020B0004020202020204" pitchFamily="34" charset="0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D9B7D11C-2F6A-D5D1-653F-5E0C9D417C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9364008"/>
              </p:ext>
            </p:extLst>
          </p:nvPr>
        </p:nvGraphicFramePr>
        <p:xfrm>
          <a:off x="322081" y="1355796"/>
          <a:ext cx="11547837" cy="36551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3263">
                  <a:extLst>
                    <a:ext uri="{9D8B030D-6E8A-4147-A177-3AD203B41FA5}">
                      <a16:colId xmlns:a16="http://schemas.microsoft.com/office/drawing/2014/main" val="431483020"/>
                    </a:ext>
                  </a:extLst>
                </a:gridCol>
                <a:gridCol w="2052132">
                  <a:extLst>
                    <a:ext uri="{9D8B030D-6E8A-4147-A177-3AD203B41FA5}">
                      <a16:colId xmlns:a16="http://schemas.microsoft.com/office/drawing/2014/main" val="1772953129"/>
                    </a:ext>
                  </a:extLst>
                </a:gridCol>
                <a:gridCol w="1960776">
                  <a:extLst>
                    <a:ext uri="{9D8B030D-6E8A-4147-A177-3AD203B41FA5}">
                      <a16:colId xmlns:a16="http://schemas.microsoft.com/office/drawing/2014/main" val="590884219"/>
                    </a:ext>
                  </a:extLst>
                </a:gridCol>
                <a:gridCol w="2198014">
                  <a:extLst>
                    <a:ext uri="{9D8B030D-6E8A-4147-A177-3AD203B41FA5}">
                      <a16:colId xmlns:a16="http://schemas.microsoft.com/office/drawing/2014/main" val="448591846"/>
                    </a:ext>
                  </a:extLst>
                </a:gridCol>
                <a:gridCol w="3393652">
                  <a:extLst>
                    <a:ext uri="{9D8B030D-6E8A-4147-A177-3AD203B41FA5}">
                      <a16:colId xmlns:a16="http://schemas.microsoft.com/office/drawing/2014/main" val="2085131305"/>
                    </a:ext>
                  </a:extLst>
                </a:gridCol>
              </a:tblGrid>
              <a:tr h="386603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Webinar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Speaker(s)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Kick-off 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Webinar Airdate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9620675"/>
                  </a:ext>
                </a:extLst>
              </a:tr>
              <a:tr h="573239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June 2025</a:t>
                      </a:r>
                    </a:p>
                    <a:p>
                      <a:r>
                        <a:rPr lang="en-US" sz="14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COMPLETED!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Libfabric</a:t>
                      </a:r>
                      <a:r>
                        <a:rPr 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&amp; UEC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Jianxin Xiong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w/o May 12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Thursday, June 26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6458607"/>
                  </a:ext>
                </a:extLst>
              </a:tr>
              <a:tr h="446416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August 2025</a:t>
                      </a:r>
                      <a:br>
                        <a:rPr 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4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COMPLETED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Coding to </a:t>
                      </a:r>
                      <a:r>
                        <a:rPr lang="en-US" sz="1400" dirty="0" err="1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libfabric</a:t>
                      </a:r>
                      <a:r>
                        <a:rPr 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Alexia Ingerson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w/o July 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Wednesday, August 27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818565"/>
                  </a:ext>
                </a:extLst>
              </a:tr>
              <a:tr h="567583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October 2025</a:t>
                      </a:r>
                    </a:p>
                    <a:p>
                      <a:r>
                        <a:rPr lang="en-US" sz="14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COMPLETED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Sunfish</a:t>
                      </a:r>
                    </a:p>
                    <a:p>
                      <a:r>
                        <a:rPr 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SC25 preview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Russ Herrell, Brian Pan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w/o September 1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Thursday, </a:t>
                      </a:r>
                      <a:r>
                        <a:rPr lang="en-US" sz="1400" b="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October 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9155001"/>
                  </a:ext>
                </a:extLst>
              </a:tr>
              <a:tr h="459938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November 2025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COMPLETED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Slingshot/UET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Keith Underwood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w/o October 20*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Wednesday, November 12</a:t>
                      </a:r>
                      <a:r>
                        <a:rPr lang="en-US" sz="1400" b="0" baseline="3000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</a:t>
                      </a:r>
                      <a:r>
                        <a:rPr lang="en-US" sz="1400" b="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4286297"/>
                  </a:ext>
                </a:extLst>
              </a:tr>
              <a:tr h="452487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February 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Flux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Will Hobbs and Nate Hanford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w/o January 26, 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Wednesday, February 25 at 10am PT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8860648"/>
                  </a:ext>
                </a:extLst>
              </a:tr>
              <a:tr h="573239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April 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TBD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TBD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w/o March 9, 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Thursday, April 23, 2026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19728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28623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A10783-76AE-FB62-4C59-EA80FC5FF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Workback schedule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E9B7D3-1A22-43FF-8CD6-29D39B8AC7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1450862"/>
            <a:ext cx="9926973" cy="4813525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Week 1 </a:t>
            </a:r>
          </a:p>
          <a:p>
            <a:pPr marR="0" lvl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b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Confirm speakers </a:t>
            </a:r>
          </a:p>
          <a:p>
            <a:pPr marR="0" lvl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b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Finalize webinar air date </a:t>
            </a:r>
          </a:p>
          <a:p>
            <a:pPr marR="0" lvl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b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Send calendar invitation placeholder</a:t>
            </a:r>
          </a:p>
          <a:p>
            <a:pPr>
              <a:spcBef>
                <a:spcPts val="0"/>
              </a:spcBef>
              <a:buSzTx/>
              <a:defRPr/>
            </a:pPr>
            <a:r>
              <a:rPr lang="en-US" b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Request all speaker bios/headshots for webinar landing page</a:t>
            </a:r>
          </a:p>
          <a:p>
            <a:pPr>
              <a:spcBef>
                <a:spcPts val="0"/>
              </a:spcBef>
              <a:defRPr/>
            </a:pPr>
            <a:r>
              <a:rPr lang="en-US" b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Create Webex Webinar landing page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Week 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sz="20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buSzTx/>
              <a:defRPr/>
            </a:pPr>
            <a:r>
              <a:rPr lang="en-US" b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Open registration</a:t>
            </a:r>
          </a:p>
          <a:p>
            <a:pPr marR="0" lvl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b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webinar information to OFA website </a:t>
            </a:r>
          </a:p>
          <a:p>
            <a:pPr marR="0" lvl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b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Round 1 of </a:t>
            </a:r>
            <a:r>
              <a:rPr lang="en-US" sz="2000" b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promotions</a:t>
            </a:r>
          </a:p>
          <a:p>
            <a:pPr marL="0"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lang="en-US" sz="20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Week 3</a:t>
            </a:r>
          </a:p>
          <a:p>
            <a:pPr>
              <a:spcBef>
                <a:spcPts val="0"/>
              </a:spcBef>
              <a:defRPr/>
            </a:pPr>
            <a:r>
              <a:rPr lang="en-US" b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Marketing promotions (shareable LinkedIn posts, email promotions to members and leads, liaison co-marketing, etc.)</a:t>
            </a:r>
          </a:p>
          <a:p>
            <a:pPr>
              <a:spcBef>
                <a:spcPts val="0"/>
              </a:spcBef>
              <a:defRPr/>
            </a:pPr>
            <a:r>
              <a:rPr lang="en-US" b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Webinar slides due for review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 sz="20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Week 4</a:t>
            </a:r>
            <a:endParaRPr lang="en-US" sz="20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defRPr/>
            </a:pPr>
            <a:r>
              <a:rPr lang="en-US" b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Marketing promotions (shareable LinkedIn posts, email promotions to members and leads, liaison co-marketing, etc.)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 sz="20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Week 5</a:t>
            </a:r>
          </a:p>
          <a:p>
            <a:pPr>
              <a:spcBef>
                <a:spcPts val="0"/>
              </a:spcBef>
              <a:defRPr/>
            </a:pPr>
            <a:r>
              <a:rPr lang="en-US" sz="2000" b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Marketing promotions cont. </a:t>
            </a:r>
          </a:p>
          <a:p>
            <a:pPr>
              <a:spcBef>
                <a:spcPts val="0"/>
              </a:spcBef>
              <a:defRPr/>
            </a:pPr>
            <a:r>
              <a:rPr lang="en-US" sz="2000" b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Dry-run with speakers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Week 6</a:t>
            </a: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2000" b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Marketing promotions cont. </a:t>
            </a: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en-US" b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Attendee reminder </a:t>
            </a:r>
            <a:endParaRPr lang="en-US" sz="2000" b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2000" b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Webinar airs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43BD82-D246-D124-BFC7-5A3A81B4FE6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743EA0E-C5B1-48EC-8082-F253EA88050D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0DA599-5878-E133-44DF-BDD4598DD98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© OpenFabrics Alliance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01500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CCA7C8-E6E4-60A4-9DCC-2EBD880C50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OFA Webinar program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0AA201-7288-FA58-3265-E8D1A69A35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1945" y="1618992"/>
            <a:ext cx="11049000" cy="48135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u="sng" dirty="0"/>
              <a:t>Nereus SOW </a:t>
            </a:r>
          </a:p>
          <a:p>
            <a:r>
              <a:rPr lang="en-US" b="0" dirty="0"/>
              <a:t>Platform Management </a:t>
            </a:r>
          </a:p>
          <a:p>
            <a:r>
              <a:rPr lang="en-US" b="0" dirty="0"/>
              <a:t>Program Management</a:t>
            </a:r>
          </a:p>
          <a:p>
            <a:r>
              <a:rPr lang="en-US" b="0" dirty="0"/>
              <a:t>Speaker Support</a:t>
            </a:r>
          </a:p>
          <a:p>
            <a:r>
              <a:rPr lang="en-US" b="0" dirty="0"/>
              <a:t>Material Review </a:t>
            </a:r>
          </a:p>
          <a:p>
            <a:r>
              <a:rPr lang="en-US" b="0" dirty="0"/>
              <a:t>Project Management  </a:t>
            </a:r>
          </a:p>
          <a:p>
            <a:r>
              <a:rPr lang="en-US" b="0" dirty="0"/>
              <a:t>Promotion Content and Distribution  </a:t>
            </a:r>
          </a:p>
          <a:p>
            <a:r>
              <a:rPr lang="en-US" b="0" dirty="0"/>
              <a:t>Audience Communications (Reminders, etc.) </a:t>
            </a:r>
          </a:p>
          <a:p>
            <a:pPr marL="0" indent="0">
              <a:buNone/>
            </a:pPr>
            <a:endParaRPr lang="en-US" b="0" dirty="0"/>
          </a:p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</a:rPr>
              <a:t>Request for OFA Board to Approve Webinar Program Extension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6B8E75-7759-9704-8F62-124BB00F67D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743EA0E-C5B1-48EC-8082-F253EA88050D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EFF7D5-5CC1-CD1E-4CD3-3A0D23F276D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© OpenFabrics Alliance</a:t>
            </a:r>
            <a:endParaRPr lang="en-US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3C5B37E1-A7A8-699A-F3E9-5BBFBC1A62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5294331"/>
              </p:ext>
            </p:extLst>
          </p:nvPr>
        </p:nvGraphicFramePr>
        <p:xfrm>
          <a:off x="4792715" y="1450643"/>
          <a:ext cx="6445555" cy="23249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1301">
                  <a:extLst>
                    <a:ext uri="{9D8B030D-6E8A-4147-A177-3AD203B41FA5}">
                      <a16:colId xmlns:a16="http://schemas.microsoft.com/office/drawing/2014/main" val="2221006046"/>
                    </a:ext>
                  </a:extLst>
                </a:gridCol>
                <a:gridCol w="3664254">
                  <a:extLst>
                    <a:ext uri="{9D8B030D-6E8A-4147-A177-3AD203B41FA5}">
                      <a16:colId xmlns:a16="http://schemas.microsoft.com/office/drawing/2014/main" val="213999181"/>
                    </a:ext>
                  </a:extLst>
                </a:gridCol>
              </a:tblGrid>
              <a:tr h="925862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Expenses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Option 1 </a:t>
                      </a:r>
                    </a:p>
                    <a:p>
                      <a:r>
                        <a:rPr lang="en-US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Frequency: Bi-monthly</a:t>
                      </a:r>
                    </a:p>
                    <a:p>
                      <a:r>
                        <a:rPr lang="en-US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Total: 6 webinars/year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3177777"/>
                  </a:ext>
                </a:extLst>
              </a:tr>
              <a:tr h="375489"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Nereus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ptos" panose="020B0004020202020204" pitchFamily="34" charset="0"/>
                          <a:cs typeface="Arial" panose="020B0604020202020204" pitchFamily="34" charset="0"/>
                        </a:rPr>
                        <a:t>$13,500/year  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5354779"/>
                  </a:ext>
                </a:extLst>
              </a:tr>
              <a:tr h="648104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WebEx</a:t>
                      </a:r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Webinar Platform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$675/year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1053187"/>
                  </a:ext>
                </a:extLst>
              </a:tr>
              <a:tr h="375489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$14,175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91895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00318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2b9bd8a5-6e23-4c5b-8bb0-7bfcc0cacda4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1CC2268ADCD21449625593627F234C5" ma:contentTypeVersion="17" ma:contentTypeDescription="Create a new document." ma:contentTypeScope="" ma:versionID="d909be3719a00fdff43128051d5b5aa0">
  <xsd:schema xmlns:xsd="http://www.w3.org/2001/XMLSchema" xmlns:xs="http://www.w3.org/2001/XMLSchema" xmlns:p="http://schemas.microsoft.com/office/2006/metadata/properties" xmlns:ns3="2b9bd8a5-6e23-4c5b-8bb0-7bfcc0cacda4" xmlns:ns4="c4d3aff6-79e3-4bf5-8d46-26ec8181c39d" targetNamespace="http://schemas.microsoft.com/office/2006/metadata/properties" ma:root="true" ma:fieldsID="bd4501d94d3e7fb3c8e3bad1db1a23d1" ns3:_="" ns4:_="">
    <xsd:import namespace="2b9bd8a5-6e23-4c5b-8bb0-7bfcc0cacda4"/>
    <xsd:import namespace="c4d3aff6-79e3-4bf5-8d46-26ec8181c39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4:SharedWithUsers" minOccurs="0"/>
                <xsd:element ref="ns4:SharedWithDetails" minOccurs="0"/>
                <xsd:element ref="ns4:SharingHintHash" minOccurs="0"/>
                <xsd:element ref="ns3:_activity" minOccurs="0"/>
                <xsd:element ref="ns3:MediaServiceObjectDetectorVersions" minOccurs="0"/>
                <xsd:element ref="ns3:MediaLengthInSecond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9bd8a5-6e23-4c5b-8bb0-7bfcc0cacda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_activity" ma:index="20" nillable="true" ma:displayName="_activity" ma:hidden="true" ma:internalName="_activity">
      <xsd:simpleType>
        <xsd:restriction base="dms:Note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ystemTags" ma:index="2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d3aff6-79e3-4bf5-8d46-26ec8181c39d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B576968-A258-4670-845F-61D0B66A464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E226A27-1F2C-4ACC-97A8-331F52A2BE36}">
  <ds:schemaRefs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purl.org/dc/dcmitype/"/>
    <ds:schemaRef ds:uri="http://www.w3.org/XML/1998/namespace"/>
    <ds:schemaRef ds:uri="http://schemas.openxmlformats.org/package/2006/metadata/core-properties"/>
    <ds:schemaRef ds:uri="http://schemas.microsoft.com/office/infopath/2007/PartnerControls"/>
    <ds:schemaRef ds:uri="c4d3aff6-79e3-4bf5-8d46-26ec8181c39d"/>
    <ds:schemaRef ds:uri="http://purl.org/dc/terms/"/>
    <ds:schemaRef ds:uri="2b9bd8a5-6e23-4c5b-8bb0-7bfcc0cacda4"/>
  </ds:schemaRefs>
</ds:datastoreItem>
</file>

<file path=customXml/itemProps3.xml><?xml version="1.0" encoding="utf-8"?>
<ds:datastoreItem xmlns:ds="http://schemas.openxmlformats.org/officeDocument/2006/customXml" ds:itemID="{B46D2424-5388-4DD4-924E-869618F42AC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b9bd8a5-6e23-4c5b-8bb0-7bfcc0cacda4"/>
    <ds:schemaRef ds:uri="c4d3aff6-79e3-4bf5-8d46-26ec8181c39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15648</TotalTime>
  <Words>514</Words>
  <Application>Microsoft Office PowerPoint</Application>
  <PresentationFormat>Widescreen</PresentationFormat>
  <Paragraphs>130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Aptos</vt:lpstr>
      <vt:lpstr>Arial</vt:lpstr>
      <vt:lpstr>Arial Narrow</vt:lpstr>
      <vt:lpstr>Calibri</vt:lpstr>
      <vt:lpstr>Wingdings</vt:lpstr>
      <vt:lpstr>Office Theme</vt:lpstr>
      <vt:lpstr>2025-26 Webinar series Status report</vt:lpstr>
      <vt:lpstr>Ofa webinar series</vt:lpstr>
      <vt:lpstr>Backup </vt:lpstr>
      <vt:lpstr>OFA Webinar Series at-a-glance </vt:lpstr>
      <vt:lpstr>Workback schedule </vt:lpstr>
      <vt:lpstr>OFA Webinar program</vt:lpstr>
    </vt:vector>
  </TitlesOfParts>
  <Company>password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Office 2004 Test Drive User</dc:creator>
  <cp:lastModifiedBy>Liz Nardozza</cp:lastModifiedBy>
  <cp:revision>122</cp:revision>
  <dcterms:created xsi:type="dcterms:W3CDTF">2016-02-08T22:33:42Z</dcterms:created>
  <dcterms:modified xsi:type="dcterms:W3CDTF">2026-02-18T18:55:22Z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0x01010041CC2268ADCD21449625593627F234C5</vt:lpwstr>
  </property>
</Properties>
</file>