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22" r:id="rId2"/>
  </p:sldMasterIdLst>
  <p:notesMasterIdLst>
    <p:notesMasterId r:id="rId21"/>
  </p:notesMasterIdLst>
  <p:handoutMasterIdLst>
    <p:handoutMasterId r:id="rId22"/>
  </p:handoutMasterIdLst>
  <p:sldIdLst>
    <p:sldId id="256" r:id="rId3"/>
    <p:sldId id="345" r:id="rId4"/>
    <p:sldId id="323" r:id="rId5"/>
    <p:sldId id="349" r:id="rId6"/>
    <p:sldId id="314" r:id="rId7"/>
    <p:sldId id="355" r:id="rId8"/>
    <p:sldId id="353" r:id="rId9"/>
    <p:sldId id="354" r:id="rId10"/>
    <p:sldId id="357" r:id="rId11"/>
    <p:sldId id="356" r:id="rId12"/>
    <p:sldId id="348" r:id="rId13"/>
    <p:sldId id="350" r:id="rId14"/>
    <p:sldId id="351" r:id="rId15"/>
    <p:sldId id="346" r:id="rId16"/>
    <p:sldId id="347" r:id="rId17"/>
    <p:sldId id="340" r:id="rId18"/>
    <p:sldId id="262" r:id="rId19"/>
    <p:sldId id="352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302"/>
    <a:srgbClr val="6D6E71"/>
    <a:srgbClr val="00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05" autoAdjust="0"/>
    <p:restoredTop sz="83177" autoAdjust="0"/>
  </p:normalViewPr>
  <p:slideViewPr>
    <p:cSldViewPr snapToGrid="0">
      <p:cViewPr varScale="1">
        <p:scale>
          <a:sx n="74" d="100"/>
          <a:sy n="74" d="100"/>
        </p:scale>
        <p:origin x="520" y="176"/>
      </p:cViewPr>
      <p:guideLst>
        <p:guide orient="horz" pos="2112"/>
        <p:guide pos="1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55524409-AA6D-49FE-A0C8-CA282E6A6A91}" type="datetime1">
              <a:rPr lang="en-US"/>
              <a:pPr>
                <a:defRPr/>
              </a:pPr>
              <a:t>7/30/20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33CCFEF-DA26-423D-BE49-67E67BA0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DDD60918-725D-44C2-AD5E-9DFE3E31F5F9}" type="datetime1">
              <a:rPr lang="en-US"/>
              <a:pPr>
                <a:defRPr/>
              </a:pPr>
              <a:t>7/30/20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A8C316C-1847-4B6F-ABDB-A71BD91C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7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carefully</a:t>
            </a:r>
            <a:r>
              <a:rPr lang="en-US" baseline="0" dirty="0"/>
              <a:t> stated in terms of “application requirements”.  Here are the more familiar descriptions: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HPC systems are being scaled to very large sizes (</a:t>
            </a:r>
            <a:r>
              <a:rPr lang="en-US" baseline="0" dirty="0" err="1"/>
              <a:t>exaflops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are new</a:t>
            </a:r>
            <a:r>
              <a:rPr lang="en-US" baseline="0" dirty="0"/>
              <a:t> compute models emerging, such as x86 + GPUs, or x86 + accelerators.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Many/</a:t>
            </a:r>
            <a:r>
              <a:rPr lang="en-US" baseline="0" dirty="0" err="1"/>
              <a:t>mult</a:t>
            </a:r>
            <a:r>
              <a:rPr lang="en-US" baseline="0" dirty="0"/>
              <a:t>-core processor deployments are growing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16C-1847-4B6F-ABDB-A71BD91CBF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0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application developer was careful to write the application on top of a standard library,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the Solution Provider tools often do not speak ‘fabric configuration’…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So the Solution Provider ends up also</a:t>
            </a:r>
            <a:r>
              <a:rPr lang="en-US" baseline="0" dirty="0" smtClean="0"/>
              <a:t> serving as the Fabric Admin, and performing setup of a fabric manually via a fabric specific ‘fabric manager’.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fabrics share the need of several common Fabric-level configuration and management functions.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Route and topology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Fabric partitioning, firewalling, and address assignment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Discovery and enumeration of fabric resources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each fabric implements these management functions differently.</a:t>
            </a:r>
          </a:p>
          <a:p>
            <a:r>
              <a:rPr lang="en-US" baseline="0" dirty="0" smtClean="0"/>
              <a:t>The orchestration and composing tool ‘applications’ need a common interface to invoke common fabric management functions.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Fortunately, the OFA knows a thing or two about such things.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…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5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  <a:r>
              <a:rPr lang="en-US" baseline="0" dirty="0"/>
              <a:t> an MPI application may require the provider layer to support collectives.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01F-FD39-488F-AC67-213FE51E4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OFM would try</a:t>
            </a:r>
            <a:r>
              <a:rPr lang="en-US" baseline="0" dirty="0" smtClean="0"/>
              <a:t> to standardize the events and notifications via standardized events with central message registry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unique? 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16C-1847-4B6F-ABDB-A71BD91CBF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Let’s look at the fabric SW stacks from the OFA viewpoint.</a:t>
            </a:r>
          </a:p>
          <a:p>
            <a:endParaRPr lang="en-US" dirty="0" smtClean="0"/>
          </a:p>
          <a:p>
            <a:r>
              <a:rPr lang="en-US" dirty="0" smtClean="0"/>
              <a:t>On</a:t>
            </a:r>
            <a:r>
              <a:rPr lang="en-US" baseline="0" dirty="0" smtClean="0"/>
              <a:t> the left:</a:t>
            </a:r>
          </a:p>
          <a:p>
            <a:r>
              <a:rPr lang="en-US" dirty="0" smtClean="0"/>
              <a:t>The OFA</a:t>
            </a:r>
            <a:r>
              <a:rPr lang="en-US" baseline="0" dirty="0" smtClean="0"/>
              <a:t> provided Application Developers a fabric agnostic MPI / RMA programming interface.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Libfabric</a:t>
            </a:r>
            <a:r>
              <a:rPr lang="en-US" baseline="0" dirty="0" smtClean="0"/>
              <a:t> provides a common library and API to present </a:t>
            </a:r>
            <a:r>
              <a:rPr lang="en-US" b="1" i="1" baseline="0" dirty="0" smtClean="0"/>
              <a:t>fabric data plane services </a:t>
            </a:r>
            <a:r>
              <a:rPr lang="en-US" baseline="0" dirty="0" smtClean="0"/>
              <a:t>to applications and middleware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Libfabric</a:t>
            </a:r>
            <a:r>
              <a:rPr lang="en-US" baseline="0" dirty="0" smtClean="0"/>
              <a:t> was defined based on the needs of the developers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Fabric-specific Providers convert the standard interface calls into fabric specific traffic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the right:</a:t>
            </a:r>
          </a:p>
          <a:p>
            <a:r>
              <a:rPr lang="en-US" dirty="0" smtClean="0"/>
              <a:t>The Solution</a:t>
            </a:r>
            <a:r>
              <a:rPr lang="en-US" baseline="0" dirty="0" smtClean="0"/>
              <a:t> Provider also needs their ‘tool stack’ to have a similar level of fabric independence.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OFA can provide a common Fabric Management framework and interface to present </a:t>
            </a:r>
            <a:r>
              <a:rPr lang="en-US" b="1" i="1" baseline="0" dirty="0" smtClean="0"/>
              <a:t>fabric control plane services </a:t>
            </a:r>
            <a:r>
              <a:rPr lang="en-US" baseline="0" dirty="0" smtClean="0"/>
              <a:t>to orchestration and composition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framework capabilities will be defined by Solution Provider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Fabric specific ‘fabric manager providers’ will generate the appropriate fabric specific management traffic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Orchestration and Composing application developers have such a fabric agnostic fabric management interface to program ….</a:t>
            </a:r>
            <a:endParaRPr lang="en-GB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… next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5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the Solution Provider no longer has to deal with routine fabric configuration changes.</a:t>
            </a:r>
          </a:p>
          <a:p>
            <a:r>
              <a:rPr lang="en-US" b="1" baseline="0" dirty="0" smtClean="0"/>
              <a:t>The developers of the orchestration and compositing applications can affect fabric configuration changes via the fabric specific providers.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what does this standardized fabric manager framework look like?</a:t>
            </a:r>
          </a:p>
          <a:p>
            <a:r>
              <a:rPr lang="en-US" baseline="0" dirty="0" smtClean="0"/>
              <a:t>What are its requirements?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… next slide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066EF-3BE6-42FC-9309-9C9E5D51440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0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41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629400" cy="1546225"/>
          </a:xfrm>
        </p:spPr>
        <p:txBody>
          <a:bodyPr/>
          <a:lstStyle>
            <a:lvl1pPr algn="l">
              <a:defRPr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267200"/>
            <a:ext cx="6629400" cy="1066800"/>
          </a:xfrm>
        </p:spPr>
        <p:txBody>
          <a:bodyPr/>
          <a:lstStyle>
            <a:lvl1pPr marL="0" indent="0" algn="l">
              <a:buNone/>
              <a:defRPr>
                <a:solidFill>
                  <a:srgbClr val="6D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9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9A79B64-7DD1-4CE5-A1A3-12A2EAB07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6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C33E99-BA02-42A0-A00C-34BA2F6B4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"/>
          <a:stretch/>
        </p:blipFill>
        <p:spPr>
          <a:xfrm>
            <a:off x="165702" y="1321956"/>
            <a:ext cx="2136313" cy="4804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945916F-A526-4BE0-A4F9-A98306D44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47" y="1312640"/>
            <a:ext cx="6264053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3055" y="1387341"/>
            <a:ext cx="1846262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140"/>
              </a:lnSpc>
              <a:buFontTx/>
              <a:buNone/>
              <a:defRPr sz="825">
                <a:solidFill>
                  <a:srgbClr val="FFFFFF"/>
                </a:solidFill>
              </a:defRPr>
            </a:lvl1pPr>
            <a:lvl2pPr marL="167879" indent="0">
              <a:buFontTx/>
              <a:buNone/>
              <a:defRPr sz="825">
                <a:solidFill>
                  <a:srgbClr val="FFFFFF"/>
                </a:solidFill>
              </a:defRPr>
            </a:lvl2pPr>
            <a:lvl3pPr marL="344091" indent="0">
              <a:buFontTx/>
              <a:buNone/>
              <a:defRPr sz="825">
                <a:solidFill>
                  <a:srgbClr val="FFFFFF"/>
                </a:solidFill>
              </a:defRPr>
            </a:lvl3pPr>
            <a:lvl4pPr marL="472678" indent="0">
              <a:buFontTx/>
              <a:buNone/>
              <a:defRPr sz="825">
                <a:solidFill>
                  <a:srgbClr val="FFFFFF"/>
                </a:solidFill>
              </a:defRPr>
            </a:lvl4pPr>
            <a:lvl5pPr marL="640556" indent="0">
              <a:buFontTx/>
              <a:buNone/>
              <a:defRPr sz="825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0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EC77ECB-6ACF-498D-A400-003192548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55" y="5303913"/>
            <a:ext cx="8363746" cy="1003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1E4653-A291-4B6E-A39E-2D2DA80D2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12638"/>
            <a:ext cx="4366947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421303"/>
            <a:ext cx="814515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140"/>
              </a:lnSpc>
              <a:buFontTx/>
              <a:buNone/>
              <a:defRPr sz="825">
                <a:solidFill>
                  <a:srgbClr val="FFFFFF"/>
                </a:solidFill>
              </a:defRPr>
            </a:lvl1pPr>
            <a:lvl2pPr marL="167879" indent="0">
              <a:buFontTx/>
              <a:buNone/>
              <a:defRPr sz="825">
                <a:solidFill>
                  <a:srgbClr val="FFFFFF"/>
                </a:solidFill>
              </a:defRPr>
            </a:lvl2pPr>
            <a:lvl3pPr marL="344091" indent="0">
              <a:buFontTx/>
              <a:buNone/>
              <a:defRPr sz="825">
                <a:solidFill>
                  <a:srgbClr val="FFFFFF"/>
                </a:solidFill>
              </a:defRPr>
            </a:lvl3pPr>
            <a:lvl4pPr marL="472678" indent="0">
              <a:buFontTx/>
              <a:buNone/>
              <a:defRPr sz="825">
                <a:solidFill>
                  <a:srgbClr val="FFFFFF"/>
                </a:solidFill>
              </a:defRPr>
            </a:lvl4pPr>
            <a:lvl5pPr marL="640556" indent="0">
              <a:buFontTx/>
              <a:buNone/>
              <a:defRPr sz="825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4824148" y="1312640"/>
            <a:ext cx="3862653" cy="390589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3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8DBA8D-EC89-431D-9260-2FE5B44D2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113028"/>
            <a:ext cx="9143999" cy="2731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3622"/>
            <a:ext cx="7772400" cy="2805830"/>
          </a:xfrm>
        </p:spPr>
        <p:txBody>
          <a:bodyPr anchor="ctr" anchorCtr="1"/>
          <a:lstStyle>
            <a:lvl1pPr algn="ctr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9144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234" y="427151"/>
            <a:ext cx="1217532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3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83F9829-4E0D-440F-A331-05D9AA7D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500"/>
            </a:lvl1pPr>
            <a:lvl2pPr>
              <a:spcBef>
                <a:spcPts val="738"/>
              </a:spcBef>
              <a:defRPr sz="1200"/>
            </a:lvl2pPr>
            <a:lvl3pPr marL="384572" indent="-88106">
              <a:defRPr sz="1200"/>
            </a:lvl3pPr>
            <a:lvl4pPr marL="472679" indent="-88106">
              <a:defRPr sz="12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 marL="167879" indent="-167879">
              <a:defRPr lang="en-US" sz="15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96466" indent="-128588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53641" indent="-257175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98885" indent="-214313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167879" lvl="0" indent="-167879" algn="l" defTabSz="3429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296466" lvl="1" indent="-128588" algn="l" defTabSz="342900" rtl="0" eaLnBrk="1" latinLnBrk="0" hangingPunct="1">
              <a:spcBef>
                <a:spcPts val="738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384572" lvl="2" indent="-88106" algn="l" defTabSz="3429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472679" lvl="3" indent="-88106" algn="l" defTabSz="3429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79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57EDEEA-3DD4-46D4-AEE8-CCB72ECD7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795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5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4795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65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28234"/>
            <a:ext cx="4038600" cy="3929425"/>
          </a:xfrm>
        </p:spPr>
        <p:txBody>
          <a:bodyPr/>
          <a:lstStyle>
            <a:lvl1pPr>
              <a:defRPr sz="1500"/>
            </a:lvl1pPr>
            <a:lvl2pPr>
              <a:spcBef>
                <a:spcPts val="738"/>
              </a:spcBef>
              <a:defRPr sz="1200"/>
            </a:lvl2pPr>
            <a:lvl3pPr marL="384572" indent="-88106">
              <a:defRPr sz="1200"/>
            </a:lvl3pPr>
            <a:lvl4pPr marL="472679" indent="-88106">
              <a:defRPr sz="12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8234"/>
            <a:ext cx="4038600" cy="3929425"/>
          </a:xfrm>
        </p:spPr>
        <p:txBody>
          <a:bodyPr/>
          <a:lstStyle>
            <a:lvl1pPr marL="167879" indent="-167879">
              <a:defRPr lang="en-US" sz="15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96466" indent="-128588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53641" indent="-257175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98885" indent="-214313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167879" lvl="0" indent="-167879" algn="l" defTabSz="3429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296466" lvl="1" indent="-128588" algn="l" defTabSz="342900" rtl="0" eaLnBrk="1" latinLnBrk="0" hangingPunct="1">
              <a:spcBef>
                <a:spcPts val="738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384572" lvl="2" indent="-88106" algn="l" defTabSz="3429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472679" lvl="3" indent="-88106" algn="l" defTabSz="3429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40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227612-C550-401F-B108-D3023EE6C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7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6ED0B59-EBF5-475E-A36C-D853F8BD1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7196" y="1227264"/>
            <a:ext cx="734294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03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A01C61B-E22C-4362-9309-AE97934E7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720115"/>
            <a:ext cx="8145150" cy="634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8ABCE2-AAD1-4148-9D3A-3259CD8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055" y="1269952"/>
            <a:ext cx="8363746" cy="4279412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720114"/>
            <a:ext cx="814515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140"/>
              </a:lnSpc>
              <a:buFontTx/>
              <a:buNone/>
              <a:defRPr sz="825">
                <a:solidFill>
                  <a:srgbClr val="FFFFFF"/>
                </a:solidFill>
              </a:defRPr>
            </a:lvl1pPr>
            <a:lvl2pPr marL="167879" indent="0">
              <a:buFontTx/>
              <a:buNone/>
              <a:defRPr sz="825">
                <a:solidFill>
                  <a:srgbClr val="FFFFFF"/>
                </a:solidFill>
              </a:defRPr>
            </a:lvl2pPr>
            <a:lvl3pPr marL="344091" indent="0">
              <a:buFontTx/>
              <a:buNone/>
              <a:defRPr sz="825">
                <a:solidFill>
                  <a:srgbClr val="FFFFFF"/>
                </a:solidFill>
              </a:defRPr>
            </a:lvl3pPr>
            <a:lvl4pPr marL="472678" indent="0">
              <a:buFontTx/>
              <a:buNone/>
              <a:defRPr sz="825">
                <a:solidFill>
                  <a:srgbClr val="FFFFFF"/>
                </a:solidFill>
              </a:defRPr>
            </a:lvl4pPr>
            <a:lvl5pPr marL="640556" indent="0">
              <a:buFontTx/>
              <a:buNone/>
              <a:defRPr sz="825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43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81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898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21AF6D2-B662-4207-8A7F-1144EA3C45E6}" type="datetime4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July 30, 2020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2F87-45F0-469B-9E6A-02ABE28F30A6}" type="datetime1">
              <a:rPr lang="en-US" smtClean="0"/>
              <a:pPr>
                <a:defRPr/>
              </a:pPr>
              <a:t>7/30/20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411F-985C-4C31-9366-848682A48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77E0-2B9A-477C-8614-8107AC108362}" type="datetime1">
              <a:rPr lang="en-US" smtClean="0"/>
              <a:pPr>
                <a:defRPr/>
              </a:pPr>
              <a:t>7/30/20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3D4E-2216-48EB-BA95-E88146438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ECBD-0854-4558-8128-56022CA12F25}" type="datetime1">
              <a:rPr lang="en-US" smtClean="0"/>
              <a:pPr>
                <a:defRPr/>
              </a:pPr>
              <a:t>7/30/20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66A82-48DF-4DE4-B1EE-CA941DA51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2CFA-6F6E-4AA4-BF45-4885A711FEAB}" type="datetime1">
              <a:rPr lang="en-US" smtClean="0"/>
              <a:pPr>
                <a:defRPr/>
              </a:pPr>
              <a:t>7/30/20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EDDD-BBBD-49BF-8DB8-2A7972CE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2195-B412-454A-99E2-039A434A0AAE}" type="datetime1">
              <a:rPr lang="en-US" smtClean="0"/>
              <a:pPr>
                <a:defRPr/>
              </a:pPr>
              <a:t>7/30/20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492E-C288-45D3-BAC0-3385B67DD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2" y="4148421"/>
            <a:ext cx="2281506" cy="22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229600" cy="1546225"/>
          </a:xfrm>
        </p:spPr>
        <p:txBody>
          <a:bodyPr/>
          <a:lstStyle>
            <a:lvl1pPr algn="ctr">
              <a:defRPr sz="3600"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</p:spTree>
    <p:extLst>
      <p:ext uri="{BB962C8B-B14F-4D97-AF65-F5344CB8AC3E}">
        <p14:creationId xmlns:p14="http://schemas.microsoft.com/office/powerpoint/2010/main" val="389751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016AEA-9DED-4CB3-88E9-3887EC6F3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22900"/>
            <a:ext cx="9144000" cy="1042935"/>
          </a:xfrm>
        </p:spPr>
        <p:txBody>
          <a:bodyPr anchor="b">
            <a:normAutofit/>
          </a:bodyPr>
          <a:lstStyle>
            <a:lvl1pPr>
              <a:defRPr sz="3225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619941"/>
            <a:ext cx="9144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195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2020 OFA Virtual Workshop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9144000" cy="448832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lang="en-US" sz="18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2"/>
            <a:ext cx="9144000" cy="2604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9144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5" y="536955"/>
            <a:ext cx="14287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8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725EDF-F8AD-4767-A46F-715A4E91E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40"/>
            <a:ext cx="8229600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947825" y="6401352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</p:spTree>
    <p:extLst>
      <p:ext uri="{BB962C8B-B14F-4D97-AF65-F5344CB8AC3E}">
        <p14:creationId xmlns:p14="http://schemas.microsoft.com/office/powerpoint/2010/main" val="216104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ribbon_small_rgb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charset="0"/>
                <a:ea typeface="ＭＳ Ｐゴシック" pitchFamily="4" charset="-128"/>
                <a:cs typeface="Arial" charset="0"/>
              </a:defRPr>
            </a:lvl1pPr>
          </a:lstStyle>
          <a:p>
            <a:pPr>
              <a:defRPr/>
            </a:pPr>
            <a:fld id="{69E7D043-3D71-4B64-8BFF-57BD2433C0BB}" type="datetime1">
              <a:rPr lang="en-US" smtClean="0"/>
              <a:pPr>
                <a:defRPr/>
              </a:pPr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ＭＳ Ｐゴシック" pitchFamily="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ea typeface="ＭＳ Ｐゴシック" pitchFamily="4" charset="-128"/>
                <a:cs typeface="Arial" charset="0"/>
              </a:defRPr>
            </a:lvl1pPr>
          </a:lstStyle>
          <a:p>
            <a:pPr>
              <a:defRPr/>
            </a:pPr>
            <a:fld id="{F7B81D13-1DB3-4B73-9678-C02305331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6" descr="OpenFabric_Alliance_Logo_pp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12700" cap="flat" cmpd="sng" algn="ctr">
            <a:solidFill>
              <a:srgbClr val="E553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1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195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2640"/>
            <a:ext cx="82296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16769" marR="0" lvl="4" indent="-127397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947825" y="6401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t>© </a:t>
            </a:r>
            <a:r>
              <a:rPr lang="en-US" smtClean="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OpenFabrics Alliance</a:t>
            </a:r>
            <a:endParaRPr lang="en-US" dirty="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43300" y="6401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43EA0E-C5B1-48EC-8082-F253EA88050D}" type="slidenum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840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325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167879" indent="-167879" algn="l" defTabSz="342900" rtl="0" eaLnBrk="1" latinLnBrk="0" hangingPunct="1">
        <a:spcBef>
          <a:spcPct val="20000"/>
        </a:spcBef>
        <a:buSzPct val="110000"/>
        <a:buFont typeface="Wingdings" charset="2"/>
        <a:buChar char="§"/>
        <a:defRPr sz="15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296466" indent="-128588" algn="l" defTabSz="3429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472679" indent="-128588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600075" marR="0" indent="-127397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16769" indent="-176213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629400" cy="1896611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New Direction Proposal: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OpenFabrics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Fabric Manager Framework Proposal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069123" y="4677508"/>
            <a:ext cx="6629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pitchFamily="34" charset="0"/>
                <a:cs typeface="Arial" pitchFamily="34" charset="0"/>
              </a:rPr>
              <a:t>OFA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Key drivers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Fabric Administration Workspace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171946" y="2177384"/>
            <a:ext cx="1478268" cy="410882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Framework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6755" y="2546142"/>
            <a:ext cx="1464310" cy="3041722"/>
            <a:chOff x="94759" y="2047100"/>
            <a:chExt cx="1464310" cy="3041722"/>
          </a:xfrm>
        </p:grpSpPr>
        <p:sp>
          <p:nvSpPr>
            <p:cNvPr id="41" name="Rounded Rectangle 40"/>
            <p:cNvSpPr/>
            <p:nvPr/>
          </p:nvSpPr>
          <p:spPr>
            <a:xfrm>
              <a:off x="385036" y="2047100"/>
              <a:ext cx="883756" cy="3725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en-GB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94759" y="2693855"/>
              <a:ext cx="1464310" cy="601980"/>
              <a:chOff x="529087" y="1542810"/>
              <a:chExt cx="1464310" cy="60198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29087" y="1542810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1709274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Endpoints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4759" y="3761389"/>
              <a:ext cx="1464310" cy="601980"/>
              <a:chOff x="529087" y="1904621"/>
              <a:chExt cx="1464310" cy="60198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29087" y="1904621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2057925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switches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4759" y="4486842"/>
              <a:ext cx="1464310" cy="601980"/>
              <a:chOff x="529087" y="1924352"/>
              <a:chExt cx="1464310" cy="60198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529087" y="1924352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2077655"/>
                <a:ext cx="1101725" cy="3146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Ports and connections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65" name="Straight Connector 64"/>
          <p:cNvCxnSpPr/>
          <p:nvPr/>
        </p:nvCxnSpPr>
        <p:spPr>
          <a:xfrm>
            <a:off x="6374486" y="1708375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32672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919373" y="1642858"/>
            <a:ext cx="1754143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OFM Domain</a:t>
            </a:r>
            <a:endParaRPr lang="en-GB" dirty="0"/>
          </a:p>
        </p:txBody>
      </p:sp>
      <p:sp>
        <p:nvSpPr>
          <p:cNvPr id="68" name="Rounded Rectangle 67"/>
          <p:cNvSpPr/>
          <p:nvPr/>
        </p:nvSpPr>
        <p:spPr>
          <a:xfrm>
            <a:off x="4181856" y="1643106"/>
            <a:ext cx="1827714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Tools Domain</a:t>
            </a:r>
            <a:endParaRPr lang="en-GB" dirty="0"/>
          </a:p>
        </p:txBody>
      </p:sp>
      <p:sp>
        <p:nvSpPr>
          <p:cNvPr id="69" name="Rounded Rectangle 68"/>
          <p:cNvSpPr/>
          <p:nvPr/>
        </p:nvSpPr>
        <p:spPr>
          <a:xfrm>
            <a:off x="6859086" y="1643105"/>
            <a:ext cx="1827714" cy="592610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Administrator</a:t>
            </a:r>
          </a:p>
          <a:p>
            <a:pPr algn="ctr"/>
            <a:r>
              <a:rPr lang="en-US" dirty="0" smtClean="0"/>
              <a:t>Domain</a:t>
            </a:r>
            <a:endParaRPr lang="en-GB" dirty="0"/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2222819" y="3855857"/>
            <a:ext cx="1101725" cy="333469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Validate permissions via Redfish zone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2210119" y="4217464"/>
            <a:ext cx="1101725" cy="44645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Filter possible paths by connection restrictions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2203124" y="4669712"/>
            <a:ext cx="1101725" cy="36982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connections in Redfish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775519" y="2627668"/>
            <a:ext cx="1478268" cy="410882"/>
          </a:xfrm>
          <a:prstGeom prst="roundRect">
            <a:avLst/>
          </a:prstGeom>
          <a:gradFill>
            <a:gsLst>
              <a:gs pos="0">
                <a:srgbClr val="00B050"/>
              </a:gs>
              <a:gs pos="99000">
                <a:schemeClr val="accent3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93335" y="3997761"/>
            <a:ext cx="1587037" cy="851992"/>
            <a:chOff x="6897489" y="4501348"/>
            <a:chExt cx="1587037" cy="851992"/>
          </a:xfrm>
        </p:grpSpPr>
        <p:cxnSp>
          <p:nvCxnSpPr>
            <p:cNvPr id="87" name="Straight Connector 86"/>
            <p:cNvCxnSpPr>
              <a:stCxn id="6" idx="6"/>
            </p:cNvCxnSpPr>
            <p:nvPr/>
          </p:nvCxnSpPr>
          <p:spPr>
            <a:xfrm rot="17874551">
              <a:off x="7265012" y="4133825"/>
              <a:ext cx="851992" cy="15870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21"/>
            <p:cNvSpPr txBox="1">
              <a:spLocks noChangeArrowheads="1"/>
            </p:cNvSpPr>
            <p:nvPr/>
          </p:nvSpPr>
          <p:spPr bwMode="auto">
            <a:xfrm>
              <a:off x="7064268" y="4806012"/>
              <a:ext cx="1249694" cy="20222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Create Connection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(C1, C2, </a:t>
              </a:r>
              <a:r>
                <a:rPr lang="en-US" altLang="en-US" sz="8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attr</a:t>
              </a: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675301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97112" y="1650887"/>
            <a:ext cx="1457345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Redfish</a:t>
            </a:r>
            <a:endParaRPr lang="en-GB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1768484" y="5647959"/>
            <a:ext cx="1919233" cy="584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882041" y="5996140"/>
            <a:ext cx="1754143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GB" dirty="0"/>
          </a:p>
        </p:txBody>
      </p:sp>
      <p:sp>
        <p:nvSpPr>
          <p:cNvPr id="140" name="Text Box 8"/>
          <p:cNvSpPr txBox="1">
            <a:spLocks noChangeArrowheads="1"/>
          </p:cNvSpPr>
          <p:nvPr/>
        </p:nvSpPr>
        <p:spPr bwMode="auto">
          <a:xfrm>
            <a:off x="2211989" y="5285490"/>
            <a:ext cx="1101725" cy="36982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Update HW to match Redfish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4" name="Straight Connector 143"/>
          <p:cNvCxnSpPr>
            <a:stCxn id="132" idx="0"/>
            <a:endCxn id="140" idx="2"/>
          </p:cNvCxnSpPr>
          <p:nvPr/>
        </p:nvCxnSpPr>
        <p:spPr>
          <a:xfrm flipV="1">
            <a:off x="2759113" y="5655313"/>
            <a:ext cx="3739" cy="3408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805866" y="3302102"/>
            <a:ext cx="1729032" cy="211138"/>
            <a:chOff x="5753827" y="3324799"/>
            <a:chExt cx="1729032" cy="211138"/>
          </a:xfrm>
        </p:grpSpPr>
        <p:cxnSp>
          <p:nvCxnSpPr>
            <p:cNvPr id="77" name="Straight Connector 76"/>
            <p:cNvCxnSpPr/>
            <p:nvPr/>
          </p:nvCxnSpPr>
          <p:spPr>
            <a:xfrm flipH="1">
              <a:off x="5753827" y="3413322"/>
              <a:ext cx="1729032" cy="28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 Box 21"/>
            <p:cNvSpPr txBox="1">
              <a:spLocks noChangeArrowheads="1"/>
            </p:cNvSpPr>
            <p:nvPr/>
          </p:nvSpPr>
          <p:spPr bwMode="auto">
            <a:xfrm>
              <a:off x="6038927" y="3324799"/>
              <a:ext cx="1158833" cy="21113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Create Platform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0" name="Rounded Rectangle 149"/>
          <p:cNvSpPr/>
          <p:nvPr/>
        </p:nvSpPr>
        <p:spPr>
          <a:xfrm>
            <a:off x="4411558" y="2176276"/>
            <a:ext cx="1598012" cy="4992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</a:t>
            </a:r>
          </a:p>
          <a:p>
            <a:pPr algn="ctr"/>
            <a:r>
              <a:rPr lang="en-US" dirty="0" smtClean="0"/>
              <a:t>manipulations</a:t>
            </a:r>
            <a:endParaRPr lang="en-GB" dirty="0"/>
          </a:p>
        </p:txBody>
      </p:sp>
      <p:sp>
        <p:nvSpPr>
          <p:cNvPr id="151" name="Rounded Rectangle 150"/>
          <p:cNvSpPr/>
          <p:nvPr/>
        </p:nvSpPr>
        <p:spPr>
          <a:xfrm>
            <a:off x="7133412" y="2343981"/>
            <a:ext cx="1185334" cy="3725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Duties</a:t>
            </a:r>
            <a:endParaRPr lang="en-GB" dirty="0"/>
          </a:p>
        </p:txBody>
      </p:sp>
      <p:grpSp>
        <p:nvGrpSpPr>
          <p:cNvPr id="70" name="Group 69"/>
          <p:cNvGrpSpPr/>
          <p:nvPr/>
        </p:nvGrpSpPr>
        <p:grpSpPr>
          <a:xfrm>
            <a:off x="3228075" y="3012152"/>
            <a:ext cx="1587037" cy="851992"/>
            <a:chOff x="6897489" y="4501348"/>
            <a:chExt cx="1587037" cy="851992"/>
          </a:xfrm>
        </p:grpSpPr>
        <p:cxnSp>
          <p:nvCxnSpPr>
            <p:cNvPr id="71" name="Straight Connector 70"/>
            <p:cNvCxnSpPr/>
            <p:nvPr/>
          </p:nvCxnSpPr>
          <p:spPr>
            <a:xfrm rot="17874551">
              <a:off x="7265012" y="4133825"/>
              <a:ext cx="851992" cy="15870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7064268" y="4806012"/>
              <a:ext cx="1249694" cy="20222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Create Zone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(endpoints, attributes, address pools, managers, ???)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651317" y="4243717"/>
            <a:ext cx="1587037" cy="851992"/>
            <a:chOff x="6897489" y="4501348"/>
            <a:chExt cx="1587037" cy="851992"/>
          </a:xfrm>
        </p:grpSpPr>
        <p:cxnSp>
          <p:nvCxnSpPr>
            <p:cNvPr id="74" name="Straight Connector 73"/>
            <p:cNvCxnSpPr/>
            <p:nvPr/>
          </p:nvCxnSpPr>
          <p:spPr>
            <a:xfrm rot="17874551">
              <a:off x="7265012" y="4133825"/>
              <a:ext cx="851992" cy="15870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7064268" y="4806012"/>
              <a:ext cx="1249694" cy="20222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Configure resources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  <p:bldP spid="132" grpId="0" animBg="1"/>
      <p:bldP spid="1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Interfaces Examples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www.openfabrics.org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597AF-E6D4-4531-90EE-FF9C09EA5DF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1905000"/>
            <a:ext cx="7315200" cy="1981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Fabric Interfaces (</a:t>
            </a:r>
            <a:r>
              <a:rPr lang="en-US" b="1" dirty="0">
                <a:solidFill>
                  <a:schemeClr val="tx1"/>
                </a:solidFill>
              </a:rPr>
              <a:t>examples only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1800" y="2299025"/>
            <a:ext cx="1333500" cy="545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Resolution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2286001"/>
            <a:ext cx="1333500" cy="545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Info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06353" y="2299027"/>
            <a:ext cx="1333500" cy="545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RDMA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77000" y="2296026"/>
            <a:ext cx="1333500" cy="545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Atomics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71800" y="3115665"/>
            <a:ext cx="1333500" cy="5384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Active Messaging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06353" y="3117167"/>
            <a:ext cx="1333500" cy="5384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 Matching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77000" y="3114164"/>
            <a:ext cx="1333500" cy="5384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Collective Operations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03158" y="3117167"/>
            <a:ext cx="1333500" cy="535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CM Services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4038600"/>
            <a:ext cx="7315200" cy="1981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Fabric Provider Implementation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71800" y="4432625"/>
            <a:ext cx="1333500" cy="5454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Resolution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9200" y="5247764"/>
            <a:ext cx="1333500" cy="5454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CM Services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06353" y="4432627"/>
            <a:ext cx="1333500" cy="5454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RDMA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77000" y="4429626"/>
            <a:ext cx="1333500" cy="5454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Atomics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77000" y="5247764"/>
            <a:ext cx="1333500" cy="5384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Collective Operations</a:t>
            </a:r>
          </a:p>
        </p:txBody>
      </p:sp>
      <p:sp>
        <p:nvSpPr>
          <p:cNvPr id="20" name="Freeform 19"/>
          <p:cNvSpPr/>
          <p:nvPr/>
        </p:nvSpPr>
        <p:spPr>
          <a:xfrm>
            <a:off x="5715001" y="1427882"/>
            <a:ext cx="2819400" cy="781918"/>
          </a:xfrm>
          <a:custGeom>
            <a:avLst/>
            <a:gdLst>
              <a:gd name="connsiteX0" fmla="*/ 0 w 2864167"/>
              <a:gd name="connsiteY0" fmla="*/ 168423 h 1010518"/>
              <a:gd name="connsiteX1" fmla="*/ 168423 w 2864167"/>
              <a:gd name="connsiteY1" fmla="*/ 0 h 1010518"/>
              <a:gd name="connsiteX2" fmla="*/ 2695744 w 2864167"/>
              <a:gd name="connsiteY2" fmla="*/ 0 h 1010518"/>
              <a:gd name="connsiteX3" fmla="*/ 2864167 w 2864167"/>
              <a:gd name="connsiteY3" fmla="*/ 168423 h 1010518"/>
              <a:gd name="connsiteX4" fmla="*/ 2864167 w 2864167"/>
              <a:gd name="connsiteY4" fmla="*/ 842095 h 1010518"/>
              <a:gd name="connsiteX5" fmla="*/ 2695744 w 2864167"/>
              <a:gd name="connsiteY5" fmla="*/ 1010518 h 1010518"/>
              <a:gd name="connsiteX6" fmla="*/ 168423 w 2864167"/>
              <a:gd name="connsiteY6" fmla="*/ 1010518 h 1010518"/>
              <a:gd name="connsiteX7" fmla="*/ 0 w 2864167"/>
              <a:gd name="connsiteY7" fmla="*/ 842095 h 1010518"/>
              <a:gd name="connsiteX8" fmla="*/ 0 w 2864167"/>
              <a:gd name="connsiteY8" fmla="*/ 168423 h 10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4167" h="1010518">
                <a:moveTo>
                  <a:pt x="0" y="168423"/>
                </a:moveTo>
                <a:cubicBezTo>
                  <a:pt x="0" y="75406"/>
                  <a:pt x="75406" y="0"/>
                  <a:pt x="168423" y="0"/>
                </a:cubicBezTo>
                <a:lnTo>
                  <a:pt x="2695744" y="0"/>
                </a:lnTo>
                <a:cubicBezTo>
                  <a:pt x="2788761" y="0"/>
                  <a:pt x="2864167" y="75406"/>
                  <a:pt x="2864167" y="168423"/>
                </a:cubicBezTo>
                <a:lnTo>
                  <a:pt x="2864167" y="842095"/>
                </a:lnTo>
                <a:cubicBezTo>
                  <a:pt x="2864167" y="935112"/>
                  <a:pt x="2788761" y="1010518"/>
                  <a:pt x="2695744" y="1010518"/>
                </a:cubicBezTo>
                <a:lnTo>
                  <a:pt x="168423" y="1010518"/>
                </a:lnTo>
                <a:cubicBezTo>
                  <a:pt x="75406" y="1010518"/>
                  <a:pt x="0" y="935112"/>
                  <a:pt x="0" y="842095"/>
                </a:cubicBezTo>
                <a:lnTo>
                  <a:pt x="0" y="168423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579" tIns="144579" rIns="144579" bIns="14457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/>
              <a:t>Framework defines multiple interfaces</a:t>
            </a:r>
          </a:p>
        </p:txBody>
      </p:sp>
      <p:sp>
        <p:nvSpPr>
          <p:cNvPr id="21" name="Freeform 20"/>
          <p:cNvSpPr/>
          <p:nvPr/>
        </p:nvSpPr>
        <p:spPr>
          <a:xfrm>
            <a:off x="2596815" y="5791200"/>
            <a:ext cx="3803985" cy="809992"/>
          </a:xfrm>
          <a:custGeom>
            <a:avLst/>
            <a:gdLst>
              <a:gd name="connsiteX0" fmla="*/ 0 w 2864167"/>
              <a:gd name="connsiteY0" fmla="*/ 168423 h 1010518"/>
              <a:gd name="connsiteX1" fmla="*/ 168423 w 2864167"/>
              <a:gd name="connsiteY1" fmla="*/ 0 h 1010518"/>
              <a:gd name="connsiteX2" fmla="*/ 2695744 w 2864167"/>
              <a:gd name="connsiteY2" fmla="*/ 0 h 1010518"/>
              <a:gd name="connsiteX3" fmla="*/ 2864167 w 2864167"/>
              <a:gd name="connsiteY3" fmla="*/ 168423 h 1010518"/>
              <a:gd name="connsiteX4" fmla="*/ 2864167 w 2864167"/>
              <a:gd name="connsiteY4" fmla="*/ 842095 h 1010518"/>
              <a:gd name="connsiteX5" fmla="*/ 2695744 w 2864167"/>
              <a:gd name="connsiteY5" fmla="*/ 1010518 h 1010518"/>
              <a:gd name="connsiteX6" fmla="*/ 168423 w 2864167"/>
              <a:gd name="connsiteY6" fmla="*/ 1010518 h 1010518"/>
              <a:gd name="connsiteX7" fmla="*/ 0 w 2864167"/>
              <a:gd name="connsiteY7" fmla="*/ 842095 h 1010518"/>
              <a:gd name="connsiteX8" fmla="*/ 0 w 2864167"/>
              <a:gd name="connsiteY8" fmla="*/ 168423 h 10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4167" h="1010518">
                <a:moveTo>
                  <a:pt x="0" y="168423"/>
                </a:moveTo>
                <a:cubicBezTo>
                  <a:pt x="0" y="75406"/>
                  <a:pt x="75406" y="0"/>
                  <a:pt x="168423" y="0"/>
                </a:cubicBezTo>
                <a:lnTo>
                  <a:pt x="2695744" y="0"/>
                </a:lnTo>
                <a:cubicBezTo>
                  <a:pt x="2788761" y="0"/>
                  <a:pt x="2864167" y="75406"/>
                  <a:pt x="2864167" y="168423"/>
                </a:cubicBezTo>
                <a:lnTo>
                  <a:pt x="2864167" y="842095"/>
                </a:lnTo>
                <a:cubicBezTo>
                  <a:pt x="2864167" y="935112"/>
                  <a:pt x="2788761" y="1010518"/>
                  <a:pt x="2695744" y="1010518"/>
                </a:cubicBezTo>
                <a:lnTo>
                  <a:pt x="168423" y="1010518"/>
                </a:lnTo>
                <a:cubicBezTo>
                  <a:pt x="75406" y="1010518"/>
                  <a:pt x="0" y="935112"/>
                  <a:pt x="0" y="842095"/>
                </a:cubicBezTo>
                <a:lnTo>
                  <a:pt x="0" y="168423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579" tIns="144579" rIns="144579" bIns="14457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/>
              <a:t>Vendors provide optimized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28723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893350" y="1880531"/>
            <a:ext cx="2140574" cy="128954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Fabric SW stack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From OFA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Content Placeholder 4"/>
          <p:cNvSpPr txBox="1">
            <a:spLocks/>
          </p:cNvSpPr>
          <p:nvPr/>
        </p:nvSpPr>
        <p:spPr>
          <a:xfrm>
            <a:off x="2707693" y="1965436"/>
            <a:ext cx="3728615" cy="18842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1350" dirty="0">
                <a:solidFill>
                  <a:prstClr val="black"/>
                </a:solidFill>
              </a:rPr>
              <a:t>The Open Fabrics Alliance View</a:t>
            </a:r>
          </a:p>
          <a:p>
            <a:pPr lvl="1" fontAlgn="auto"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What OFA did for Application Developers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Created a common library and API to present fabric data plane services to applications and middleware 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Developer needs drove library and API requirements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Fabric specific providers convert the standard calls into fabric specific traffic</a:t>
            </a:r>
          </a:p>
          <a:p>
            <a:pPr lvl="1" fontAlgn="auto">
              <a:spcAft>
                <a:spcPts val="0"/>
              </a:spcAft>
            </a:pPr>
            <a:endParaRPr lang="en-US" sz="1050" dirty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What OFA can do for Solution Providers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Create a common Fabric Management framework and interface to present fabric control plane services to orchestration and composition applications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Solution Provider needs drive the framework requirements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Fabric specific providers convert the framework calls into fabric specific management traffic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7049" y="3288401"/>
            <a:ext cx="2025023" cy="2251537"/>
            <a:chOff x="8677490" y="1503609"/>
            <a:chExt cx="3047925" cy="3002049"/>
          </a:xfrm>
        </p:grpSpPr>
        <p:sp>
          <p:nvSpPr>
            <p:cNvPr id="36" name="Rectangle 35"/>
            <p:cNvSpPr/>
            <p:nvPr/>
          </p:nvSpPr>
          <p:spPr bwMode="ltGray">
            <a:xfrm>
              <a:off x="8677490" y="2616877"/>
              <a:ext cx="3047925" cy="4662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err="1" smtClean="0">
                  <a:solidFill>
                    <a:prstClr val="white"/>
                  </a:solidFill>
                </a:rPr>
                <a:t>libfabric</a:t>
              </a:r>
              <a:endParaRPr lang="en-GB" dirty="0" err="1" smtClean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ltGray">
            <a:xfrm>
              <a:off x="8677490" y="2057931"/>
              <a:ext cx="3047925" cy="52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Middleware</a:t>
              </a:r>
              <a:r>
                <a:rPr lang="en-US" sz="120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8677490" y="1503609"/>
              <a:ext cx="3047925" cy="5220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APP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ltGray">
            <a:xfrm>
              <a:off x="8677490" y="3132395"/>
              <a:ext cx="3047925" cy="599659"/>
            </a:xfrm>
            <a:prstGeom prst="rect">
              <a:avLst/>
            </a:prstGeom>
            <a:solidFill>
              <a:srgbClr val="00206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Provider</a:t>
              </a:r>
              <a:endParaRPr lang="en-GB" dirty="0" err="1" smtClean="0">
                <a:solidFill>
                  <a:prstClr val="white"/>
                </a:solidFill>
              </a:endParaRPr>
            </a:p>
          </p:txBody>
        </p:sp>
        <p:sp>
          <p:nvSpPr>
            <p:cNvPr id="48" name="Cloud 47"/>
            <p:cNvSpPr/>
            <p:nvPr/>
          </p:nvSpPr>
          <p:spPr>
            <a:xfrm>
              <a:off x="8677490" y="3545862"/>
              <a:ext cx="2917681" cy="959796"/>
            </a:xfrm>
            <a:prstGeom prst="cloud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Fabric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Data </a:t>
              </a:r>
              <a:r>
                <a:rPr lang="en-US" dirty="0">
                  <a:solidFill>
                    <a:prstClr val="white"/>
                  </a:solidFill>
                </a:rPr>
                <a:t>P</a:t>
              </a:r>
              <a:r>
                <a:rPr lang="en-US" dirty="0" smtClean="0">
                  <a:solidFill>
                    <a:prstClr val="white"/>
                  </a:solidFill>
                </a:rPr>
                <a:t>lane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Services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2" name="Picture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17049" y="1875740"/>
            <a:ext cx="2025023" cy="129513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6951125" y="3288401"/>
            <a:ext cx="2025023" cy="2251537"/>
            <a:chOff x="8677490" y="1503609"/>
            <a:chExt cx="3047925" cy="3002049"/>
          </a:xfrm>
        </p:grpSpPr>
        <p:sp>
          <p:nvSpPr>
            <p:cNvPr id="55" name="Rectangle 54"/>
            <p:cNvSpPr/>
            <p:nvPr/>
          </p:nvSpPr>
          <p:spPr bwMode="ltGray">
            <a:xfrm>
              <a:off x="8677490" y="2616877"/>
              <a:ext cx="3047925" cy="4662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Fabric Management</a:t>
              </a:r>
              <a:endParaRPr lang="en-GB" dirty="0" err="1" smtClean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8677490" y="2057931"/>
              <a:ext cx="3047925" cy="52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Composing &amp; Resource Management</a:t>
              </a:r>
              <a:r>
                <a:rPr lang="en-US" sz="120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60" name="Rectangle 59"/>
            <p:cNvSpPr/>
            <p:nvPr/>
          </p:nvSpPr>
          <p:spPr bwMode="ltGray">
            <a:xfrm>
              <a:off x="8677490" y="1503609"/>
              <a:ext cx="3047925" cy="5220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Orchestration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 bwMode="ltGray">
            <a:xfrm>
              <a:off x="8677490" y="3132395"/>
              <a:ext cx="3047925" cy="599659"/>
            </a:xfrm>
            <a:prstGeom prst="rect">
              <a:avLst/>
            </a:prstGeom>
            <a:solidFill>
              <a:srgbClr val="00206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Provider</a:t>
              </a:r>
              <a:endParaRPr lang="en-GB" dirty="0" err="1" smtClean="0">
                <a:solidFill>
                  <a:prstClr val="white"/>
                </a:solidFill>
              </a:endParaRPr>
            </a:p>
          </p:txBody>
        </p:sp>
        <p:sp>
          <p:nvSpPr>
            <p:cNvPr id="63" name="Cloud 62"/>
            <p:cNvSpPr/>
            <p:nvPr/>
          </p:nvSpPr>
          <p:spPr>
            <a:xfrm>
              <a:off x="8677490" y="3545862"/>
              <a:ext cx="2917681" cy="959796"/>
            </a:xfrm>
            <a:prstGeom prst="cloud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Fabric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Control </a:t>
              </a:r>
              <a:r>
                <a:rPr lang="en-US" dirty="0">
                  <a:solidFill>
                    <a:prstClr val="white"/>
                  </a:solidFill>
                </a:rPr>
                <a:t>P</a:t>
              </a:r>
              <a:r>
                <a:rPr lang="en-US" dirty="0" smtClean="0">
                  <a:solidFill>
                    <a:prstClr val="white"/>
                  </a:solidFill>
                </a:rPr>
                <a:t>lane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Services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4" name="Straight Connector 13"/>
          <p:cNvCxnSpPr>
            <a:endCxn id="36" idx="3"/>
          </p:cNvCxnSpPr>
          <p:nvPr/>
        </p:nvCxnSpPr>
        <p:spPr>
          <a:xfrm flipH="1">
            <a:off x="2342071" y="2632584"/>
            <a:ext cx="754634" cy="166562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235831" y="4243829"/>
            <a:ext cx="586819" cy="54383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5"/>
          <p:cNvSpPr>
            <a:spLocks noGrp="1"/>
          </p:cNvSpPr>
          <p:nvPr>
            <p:ph idx="1"/>
          </p:nvPr>
        </p:nvSpPr>
        <p:spPr>
          <a:xfrm>
            <a:off x="295630" y="4072406"/>
            <a:ext cx="5605590" cy="1266863"/>
          </a:xfrm>
          <a:solidFill>
            <a:schemeClr val="bg1">
              <a:lumMod val="85000"/>
              <a:alpha val="2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Solution Provider no longer sees low level fabric details</a:t>
            </a:r>
          </a:p>
          <a:p>
            <a:pPr lvl="1"/>
            <a:r>
              <a:rPr lang="en-US" dirty="0" smtClean="0"/>
              <a:t>The fabrics are presented to orchestration and composing applications via a standardized framework / interface </a:t>
            </a:r>
            <a:endParaRPr lang="en-US" dirty="0"/>
          </a:p>
          <a:p>
            <a:pPr lvl="1"/>
            <a:r>
              <a:rPr lang="en-US" dirty="0" smtClean="0"/>
              <a:t>Fabric Specific Providers translate the common function calls into fabric specific traffic to do configuration and management at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itle 5"/>
          <p:cNvSpPr txBox="1">
            <a:spLocks/>
          </p:cNvSpPr>
          <p:nvPr/>
        </p:nvSpPr>
        <p:spPr>
          <a:xfrm>
            <a:off x="457200" y="1047221"/>
            <a:ext cx="8229600" cy="3142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100" b="1" i="0" kern="1200" cap="all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325" dirty="0">
                <a:solidFill>
                  <a:prstClr val="white"/>
                </a:solidFill>
              </a:rPr>
              <a:t>The Desired Fabric SW stack</a:t>
            </a:r>
          </a:p>
        </p:txBody>
      </p:sp>
      <p:sp>
        <p:nvSpPr>
          <p:cNvPr id="33" name="Content Placeholder 7"/>
          <p:cNvSpPr txBox="1">
            <a:spLocks/>
          </p:cNvSpPr>
          <p:nvPr/>
        </p:nvSpPr>
        <p:spPr>
          <a:xfrm>
            <a:off x="457200" y="1361496"/>
            <a:ext cx="8229600" cy="296054"/>
          </a:xfrm>
          <a:prstGeom prst="rect">
            <a:avLst/>
          </a:prstGeom>
        </p:spPr>
        <p:txBody>
          <a:bodyPr/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1500" dirty="0">
                <a:solidFill>
                  <a:prstClr val="white"/>
                </a:solidFill>
              </a:rPr>
              <a:t>From Solution Provider View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660495" y="2993378"/>
            <a:ext cx="2210180" cy="2345891"/>
            <a:chOff x="4972269" y="4063406"/>
            <a:chExt cx="2632236" cy="3295029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35" name="Group 34"/>
            <p:cNvGrpSpPr/>
            <p:nvPr/>
          </p:nvGrpSpPr>
          <p:grpSpPr>
            <a:xfrm>
              <a:off x="4972269" y="4063406"/>
              <a:ext cx="2632236" cy="2878942"/>
              <a:chOff x="9073053" y="3105306"/>
              <a:chExt cx="2632236" cy="2878942"/>
            </a:xfrm>
            <a:grpFill/>
          </p:grpSpPr>
          <p:sp>
            <p:nvSpPr>
              <p:cNvPr id="37" name="Rectangle 36"/>
              <p:cNvSpPr/>
              <p:nvPr/>
            </p:nvSpPr>
            <p:spPr bwMode="ltGray">
              <a:xfrm>
                <a:off x="9073053" y="3105306"/>
                <a:ext cx="2632236" cy="2064093"/>
              </a:xfrm>
              <a:prstGeom prst="rect">
                <a:avLst/>
              </a:prstGeom>
              <a:solidFill>
                <a:srgbClr val="00206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prstClr val="white"/>
                    </a:solidFill>
                  </a:rPr>
                  <a:t>Provider 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ltGray">
              <a:xfrm>
                <a:off x="9170678" y="4458315"/>
                <a:ext cx="2407026" cy="445099"/>
              </a:xfrm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Low-level Fabric setup / Authentication &amp; Routes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ltGray">
              <a:xfrm>
                <a:off x="9176245" y="3935096"/>
                <a:ext cx="2401460" cy="414110"/>
              </a:xfrm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Addressing / Firewalling / Partitioning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ltGray">
              <a:xfrm>
                <a:off x="9176245" y="5782015"/>
                <a:ext cx="2401460" cy="202233"/>
              </a:xfrm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Device Setup FW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 bwMode="ltGray">
              <a:xfrm>
                <a:off x="9176873" y="3448255"/>
                <a:ext cx="2405527" cy="378047"/>
              </a:xfrm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Route and Topology Management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 bwMode="ltGray">
            <a:xfrm>
              <a:off x="5069894" y="6944326"/>
              <a:ext cx="2407026" cy="414109"/>
            </a:xfrm>
            <a:prstGeom prst="rect">
              <a:avLst/>
            </a:prstGeom>
            <a:solidFill>
              <a:srgbClr val="002060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Fabric HW</a:t>
              </a:r>
            </a:p>
          </p:txBody>
        </p:sp>
      </p:grpSp>
      <p:pic>
        <p:nvPicPr>
          <p:cNvPr id="42" name="Picture Placeholder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306013" y="1860569"/>
            <a:ext cx="3584823" cy="215960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542172" y="1885539"/>
            <a:ext cx="2436394" cy="644824"/>
            <a:chOff x="8519422" y="1297457"/>
            <a:chExt cx="3332185" cy="859765"/>
          </a:xfrm>
        </p:grpSpPr>
        <p:sp>
          <p:nvSpPr>
            <p:cNvPr id="44" name="Rectangle 43"/>
            <p:cNvSpPr/>
            <p:nvPr/>
          </p:nvSpPr>
          <p:spPr bwMode="ltGray">
            <a:xfrm>
              <a:off x="8805440" y="1691910"/>
              <a:ext cx="2769863" cy="3994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Composing Tools / 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Resource Managers</a:t>
              </a:r>
            </a:p>
          </p:txBody>
        </p:sp>
        <p:sp>
          <p:nvSpPr>
            <p:cNvPr id="45" name="Rectangle 44"/>
            <p:cNvSpPr/>
            <p:nvPr/>
          </p:nvSpPr>
          <p:spPr bwMode="ltGray">
            <a:xfrm>
              <a:off x="8805440" y="1297457"/>
              <a:ext cx="2769863" cy="3648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Orchestration Tools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519422" y="2157222"/>
              <a:ext cx="3332185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 bwMode="ltGray">
          <a:xfrm>
            <a:off x="6741182" y="2590651"/>
            <a:ext cx="2027589" cy="37966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white"/>
                </a:solidFill>
              </a:rPr>
              <a:t>Fabric Management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err="1">
                <a:solidFill>
                  <a:prstClr val="white"/>
                </a:solidFill>
              </a:rPr>
              <a:t>Standarized</a:t>
            </a:r>
            <a:r>
              <a:rPr lang="en-US" sz="1500" dirty="0">
                <a:solidFill>
                  <a:prstClr val="white"/>
                </a:solidFill>
              </a:rPr>
              <a:t> Framework</a:t>
            </a:r>
            <a:endParaRPr lang="en-GB" sz="1500" dirty="0" err="1">
              <a:solidFill>
                <a:prstClr val="white"/>
              </a:solidFill>
            </a:endParaRPr>
          </a:p>
        </p:txBody>
      </p:sp>
      <p:sp>
        <p:nvSpPr>
          <p:cNvPr id="50" name="Cloud 49"/>
          <p:cNvSpPr/>
          <p:nvPr/>
        </p:nvSpPr>
        <p:spPr>
          <a:xfrm>
            <a:off x="6748311" y="4291846"/>
            <a:ext cx="1938489" cy="632882"/>
          </a:xfrm>
          <a:prstGeom prst="cloud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Fabric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Control </a:t>
            </a:r>
            <a:r>
              <a:rPr lang="en-US" dirty="0">
                <a:solidFill>
                  <a:prstClr val="white"/>
                </a:solidFill>
              </a:rPr>
              <a:t>P</a:t>
            </a:r>
            <a:r>
              <a:rPr lang="en-US" dirty="0" smtClean="0">
                <a:solidFill>
                  <a:prstClr val="white"/>
                </a:solidFill>
              </a:rPr>
              <a:t>lane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Services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4908583" y="1885539"/>
            <a:ext cx="1751912" cy="595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908583" y="2480931"/>
            <a:ext cx="1751912" cy="199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" y="5279485"/>
            <a:ext cx="5951192" cy="4154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2060"/>
                </a:solidFill>
                <a:latin typeface="Calibri"/>
                <a:ea typeface="+mn-ea"/>
              </a:rPr>
              <a:t>What are the requirements of this framework? </a:t>
            </a:r>
          </a:p>
        </p:txBody>
      </p:sp>
    </p:spTree>
    <p:extLst>
      <p:ext uri="{BB962C8B-B14F-4D97-AF65-F5344CB8AC3E}">
        <p14:creationId xmlns:p14="http://schemas.microsoft.com/office/powerpoint/2010/main" val="7977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Evolve the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verbs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framework into a more generic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open fabrics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framework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Merge kernel interfaces under one umbrella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Design extension support into the fabric framework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Export low-level fabric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services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Focus on abstracted hardware functionality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www.openfabrics.org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3D33A-93A5-4BFF-80F7-CA11B1D5A4D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OpenFabrics Framework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www.openfabrics.org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597AF-E6D4-4531-90EE-FF9C09EA5DF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2743200"/>
            <a:ext cx="2895600" cy="14848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Fabric Framework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5000" y="3200401"/>
            <a:ext cx="2438400" cy="609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OFA Provider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2762752"/>
            <a:ext cx="2895600" cy="14848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IB Verbs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19200" y="3255043"/>
            <a:ext cx="2438400" cy="609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Verbs Provider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86200" y="3255043"/>
            <a:ext cx="990600" cy="47875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2274332"/>
            <a:ext cx="2438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D6E71"/>
                </a:solidFill>
              </a:rPr>
              <a:t>Verbs</a:t>
            </a:r>
          </a:p>
        </p:txBody>
      </p:sp>
      <p:cxnSp>
        <p:nvCxnSpPr>
          <p:cNvPr id="10" name="Straight Arrow Connector 9"/>
          <p:cNvCxnSpPr>
            <a:stCxn id="22" idx="0"/>
            <a:endCxn id="8" idx="2"/>
          </p:cNvCxnSpPr>
          <p:nvPr/>
        </p:nvCxnSpPr>
        <p:spPr>
          <a:xfrm flipV="1">
            <a:off x="2209800" y="2274332"/>
            <a:ext cx="0" cy="488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57800" y="2274332"/>
            <a:ext cx="2895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57800" y="190536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D6E71"/>
                </a:solidFill>
              </a:rPr>
              <a:t>Fabric Interfaces</a:t>
            </a:r>
          </a:p>
        </p:txBody>
      </p:sp>
      <p:cxnSp>
        <p:nvCxnSpPr>
          <p:cNvPr id="33" name="Straight Arrow Connector 32"/>
          <p:cNvCxnSpPr>
            <a:stCxn id="13" idx="0"/>
            <a:endCxn id="30" idx="2"/>
          </p:cNvCxnSpPr>
          <p:nvPr/>
        </p:nvCxnSpPr>
        <p:spPr>
          <a:xfrm flipV="1">
            <a:off x="6705600" y="2274696"/>
            <a:ext cx="0" cy="468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62000" y="4343400"/>
            <a:ext cx="7620000" cy="2228346"/>
            <a:chOff x="1163954" y="4343400"/>
            <a:chExt cx="7002161" cy="2228346"/>
          </a:xfrm>
        </p:grpSpPr>
        <p:sp>
          <p:nvSpPr>
            <p:cNvPr id="11" name="Right Arrow 10"/>
            <p:cNvSpPr/>
            <p:nvPr/>
          </p:nvSpPr>
          <p:spPr>
            <a:xfrm>
              <a:off x="1163954" y="4343400"/>
              <a:ext cx="7002161" cy="2228346"/>
            </a:xfrm>
            <a:prstGeom prst="rightArrow">
              <a:avLst>
                <a:gd name="adj1" fmla="val 63463"/>
                <a:gd name="adj2" fmla="val 64769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450760" y="4955739"/>
              <a:ext cx="2584080" cy="1010518"/>
            </a:xfrm>
            <a:custGeom>
              <a:avLst/>
              <a:gdLst>
                <a:gd name="connsiteX0" fmla="*/ 0 w 2864167"/>
                <a:gd name="connsiteY0" fmla="*/ 168423 h 1010518"/>
                <a:gd name="connsiteX1" fmla="*/ 168423 w 2864167"/>
                <a:gd name="connsiteY1" fmla="*/ 0 h 1010518"/>
                <a:gd name="connsiteX2" fmla="*/ 2695744 w 2864167"/>
                <a:gd name="connsiteY2" fmla="*/ 0 h 1010518"/>
                <a:gd name="connsiteX3" fmla="*/ 2864167 w 2864167"/>
                <a:gd name="connsiteY3" fmla="*/ 168423 h 1010518"/>
                <a:gd name="connsiteX4" fmla="*/ 2864167 w 2864167"/>
                <a:gd name="connsiteY4" fmla="*/ 842095 h 1010518"/>
                <a:gd name="connsiteX5" fmla="*/ 2695744 w 2864167"/>
                <a:gd name="connsiteY5" fmla="*/ 1010518 h 1010518"/>
                <a:gd name="connsiteX6" fmla="*/ 168423 w 2864167"/>
                <a:gd name="connsiteY6" fmla="*/ 1010518 h 1010518"/>
                <a:gd name="connsiteX7" fmla="*/ 0 w 2864167"/>
                <a:gd name="connsiteY7" fmla="*/ 842095 h 1010518"/>
                <a:gd name="connsiteX8" fmla="*/ 0 w 2864167"/>
                <a:gd name="connsiteY8" fmla="*/ 168423 h 101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4167" h="1010518">
                  <a:moveTo>
                    <a:pt x="0" y="168423"/>
                  </a:moveTo>
                  <a:cubicBezTo>
                    <a:pt x="0" y="75406"/>
                    <a:pt x="75406" y="0"/>
                    <a:pt x="168423" y="0"/>
                  </a:cubicBezTo>
                  <a:lnTo>
                    <a:pt x="2695744" y="0"/>
                  </a:lnTo>
                  <a:cubicBezTo>
                    <a:pt x="2788761" y="0"/>
                    <a:pt x="2864167" y="75406"/>
                    <a:pt x="2864167" y="168423"/>
                  </a:cubicBezTo>
                  <a:lnTo>
                    <a:pt x="2864167" y="842095"/>
                  </a:lnTo>
                  <a:cubicBezTo>
                    <a:pt x="2864167" y="935112"/>
                    <a:pt x="2788761" y="1010518"/>
                    <a:pt x="2695744" y="1010518"/>
                  </a:cubicBezTo>
                  <a:lnTo>
                    <a:pt x="168423" y="1010518"/>
                  </a:lnTo>
                  <a:cubicBezTo>
                    <a:pt x="75406" y="1010518"/>
                    <a:pt x="0" y="935112"/>
                    <a:pt x="0" y="842095"/>
                  </a:cubicBezTo>
                  <a:lnTo>
                    <a:pt x="0" y="1684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79" tIns="144579" rIns="144579" bIns="144579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Transition </a:t>
              </a:r>
              <a:r>
                <a:rPr lang="en-US" sz="2500" kern="1200"/>
                <a:t>from providing verbs API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45121" y="4955739"/>
              <a:ext cx="2233972" cy="1010518"/>
            </a:xfrm>
            <a:custGeom>
              <a:avLst/>
              <a:gdLst>
                <a:gd name="connsiteX0" fmla="*/ 0 w 2864167"/>
                <a:gd name="connsiteY0" fmla="*/ 168423 h 1010518"/>
                <a:gd name="connsiteX1" fmla="*/ 168423 w 2864167"/>
                <a:gd name="connsiteY1" fmla="*/ 0 h 1010518"/>
                <a:gd name="connsiteX2" fmla="*/ 2695744 w 2864167"/>
                <a:gd name="connsiteY2" fmla="*/ 0 h 1010518"/>
                <a:gd name="connsiteX3" fmla="*/ 2864167 w 2864167"/>
                <a:gd name="connsiteY3" fmla="*/ 168423 h 1010518"/>
                <a:gd name="connsiteX4" fmla="*/ 2864167 w 2864167"/>
                <a:gd name="connsiteY4" fmla="*/ 842095 h 1010518"/>
                <a:gd name="connsiteX5" fmla="*/ 2695744 w 2864167"/>
                <a:gd name="connsiteY5" fmla="*/ 1010518 h 1010518"/>
                <a:gd name="connsiteX6" fmla="*/ 168423 w 2864167"/>
                <a:gd name="connsiteY6" fmla="*/ 1010518 h 1010518"/>
                <a:gd name="connsiteX7" fmla="*/ 0 w 2864167"/>
                <a:gd name="connsiteY7" fmla="*/ 842095 h 1010518"/>
                <a:gd name="connsiteX8" fmla="*/ 0 w 2864167"/>
                <a:gd name="connsiteY8" fmla="*/ 168423 h 101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4167" h="1010518">
                  <a:moveTo>
                    <a:pt x="0" y="168423"/>
                  </a:moveTo>
                  <a:cubicBezTo>
                    <a:pt x="0" y="75406"/>
                    <a:pt x="75406" y="0"/>
                    <a:pt x="168423" y="0"/>
                  </a:cubicBezTo>
                  <a:lnTo>
                    <a:pt x="2695744" y="0"/>
                  </a:lnTo>
                  <a:cubicBezTo>
                    <a:pt x="2788761" y="0"/>
                    <a:pt x="2864167" y="75406"/>
                    <a:pt x="2864167" y="168423"/>
                  </a:cubicBezTo>
                  <a:lnTo>
                    <a:pt x="2864167" y="842095"/>
                  </a:lnTo>
                  <a:cubicBezTo>
                    <a:pt x="2864167" y="935112"/>
                    <a:pt x="2788761" y="1010518"/>
                    <a:pt x="2695744" y="1010518"/>
                  </a:cubicBezTo>
                  <a:lnTo>
                    <a:pt x="168423" y="1010518"/>
                  </a:lnTo>
                  <a:cubicBezTo>
                    <a:pt x="75406" y="1010518"/>
                    <a:pt x="0" y="935112"/>
                    <a:pt x="0" y="842095"/>
                  </a:cubicBezTo>
                  <a:lnTo>
                    <a:pt x="0" y="1684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79" tIns="144579" rIns="144579" bIns="144579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to providing fabric interfaces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53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6523" y="2315362"/>
            <a:ext cx="8253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Get moving on developing this Framework!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Recommend starting a WG to focus development efforts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i="1" dirty="0"/>
              <a:t>Create an OFS Framework working group to: </a:t>
            </a:r>
          </a:p>
          <a:p>
            <a:pPr lvl="1"/>
            <a:r>
              <a:rPr lang="en-US" sz="2000" i="1" dirty="0"/>
              <a:t>Develop, test, and distribute: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i="1" dirty="0"/>
              <a:t>An extensible, open source framework that provides access to high-performance fabric interfaces and services.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i="1" dirty="0"/>
              <a:t>Extensible, open source interfaces aligned with ULP and application needs for high-performance fabric services.</a:t>
            </a:r>
          </a:p>
          <a:p>
            <a:pPr marL="285750" indent="-285750">
              <a:buFontTx/>
              <a:buChar char="-"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4728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ISC 2013</a:t>
            </a:r>
          </a:p>
        </p:txBody>
      </p:sp>
    </p:spTree>
    <p:extLst>
      <p:ext uri="{BB962C8B-B14F-4D97-AF65-F5344CB8AC3E}">
        <p14:creationId xmlns:p14="http://schemas.microsoft.com/office/powerpoint/2010/main" val="218737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90738" y="457200"/>
            <a:ext cx="50800" cy="6096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/>
          <p:nvPr/>
        </p:nvSpPr>
        <p:spPr>
          <a:xfrm>
            <a:off x="3805984" y="1611947"/>
            <a:ext cx="457835" cy="45643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529087" y="1542810"/>
            <a:ext cx="1464310" cy="601980"/>
            <a:chOff x="529087" y="1542810"/>
            <a:chExt cx="1464310" cy="601980"/>
          </a:xfrm>
        </p:grpSpPr>
        <p:sp>
          <p:nvSpPr>
            <p:cNvPr id="10" name="Oval 9"/>
            <p:cNvSpPr/>
            <p:nvPr/>
          </p:nvSpPr>
          <p:spPr>
            <a:xfrm>
              <a:off x="529087" y="154281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691674" y="1709274"/>
              <a:ext cx="1101725" cy="2111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Manipulate Topology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59" name="Group 2058"/>
          <p:cNvGrpSpPr/>
          <p:nvPr/>
        </p:nvGrpSpPr>
        <p:grpSpPr>
          <a:xfrm>
            <a:off x="529087" y="1757440"/>
            <a:ext cx="1464310" cy="601980"/>
            <a:chOff x="529087" y="1757440"/>
            <a:chExt cx="1464310" cy="601980"/>
          </a:xfrm>
        </p:grpSpPr>
        <p:sp>
          <p:nvSpPr>
            <p:cNvPr id="7" name="Oval 6"/>
            <p:cNvSpPr/>
            <p:nvPr/>
          </p:nvSpPr>
          <p:spPr>
            <a:xfrm>
              <a:off x="529087" y="175744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69175" y="2000520"/>
              <a:ext cx="1101725" cy="2111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Visualize Fabric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529087" y="2477771"/>
            <a:ext cx="1464310" cy="601980"/>
            <a:chOff x="529087" y="2477771"/>
            <a:chExt cx="1464310" cy="601980"/>
          </a:xfrm>
        </p:grpSpPr>
        <p:sp>
          <p:nvSpPr>
            <p:cNvPr id="8" name="Oval 7"/>
            <p:cNvSpPr/>
            <p:nvPr/>
          </p:nvSpPr>
          <p:spPr>
            <a:xfrm>
              <a:off x="529087" y="2477771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93077" y="2652544"/>
              <a:ext cx="1101725" cy="2111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Identify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081752" y="4933382"/>
            <a:ext cx="1101725" cy="2111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Problems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61" name="Group 2060"/>
          <p:cNvGrpSpPr/>
          <p:nvPr/>
        </p:nvGrpSpPr>
        <p:grpSpPr>
          <a:xfrm>
            <a:off x="534937" y="3840123"/>
            <a:ext cx="1464310" cy="601980"/>
            <a:chOff x="534937" y="3840123"/>
            <a:chExt cx="1464310" cy="601980"/>
          </a:xfrm>
        </p:grpSpPr>
        <p:sp>
          <p:nvSpPr>
            <p:cNvPr id="9" name="Oval 8"/>
            <p:cNvSpPr/>
            <p:nvPr/>
          </p:nvSpPr>
          <p:spPr>
            <a:xfrm>
              <a:off x="534937" y="3840123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11149" y="3982729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Add/Remove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566663" y="4576830"/>
            <a:ext cx="1464310" cy="601980"/>
            <a:chOff x="566663" y="4576830"/>
            <a:chExt cx="1464310" cy="601980"/>
          </a:xfrm>
        </p:grpSpPr>
        <p:sp>
          <p:nvSpPr>
            <p:cNvPr id="11" name="Oval 10"/>
            <p:cNvSpPr/>
            <p:nvPr/>
          </p:nvSpPr>
          <p:spPr>
            <a:xfrm>
              <a:off x="566663" y="457683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96926" y="4716688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Manage switch hardware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" name="Frame 19"/>
          <p:cNvSpPr/>
          <p:nvPr/>
        </p:nvSpPr>
        <p:spPr>
          <a:xfrm>
            <a:off x="4937510" y="3275749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92437" y="3323359"/>
            <a:ext cx="1328738" cy="254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Manager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4931954" y="3997273"/>
            <a:ext cx="1456055" cy="55816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992437" y="4043469"/>
            <a:ext cx="1328737" cy="4397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 Admin Interface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7287188" y="2359420"/>
            <a:ext cx="1456055" cy="5924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56132" y="2409514"/>
            <a:ext cx="1328738" cy="4492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MPI, PGAS, Verbs, Libfabric, UCX, etc. applications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7303813" y="3002696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356132" y="3069359"/>
            <a:ext cx="1328738" cy="254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OS,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5158814" y="2841137"/>
            <a:ext cx="965200" cy="2111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7855401" y="1997401"/>
            <a:ext cx="693737" cy="2111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63" name="Group 2062"/>
          <p:cNvGrpSpPr/>
          <p:nvPr/>
        </p:nvGrpSpPr>
        <p:grpSpPr>
          <a:xfrm>
            <a:off x="566663" y="5305312"/>
            <a:ext cx="1464310" cy="601980"/>
            <a:chOff x="566663" y="5305312"/>
            <a:chExt cx="1464310" cy="601980"/>
          </a:xfrm>
        </p:grpSpPr>
        <p:sp>
          <p:nvSpPr>
            <p:cNvPr id="40" name="Oval 39"/>
            <p:cNvSpPr/>
            <p:nvPr/>
          </p:nvSpPr>
          <p:spPr>
            <a:xfrm>
              <a:off x="566663" y="5305312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48" name="Text Box 53"/>
            <p:cNvSpPr txBox="1">
              <a:spLocks noChangeArrowheads="1"/>
            </p:cNvSpPr>
            <p:nvPr/>
          </p:nvSpPr>
          <p:spPr bwMode="auto">
            <a:xfrm>
              <a:off x="747955" y="5435646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Diagnostics and Metrics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2" name="Frame 41"/>
          <p:cNvSpPr/>
          <p:nvPr/>
        </p:nvSpPr>
        <p:spPr>
          <a:xfrm>
            <a:off x="4913387" y="4841616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2057" name="Group 2056"/>
          <p:cNvGrpSpPr/>
          <p:nvPr/>
        </p:nvGrpSpPr>
        <p:grpSpPr>
          <a:xfrm>
            <a:off x="529210" y="3163724"/>
            <a:ext cx="1464310" cy="601980"/>
            <a:chOff x="529210" y="3163724"/>
            <a:chExt cx="1464310" cy="601980"/>
          </a:xfrm>
        </p:grpSpPr>
        <p:sp>
          <p:nvSpPr>
            <p:cNvPr id="43" name="Oval 42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49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Tuning Network </a:t>
              </a:r>
              <a:r>
                <a:rPr kumimoji="0" lang="en-US" alt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Performancec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5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53" name="Rectangle 56"/>
          <p:cNvSpPr>
            <a:spLocks noChangeArrowheads="1"/>
          </p:cNvSpPr>
          <p:nvPr/>
        </p:nvSpPr>
        <p:spPr bwMode="auto">
          <a:xfrm>
            <a:off x="346207" y="203176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4" name="Rectangle 58"/>
          <p:cNvSpPr>
            <a:spLocks noChangeArrowheads="1"/>
          </p:cNvSpPr>
          <p:nvPr/>
        </p:nvSpPr>
        <p:spPr bwMode="auto">
          <a:xfrm>
            <a:off x="0" y="625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5" name="Picture 2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342" y="4129760"/>
            <a:ext cx="4396256" cy="2308379"/>
          </a:xfrm>
          <a:prstGeom prst="rect">
            <a:avLst/>
          </a:prstGeom>
        </p:spPr>
      </p:pic>
      <p:sp>
        <p:nvSpPr>
          <p:cNvPr id="2056" name="TextBox 2055"/>
          <p:cNvSpPr txBox="1"/>
          <p:nvPr/>
        </p:nvSpPr>
        <p:spPr>
          <a:xfrm>
            <a:off x="2902385" y="1616693"/>
            <a:ext cx="36615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Planning  the GCID Namespace and Topology 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Discovery and Enumeration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Component and Subsystem Integration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Allocating, Binding, and Partitioning of Gen-Z Resources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Resiliency Support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Dynamic Component and Dynamic Fabric Management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Audit Logging, Errors and Events Management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Security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Power Management</a:t>
            </a: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6D6E7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4B47F61-5153-47C4-901E-52A02A7D0873}"/>
              </a:ext>
            </a:extLst>
          </p:cNvPr>
          <p:cNvSpPr/>
          <p:nvPr/>
        </p:nvSpPr>
        <p:spPr>
          <a:xfrm>
            <a:off x="2167612" y="2413930"/>
            <a:ext cx="1038091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51" name="TextBox 26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7778CAC-71FD-4E40-9E06-886603C4895C}"/>
              </a:ext>
            </a:extLst>
          </p:cNvPr>
          <p:cNvSpPr txBox="1"/>
          <p:nvPr/>
        </p:nvSpPr>
        <p:spPr>
          <a:xfrm>
            <a:off x="2167612" y="2525688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/>
              <a:t>AccountService</a:t>
            </a:r>
            <a:endParaRPr lang="en-US" sz="1100" dirty="0"/>
          </a:p>
        </p:txBody>
      </p:sp>
      <p:grpSp>
        <p:nvGrpSpPr>
          <p:cNvPr id="52" name="Group 51">
            <a:extLst>
              <a:ext uri="{FF2B5EF4-FFF2-40B4-BE49-F238E27FC236}">
                <a16:creationId xmlns:lc="http://schemas.openxmlformats.org/drawingml/2006/lockedCanvas" xmlns:a16="http://schemas.microsoft.com/office/drawing/2014/main" xmlns="" id="{7CF34952-B7F9-4945-8D38-7F7A7C29C957}"/>
              </a:ext>
            </a:extLst>
          </p:cNvPr>
          <p:cNvGrpSpPr/>
          <p:nvPr/>
        </p:nvGrpSpPr>
        <p:grpSpPr>
          <a:xfrm>
            <a:off x="2200865" y="2940517"/>
            <a:ext cx="1038091" cy="861819"/>
            <a:chOff x="538696" y="1979263"/>
            <a:chExt cx="1038091" cy="861819"/>
          </a:xfrm>
        </p:grpSpPr>
        <p:sp>
          <p:nvSpPr>
            <p:cNvPr id="65" name="Oval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2CBCC9F-7907-4B3F-8553-77FFF571938A}"/>
                </a:ext>
              </a:extLst>
            </p:cNvPr>
            <p:cNvSpPr/>
            <p:nvPr/>
          </p:nvSpPr>
          <p:spPr>
            <a:xfrm>
              <a:off x="538696" y="1979263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/>
            </a:p>
          </p:txBody>
        </p:sp>
        <p:sp>
          <p:nvSpPr>
            <p:cNvPr id="66" name="TextBox 27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58B222C-D7E8-4A0A-ABCA-7AF71EC82BAC}"/>
                </a:ext>
              </a:extLst>
            </p:cNvPr>
            <p:cNvSpPr txBox="1"/>
            <p:nvPr/>
          </p:nvSpPr>
          <p:spPr>
            <a:xfrm>
              <a:off x="538696" y="2091021"/>
              <a:ext cx="10182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err="1"/>
                <a:t>SessionService</a:t>
              </a:r>
              <a:endParaRPr lang="en-US" sz="11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4208D3-4270-4969-8E3C-C03EEF545456}"/>
              </a:ext>
            </a:extLst>
          </p:cNvPr>
          <p:cNvGrpSpPr/>
          <p:nvPr/>
        </p:nvGrpSpPr>
        <p:grpSpPr>
          <a:xfrm>
            <a:off x="2216088" y="3454192"/>
            <a:ext cx="1038091" cy="861819"/>
            <a:chOff x="660849" y="2512116"/>
            <a:chExt cx="1038091" cy="861819"/>
          </a:xfrm>
        </p:grpSpPr>
        <p:sp>
          <p:nvSpPr>
            <p:cNvPr id="63" name="Oval 6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BDE92A5-CA18-4F0E-A99B-B68FB4D7EC1A}"/>
                </a:ext>
              </a:extLst>
            </p:cNvPr>
            <p:cNvSpPr/>
            <p:nvPr/>
          </p:nvSpPr>
          <p:spPr>
            <a:xfrm>
              <a:off x="660849" y="2512116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/>
            </a:p>
          </p:txBody>
        </p:sp>
        <p:sp>
          <p:nvSpPr>
            <p:cNvPr id="64" name="TextBox 27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5D47E8E-428B-4765-B6C7-03870C6B1ECF}"/>
                </a:ext>
              </a:extLst>
            </p:cNvPr>
            <p:cNvSpPr txBox="1"/>
            <p:nvPr/>
          </p:nvSpPr>
          <p:spPr>
            <a:xfrm>
              <a:off x="660849" y="2623874"/>
              <a:ext cx="9188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err="1"/>
                <a:t>EventService</a:t>
              </a:r>
              <a:endParaRPr lang="en-US" sz="11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D5D4F05-E023-4226-ADDF-797558AF0619}"/>
              </a:ext>
            </a:extLst>
          </p:cNvPr>
          <p:cNvGrpSpPr/>
          <p:nvPr/>
        </p:nvGrpSpPr>
        <p:grpSpPr>
          <a:xfrm>
            <a:off x="2197718" y="3955884"/>
            <a:ext cx="1038091" cy="861819"/>
            <a:chOff x="757981" y="2978220"/>
            <a:chExt cx="1038091" cy="861819"/>
          </a:xfrm>
        </p:grpSpPr>
        <p:sp>
          <p:nvSpPr>
            <p:cNvPr id="61" name="Oval 6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2A57259-1FD7-4B50-9342-9F7D16493DDD}"/>
                </a:ext>
              </a:extLst>
            </p:cNvPr>
            <p:cNvSpPr/>
            <p:nvPr/>
          </p:nvSpPr>
          <p:spPr>
            <a:xfrm>
              <a:off x="757981" y="2978220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/>
            </a:p>
          </p:txBody>
        </p:sp>
        <p:sp>
          <p:nvSpPr>
            <p:cNvPr id="62" name="TextBox 27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01DC973-4D9B-4F81-9339-963AF0B3F9CE}"/>
                </a:ext>
              </a:extLst>
            </p:cNvPr>
            <p:cNvSpPr txBox="1"/>
            <p:nvPr/>
          </p:nvSpPr>
          <p:spPr>
            <a:xfrm>
              <a:off x="757981" y="3089978"/>
              <a:ext cx="10166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err="1"/>
                <a:t>UpdateService</a:t>
              </a:r>
              <a:endParaRPr lang="en-US" sz="11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D73AD2B-58FA-4711-8A9B-89F67D405900}"/>
              </a:ext>
            </a:extLst>
          </p:cNvPr>
          <p:cNvGrpSpPr/>
          <p:nvPr/>
        </p:nvGrpSpPr>
        <p:grpSpPr>
          <a:xfrm>
            <a:off x="2202803" y="4460005"/>
            <a:ext cx="1180131" cy="861819"/>
            <a:chOff x="847068" y="3506413"/>
            <a:chExt cx="1180131" cy="861819"/>
          </a:xfrm>
        </p:grpSpPr>
        <p:sp>
          <p:nvSpPr>
            <p:cNvPr id="59" name="Oval 5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62EA021-D2E2-49F3-952F-6DED656C60F2}"/>
                </a:ext>
              </a:extLst>
            </p:cNvPr>
            <p:cNvSpPr/>
            <p:nvPr/>
          </p:nvSpPr>
          <p:spPr>
            <a:xfrm>
              <a:off x="847068" y="3506413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/>
            </a:p>
          </p:txBody>
        </p:sp>
        <p:sp>
          <p:nvSpPr>
            <p:cNvPr id="60" name="TextBox 28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053B913-0268-4DBD-B173-79EB6D3B3059}"/>
                </a:ext>
              </a:extLst>
            </p:cNvPr>
            <p:cNvSpPr txBox="1"/>
            <p:nvPr/>
          </p:nvSpPr>
          <p:spPr>
            <a:xfrm>
              <a:off x="847068" y="3618171"/>
              <a:ext cx="11801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err="1"/>
                <a:t>TelemetryService</a:t>
              </a:r>
              <a:endParaRPr lang="en-US" sz="11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lc="http://schemas.openxmlformats.org/drawingml/2006/lockedCanvas" xmlns:a16="http://schemas.microsoft.com/office/drawing/2014/main" xmlns="" id="{E33FA088-B276-4885-8BC0-E69C073514F4}"/>
              </a:ext>
            </a:extLst>
          </p:cNvPr>
          <p:cNvGrpSpPr/>
          <p:nvPr/>
        </p:nvGrpSpPr>
        <p:grpSpPr>
          <a:xfrm>
            <a:off x="2204624" y="5044825"/>
            <a:ext cx="1038091" cy="861819"/>
            <a:chOff x="936155" y="4083571"/>
            <a:chExt cx="1038091" cy="861819"/>
          </a:xfrm>
        </p:grpSpPr>
        <p:sp>
          <p:nvSpPr>
            <p:cNvPr id="57" name="Oval 5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B6FB28A-36E0-4C69-8463-FE8ABF3A0ACF}"/>
                </a:ext>
              </a:extLst>
            </p:cNvPr>
            <p:cNvSpPr/>
            <p:nvPr/>
          </p:nvSpPr>
          <p:spPr>
            <a:xfrm>
              <a:off x="936155" y="4083571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/>
            </a:p>
          </p:txBody>
        </p:sp>
        <p:sp>
          <p:nvSpPr>
            <p:cNvPr id="58" name="TextBox 28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E17F805-96C4-41F1-BFDF-D1DDFF3C83CD}"/>
                </a:ext>
              </a:extLst>
            </p:cNvPr>
            <p:cNvSpPr txBox="1"/>
            <p:nvPr/>
          </p:nvSpPr>
          <p:spPr>
            <a:xfrm>
              <a:off x="1143553" y="4172277"/>
              <a:ext cx="699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1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OFA Board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</a:t>
            </a:r>
            <a:r>
              <a:rPr lang="en-US" dirty="0" smtClean="0"/>
              <a:t>OFM </a:t>
            </a:r>
            <a:r>
              <a:rPr lang="en-US" dirty="0"/>
              <a:t>Framework working group to: </a:t>
            </a:r>
          </a:p>
          <a:p>
            <a:pPr lvl="1"/>
            <a:r>
              <a:rPr lang="en-US" dirty="0"/>
              <a:t>Develop, test, and distribute: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An extensible, open source framework that provides access to high-performance fabric </a:t>
            </a:r>
            <a:r>
              <a:rPr lang="en-US" dirty="0" smtClean="0"/>
              <a:t>management interfaces </a:t>
            </a:r>
            <a:r>
              <a:rPr lang="en-US" dirty="0"/>
              <a:t>and services.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Extensible, open source interfaces aligned with ULP and </a:t>
            </a:r>
            <a:r>
              <a:rPr lang="en-US" dirty="0" smtClean="0"/>
              <a:t>management application </a:t>
            </a:r>
            <a:r>
              <a:rPr lang="en-US" dirty="0"/>
              <a:t>needs for high-performance fabric </a:t>
            </a:r>
            <a:r>
              <a:rPr lang="en-US" dirty="0" smtClean="0"/>
              <a:t>management services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9411F-985C-4C31-9366-848682A48B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83644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Applications are being scaled to run on increasingly large HPC clusters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Some applications are now running on new compute models e.g. heterogeneous computing (x86 + GPU)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Apps are taking advantage of Many-, multi-core processors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Some apps are designed for message passing, some for shared memory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751" y="5615463"/>
            <a:ext cx="8005718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No Common Fabric Manager Interfaces and Fabric Models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162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42632" y="2274417"/>
            <a:ext cx="2354679" cy="1418528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Fabric SW stack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From the Fabric Admin’s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Content Placeholder 4"/>
          <p:cNvSpPr txBox="1">
            <a:spLocks/>
          </p:cNvSpPr>
          <p:nvPr/>
        </p:nvSpPr>
        <p:spPr>
          <a:xfrm>
            <a:off x="0" y="3870744"/>
            <a:ext cx="3464923" cy="1459627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1500" dirty="0">
                <a:solidFill>
                  <a:prstClr val="black"/>
                </a:solidFill>
              </a:rPr>
              <a:t>The Fabric Admin view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Each fabric is different, and the configuration requirements are applied to many different components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The Solution Provider / Fabric Admin  needs M x N tool stacks </a:t>
            </a:r>
          </a:p>
          <a:p>
            <a:pPr marL="167879" lvl="1" indent="0" fontAlgn="auto"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81742" y="1529867"/>
            <a:ext cx="5076361" cy="644824"/>
            <a:chOff x="8802228" y="1297457"/>
            <a:chExt cx="2780171" cy="859765"/>
          </a:xfrm>
        </p:grpSpPr>
        <p:sp>
          <p:nvSpPr>
            <p:cNvPr id="42" name="Rectangle 41"/>
            <p:cNvSpPr/>
            <p:nvPr/>
          </p:nvSpPr>
          <p:spPr bwMode="ltGray">
            <a:xfrm>
              <a:off x="8805440" y="1691910"/>
              <a:ext cx="2769863" cy="3994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Composing Tools / 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Resource Managers</a:t>
              </a:r>
            </a:p>
          </p:txBody>
        </p:sp>
        <p:sp>
          <p:nvSpPr>
            <p:cNvPr id="43" name="Rectangle 42"/>
            <p:cNvSpPr/>
            <p:nvPr/>
          </p:nvSpPr>
          <p:spPr bwMode="ltGray">
            <a:xfrm>
              <a:off x="8805440" y="1297457"/>
              <a:ext cx="2769863" cy="3648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Orchestration Tools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8802228" y="2156988"/>
              <a:ext cx="2780171" cy="23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/>
          <p:cNvCxnSpPr/>
          <p:nvPr/>
        </p:nvCxnSpPr>
        <p:spPr>
          <a:xfrm flipH="1">
            <a:off x="2718900" y="1924622"/>
            <a:ext cx="948553" cy="61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6708632" y="4281971"/>
            <a:ext cx="2073097" cy="1280812"/>
            <a:chOff x="8261217" y="3909751"/>
            <a:chExt cx="3600804" cy="1707749"/>
          </a:xfrm>
        </p:grpSpPr>
        <p:sp>
          <p:nvSpPr>
            <p:cNvPr id="100" name="Rounded Rectangle 99"/>
            <p:cNvSpPr/>
            <p:nvPr/>
          </p:nvSpPr>
          <p:spPr>
            <a:xfrm>
              <a:off x="8356950" y="4693772"/>
              <a:ext cx="3505071" cy="37829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prstClr val="white"/>
                  </a:solidFill>
                </a:rPr>
                <a:t>Compute</a:t>
              </a:r>
              <a:endParaRPr lang="en-GB" sz="1050" dirty="0">
                <a:solidFill>
                  <a:prstClr val="white"/>
                </a:solidFill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8356950" y="5076145"/>
              <a:ext cx="3505071" cy="240787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prstClr val="white"/>
                  </a:solidFill>
                </a:rPr>
                <a:t>Storage</a:t>
              </a:r>
              <a:endParaRPr lang="en-GB" sz="1050" dirty="0">
                <a:solidFill>
                  <a:prstClr val="white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8356950" y="5338083"/>
              <a:ext cx="3505071" cy="279417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prstClr val="white"/>
                  </a:solidFill>
                </a:rPr>
                <a:t>Memory</a:t>
              </a:r>
              <a:endParaRPr lang="en-GB" sz="1050" dirty="0">
                <a:solidFill>
                  <a:prstClr val="white"/>
                </a:solidFill>
              </a:endParaRPr>
            </a:p>
          </p:txBody>
        </p:sp>
        <p:sp>
          <p:nvSpPr>
            <p:cNvPr id="103" name="Cloud 102"/>
            <p:cNvSpPr/>
            <p:nvPr/>
          </p:nvSpPr>
          <p:spPr>
            <a:xfrm>
              <a:off x="8261217" y="3909751"/>
              <a:ext cx="3600804" cy="784732"/>
            </a:xfrm>
            <a:prstGeom prst="cloud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Fabric Services</a:t>
              </a: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8362972" y="4443227"/>
              <a:ext cx="691602" cy="254626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prstClr val="white"/>
                  </a:solidFill>
                </a:rPr>
                <a:t>IB</a:t>
              </a:r>
              <a:endParaRPr lang="en-GB" sz="1050" dirty="0">
                <a:solidFill>
                  <a:prstClr val="white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9118488" y="4443227"/>
              <a:ext cx="766703" cy="24646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err="1">
                  <a:solidFill>
                    <a:prstClr val="white"/>
                  </a:solidFill>
                </a:rPr>
                <a:t>RoCE</a:t>
              </a:r>
              <a:endParaRPr lang="en-GB" sz="900" dirty="0">
                <a:solidFill>
                  <a:prstClr val="white"/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9966023" y="4443227"/>
              <a:ext cx="1075729" cy="25054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white"/>
                  </a:solidFill>
                </a:rPr>
                <a:t>Ethernet</a:t>
              </a:r>
              <a:endParaRPr lang="en-GB" sz="900" dirty="0">
                <a:solidFill>
                  <a:prstClr val="white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1105665" y="4443227"/>
              <a:ext cx="756356" cy="25054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white"/>
                  </a:solidFill>
                </a:rPr>
                <a:t>OPA</a:t>
              </a:r>
              <a:endParaRPr lang="en-GB" sz="9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Vertical Scroll 8"/>
          <p:cNvSpPr/>
          <p:nvPr/>
        </p:nvSpPr>
        <p:spPr>
          <a:xfrm>
            <a:off x="7091534" y="2660919"/>
            <a:ext cx="1472465" cy="829727"/>
          </a:xfrm>
          <a:prstGeom prst="verticalScroll">
            <a:avLst/>
          </a:prstGeom>
          <a:gradFill flip="none" rotWithShape="1">
            <a:gsLst>
              <a:gs pos="66000">
                <a:schemeClr val="tx2">
                  <a:lumMod val="60000"/>
                  <a:lumOff val="40000"/>
                </a:schemeClr>
              </a:gs>
              <a:gs pos="38000">
                <a:srgbClr val="FF0000"/>
              </a:gs>
              <a:gs pos="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Endpoint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Configuration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Requirements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57" name="Vertical Scroll 56"/>
          <p:cNvSpPr/>
          <p:nvPr/>
        </p:nvSpPr>
        <p:spPr>
          <a:xfrm>
            <a:off x="4229818" y="2657391"/>
            <a:ext cx="1513139" cy="833255"/>
          </a:xfrm>
          <a:prstGeom prst="verticalScroll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Fabric Configuration Requirements</a:t>
            </a:r>
            <a:endParaRPr lang="en-GB" sz="1400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83176" y="3797585"/>
            <a:ext cx="1935257" cy="1786412"/>
            <a:chOff x="5004578" y="4063406"/>
            <a:chExt cx="2580343" cy="2509190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2" name="Group 1"/>
            <p:cNvGrpSpPr/>
            <p:nvPr/>
          </p:nvGrpSpPr>
          <p:grpSpPr>
            <a:xfrm>
              <a:off x="5004578" y="4063406"/>
              <a:ext cx="2580343" cy="2064093"/>
              <a:chOff x="9105362" y="3105306"/>
              <a:chExt cx="2580343" cy="2064093"/>
            </a:xfrm>
            <a:grpFill/>
          </p:grpSpPr>
          <p:sp>
            <p:nvSpPr>
              <p:cNvPr id="56" name="Rectangle 55"/>
              <p:cNvSpPr/>
              <p:nvPr/>
            </p:nvSpPr>
            <p:spPr bwMode="ltGray">
              <a:xfrm>
                <a:off x="9105362" y="3105306"/>
                <a:ext cx="2580343" cy="2064093"/>
              </a:xfrm>
              <a:prstGeom prst="rect">
                <a:avLst/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prstClr val="white"/>
                    </a:solidFill>
                  </a:rPr>
                  <a:t>Fabric Management Stack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ltGray">
              <a:xfrm>
                <a:off x="9170678" y="4458315"/>
                <a:ext cx="2407026" cy="445099"/>
              </a:xfrm>
              <a:prstGeom prst="rect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Low-level Fabric setup / Authentication &amp; Routes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ltGray">
              <a:xfrm>
                <a:off x="9176245" y="3935096"/>
                <a:ext cx="2401460" cy="414110"/>
              </a:xfrm>
              <a:prstGeom prst="rect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Addressing / Firewalling / Partitioning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 bwMode="ltGray">
              <a:xfrm>
                <a:off x="9176245" y="4967166"/>
                <a:ext cx="2401460" cy="202233"/>
              </a:xfrm>
              <a:prstGeom prst="rect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Device Setup FW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ltGray">
              <a:xfrm>
                <a:off x="9176873" y="3448255"/>
                <a:ext cx="2405527" cy="378047"/>
              </a:xfrm>
              <a:prstGeom prst="rect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Route and Topology Management</a:t>
                </a:r>
              </a:p>
            </p:txBody>
          </p:sp>
        </p:grpSp>
        <p:sp>
          <p:nvSpPr>
            <p:cNvPr id="59" name="Rectangle 58"/>
            <p:cNvSpPr/>
            <p:nvPr/>
          </p:nvSpPr>
          <p:spPr bwMode="ltGray">
            <a:xfrm>
              <a:off x="5069894" y="6158486"/>
              <a:ext cx="2407026" cy="41411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Fabric HW</a:t>
              </a: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8212253" y="3541321"/>
            <a:ext cx="215311" cy="13317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 flipV="1">
            <a:off x="2735226" y="3692945"/>
            <a:ext cx="1248498" cy="1778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Down Arrow 65"/>
          <p:cNvSpPr/>
          <p:nvPr/>
        </p:nvSpPr>
        <p:spPr>
          <a:xfrm>
            <a:off x="5120916" y="3512707"/>
            <a:ext cx="215311" cy="284879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7274413" y="3541321"/>
            <a:ext cx="205379" cy="785305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6044" y="5432392"/>
            <a:ext cx="3069815" cy="4154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2060"/>
                </a:solidFill>
                <a:latin typeface="Calibri"/>
                <a:ea typeface="+mn-ea"/>
              </a:rPr>
              <a:t>Need a common interface</a:t>
            </a:r>
            <a:endParaRPr lang="en-GB" sz="2100" b="1" dirty="0">
              <a:solidFill>
                <a:srgbClr val="00206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12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3131" y="1901443"/>
            <a:ext cx="1927995" cy="854802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/>
          <p:cNvSpPr txBox="1"/>
          <p:nvPr/>
        </p:nvSpPr>
        <p:spPr>
          <a:xfrm>
            <a:off x="1013689" y="5568267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Hardware Layer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963131" y="5334000"/>
            <a:ext cx="1927995" cy="83786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963131" y="3028836"/>
            <a:ext cx="1927995" cy="837867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Application Interface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3689" y="1867179"/>
            <a:ext cx="2005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 </a:t>
            </a:r>
            <a:r>
              <a:rPr lang="en-US" dirty="0" smtClean="0"/>
              <a:t>and </a:t>
            </a:r>
          </a:p>
          <a:p>
            <a:r>
              <a:rPr lang="en-US" dirty="0" smtClean="0"/>
              <a:t>Mgmt Application </a:t>
            </a:r>
          </a:p>
          <a:p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963131" y="4164330"/>
            <a:ext cx="1927995" cy="83786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03057" y="439859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Provider Layer</a:t>
            </a:r>
          </a:p>
        </p:txBody>
      </p:sp>
      <p:sp>
        <p:nvSpPr>
          <p:cNvPr id="226" name="Title 2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we do?</a:t>
            </a:r>
          </a:p>
        </p:txBody>
      </p:sp>
      <p:sp>
        <p:nvSpPr>
          <p:cNvPr id="11" name="Freeform 10"/>
          <p:cNvSpPr/>
          <p:nvPr/>
        </p:nvSpPr>
        <p:spPr>
          <a:xfrm>
            <a:off x="3104707" y="2307261"/>
            <a:ext cx="404351" cy="914400"/>
          </a:xfrm>
          <a:custGeom>
            <a:avLst/>
            <a:gdLst>
              <a:gd name="connsiteX0" fmla="*/ 53163 w 404351"/>
              <a:gd name="connsiteY0" fmla="*/ 0 h 914400"/>
              <a:gd name="connsiteX1" fmla="*/ 404037 w 404351"/>
              <a:gd name="connsiteY1" fmla="*/ 457200 h 914400"/>
              <a:gd name="connsiteX2" fmla="*/ 0 w 404351"/>
              <a:gd name="connsiteY2" fmla="*/ 914400 h 914400"/>
              <a:gd name="connsiteX3" fmla="*/ 0 w 40435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51" h="914400">
                <a:moveTo>
                  <a:pt x="53163" y="0"/>
                </a:moveTo>
                <a:cubicBezTo>
                  <a:pt x="233030" y="152400"/>
                  <a:pt x="412898" y="304800"/>
                  <a:pt x="404037" y="457200"/>
                </a:cubicBezTo>
                <a:cubicBezTo>
                  <a:pt x="395176" y="60960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104707" y="3647087"/>
            <a:ext cx="404351" cy="914400"/>
          </a:xfrm>
          <a:custGeom>
            <a:avLst/>
            <a:gdLst>
              <a:gd name="connsiteX0" fmla="*/ 53163 w 404351"/>
              <a:gd name="connsiteY0" fmla="*/ 0 h 914400"/>
              <a:gd name="connsiteX1" fmla="*/ 404037 w 404351"/>
              <a:gd name="connsiteY1" fmla="*/ 457200 h 914400"/>
              <a:gd name="connsiteX2" fmla="*/ 0 w 404351"/>
              <a:gd name="connsiteY2" fmla="*/ 914400 h 914400"/>
              <a:gd name="connsiteX3" fmla="*/ 0 w 40435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51" h="914400">
                <a:moveTo>
                  <a:pt x="53163" y="0"/>
                </a:moveTo>
                <a:cubicBezTo>
                  <a:pt x="233030" y="152400"/>
                  <a:pt x="412898" y="304800"/>
                  <a:pt x="404037" y="457200"/>
                </a:cubicBezTo>
                <a:cubicBezTo>
                  <a:pt x="395176" y="60960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104707" y="4832362"/>
            <a:ext cx="404351" cy="914400"/>
          </a:xfrm>
          <a:custGeom>
            <a:avLst/>
            <a:gdLst>
              <a:gd name="connsiteX0" fmla="*/ 53163 w 404351"/>
              <a:gd name="connsiteY0" fmla="*/ 0 h 914400"/>
              <a:gd name="connsiteX1" fmla="*/ 404037 w 404351"/>
              <a:gd name="connsiteY1" fmla="*/ 457200 h 914400"/>
              <a:gd name="connsiteX2" fmla="*/ 0 w 404351"/>
              <a:gd name="connsiteY2" fmla="*/ 914400 h 914400"/>
              <a:gd name="connsiteX3" fmla="*/ 0 w 40435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51" h="914400">
                <a:moveTo>
                  <a:pt x="53163" y="0"/>
                </a:moveTo>
                <a:cubicBezTo>
                  <a:pt x="233030" y="152400"/>
                  <a:pt x="412898" y="304800"/>
                  <a:pt x="404037" y="457200"/>
                </a:cubicBezTo>
                <a:cubicBezTo>
                  <a:pt x="395176" y="60960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65734" y="1923766"/>
            <a:ext cx="3784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Examine the classes of </a:t>
            </a:r>
            <a:r>
              <a:rPr lang="en-US" dirty="0" smtClean="0"/>
              <a:t>management applications </a:t>
            </a:r>
            <a:r>
              <a:rPr lang="en-US" dirty="0"/>
              <a:t>that are important to users of </a:t>
            </a:r>
            <a:r>
              <a:rPr lang="en-US" dirty="0" smtClean="0"/>
              <a:t>OFM.</a:t>
            </a:r>
            <a:endParaRPr lang="en-US" dirty="0"/>
          </a:p>
          <a:p>
            <a:endParaRPr lang="en-US" dirty="0"/>
          </a:p>
          <a:p>
            <a:r>
              <a:rPr lang="en-US" dirty="0"/>
              <a:t>Let the applications drive the appropriate interface definition.</a:t>
            </a:r>
          </a:p>
          <a:p>
            <a:endParaRPr lang="en-US" dirty="0"/>
          </a:p>
          <a:p>
            <a:r>
              <a:rPr lang="en-US" dirty="0"/>
              <a:t>This, in turn, drives the necessary </a:t>
            </a:r>
            <a:r>
              <a:rPr lang="en-US" dirty="0" smtClean="0"/>
              <a:t>management features </a:t>
            </a:r>
            <a:r>
              <a:rPr lang="en-US" dirty="0"/>
              <a:t>that the fabric </a:t>
            </a:r>
            <a:r>
              <a:rPr lang="en-US" dirty="0" smtClean="0"/>
              <a:t>plug in should </a:t>
            </a:r>
            <a:r>
              <a:rPr lang="en-US" dirty="0"/>
              <a:t>support.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3915508" y="3116712"/>
            <a:ext cx="804528" cy="19751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90738" y="457200"/>
            <a:ext cx="50800" cy="6096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/>
          <p:nvPr/>
        </p:nvSpPr>
        <p:spPr>
          <a:xfrm>
            <a:off x="3805984" y="1611947"/>
            <a:ext cx="457835" cy="45643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529087" y="1542810"/>
            <a:ext cx="1464310" cy="601980"/>
            <a:chOff x="529087" y="1542810"/>
            <a:chExt cx="1464310" cy="601980"/>
          </a:xfrm>
        </p:grpSpPr>
        <p:sp>
          <p:nvSpPr>
            <p:cNvPr id="10" name="Oval 9"/>
            <p:cNvSpPr/>
            <p:nvPr/>
          </p:nvSpPr>
          <p:spPr>
            <a:xfrm>
              <a:off x="529087" y="154281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691674" y="1709274"/>
              <a:ext cx="1101725" cy="2111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Manipulate Topology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59" name="Group 2058"/>
          <p:cNvGrpSpPr/>
          <p:nvPr/>
        </p:nvGrpSpPr>
        <p:grpSpPr>
          <a:xfrm>
            <a:off x="529087" y="1757440"/>
            <a:ext cx="1464310" cy="601980"/>
            <a:chOff x="529087" y="1757440"/>
            <a:chExt cx="1464310" cy="601980"/>
          </a:xfrm>
        </p:grpSpPr>
        <p:sp>
          <p:nvSpPr>
            <p:cNvPr id="7" name="Oval 6"/>
            <p:cNvSpPr/>
            <p:nvPr/>
          </p:nvSpPr>
          <p:spPr>
            <a:xfrm>
              <a:off x="529087" y="175744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69175" y="2000520"/>
              <a:ext cx="1101725" cy="2111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Visualize Fabric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529087" y="2477771"/>
            <a:ext cx="1464310" cy="601980"/>
            <a:chOff x="529087" y="2477771"/>
            <a:chExt cx="1464310" cy="601980"/>
          </a:xfrm>
        </p:grpSpPr>
        <p:sp>
          <p:nvSpPr>
            <p:cNvPr id="8" name="Oval 7"/>
            <p:cNvSpPr/>
            <p:nvPr/>
          </p:nvSpPr>
          <p:spPr>
            <a:xfrm>
              <a:off x="529087" y="2477771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93077" y="2652544"/>
              <a:ext cx="1101725" cy="2111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Identify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081752" y="4933382"/>
            <a:ext cx="1101725" cy="2111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Problems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61" name="Group 2060"/>
          <p:cNvGrpSpPr/>
          <p:nvPr/>
        </p:nvGrpSpPr>
        <p:grpSpPr>
          <a:xfrm>
            <a:off x="534937" y="3840123"/>
            <a:ext cx="1464310" cy="601980"/>
            <a:chOff x="534937" y="3840123"/>
            <a:chExt cx="1464310" cy="601980"/>
          </a:xfrm>
        </p:grpSpPr>
        <p:sp>
          <p:nvSpPr>
            <p:cNvPr id="9" name="Oval 8"/>
            <p:cNvSpPr/>
            <p:nvPr/>
          </p:nvSpPr>
          <p:spPr>
            <a:xfrm>
              <a:off x="534937" y="3840123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11149" y="3982729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Add/Remove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566663" y="4576830"/>
            <a:ext cx="1464310" cy="601980"/>
            <a:chOff x="566663" y="4576830"/>
            <a:chExt cx="1464310" cy="601980"/>
          </a:xfrm>
        </p:grpSpPr>
        <p:sp>
          <p:nvSpPr>
            <p:cNvPr id="11" name="Oval 10"/>
            <p:cNvSpPr/>
            <p:nvPr/>
          </p:nvSpPr>
          <p:spPr>
            <a:xfrm>
              <a:off x="566663" y="457683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96926" y="4716688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Manage switch hardware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" name="Frame 19"/>
          <p:cNvSpPr/>
          <p:nvPr/>
        </p:nvSpPr>
        <p:spPr>
          <a:xfrm>
            <a:off x="4937510" y="3275749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92437" y="3323359"/>
            <a:ext cx="1328738" cy="254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Manager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4931954" y="3997273"/>
            <a:ext cx="1456055" cy="55816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992437" y="4043469"/>
            <a:ext cx="1328737" cy="4397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 Admin Interface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4785795" y="1653316"/>
            <a:ext cx="1456055" cy="5924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854739" y="1703410"/>
            <a:ext cx="1328738" cy="4492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MPI, PGAS, Verbs, Libfabric, UCX, etc. applications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4802420" y="2296592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4854739" y="2363255"/>
            <a:ext cx="1328738" cy="254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OS,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7508004" y="4157769"/>
            <a:ext cx="965200" cy="2111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7855401" y="1997401"/>
            <a:ext cx="693737" cy="2111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63" name="Group 2062"/>
          <p:cNvGrpSpPr/>
          <p:nvPr/>
        </p:nvGrpSpPr>
        <p:grpSpPr>
          <a:xfrm>
            <a:off x="566663" y="5305312"/>
            <a:ext cx="1464310" cy="601980"/>
            <a:chOff x="566663" y="5305312"/>
            <a:chExt cx="1464310" cy="601980"/>
          </a:xfrm>
        </p:grpSpPr>
        <p:sp>
          <p:nvSpPr>
            <p:cNvPr id="40" name="Oval 39"/>
            <p:cNvSpPr/>
            <p:nvPr/>
          </p:nvSpPr>
          <p:spPr>
            <a:xfrm>
              <a:off x="566663" y="5305312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48" name="Text Box 53"/>
            <p:cNvSpPr txBox="1">
              <a:spLocks noChangeArrowheads="1"/>
            </p:cNvSpPr>
            <p:nvPr/>
          </p:nvSpPr>
          <p:spPr bwMode="auto">
            <a:xfrm>
              <a:off x="747955" y="5435646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Diagnostics and Metrics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2" name="Frame 41"/>
          <p:cNvSpPr/>
          <p:nvPr/>
        </p:nvSpPr>
        <p:spPr>
          <a:xfrm>
            <a:off x="4913387" y="4841616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2057" name="Group 2056"/>
          <p:cNvGrpSpPr/>
          <p:nvPr/>
        </p:nvGrpSpPr>
        <p:grpSpPr>
          <a:xfrm>
            <a:off x="529210" y="3163724"/>
            <a:ext cx="1464310" cy="601980"/>
            <a:chOff x="529210" y="3163724"/>
            <a:chExt cx="1464310" cy="601980"/>
          </a:xfrm>
        </p:grpSpPr>
        <p:sp>
          <p:nvSpPr>
            <p:cNvPr id="43" name="Oval 42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49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Tuning Network </a:t>
              </a:r>
              <a:r>
                <a:rPr kumimoji="0" lang="en-US" alt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Performancec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5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53" name="Rectangle 56"/>
          <p:cNvSpPr>
            <a:spLocks noChangeArrowheads="1"/>
          </p:cNvSpPr>
          <p:nvPr/>
        </p:nvSpPr>
        <p:spPr bwMode="auto">
          <a:xfrm>
            <a:off x="346207" y="203176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4" name="Rectangle 58"/>
          <p:cNvSpPr>
            <a:spLocks noChangeArrowheads="1"/>
          </p:cNvSpPr>
          <p:nvPr/>
        </p:nvSpPr>
        <p:spPr bwMode="auto">
          <a:xfrm>
            <a:off x="0" y="625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Fabric Administration Workspace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34651" y="3120011"/>
            <a:ext cx="1464310" cy="601980"/>
            <a:chOff x="529087" y="1542810"/>
            <a:chExt cx="1464310" cy="601980"/>
          </a:xfrm>
        </p:grpSpPr>
        <p:sp>
          <p:nvSpPr>
            <p:cNvPr id="6" name="Oval 5"/>
            <p:cNvSpPr/>
            <p:nvPr/>
          </p:nvSpPr>
          <p:spPr>
            <a:xfrm>
              <a:off x="529087" y="154281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698271" y="1676229"/>
              <a:ext cx="1101725" cy="28778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 and </a:t>
              </a: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Manipulate Topology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9179" y="3818882"/>
            <a:ext cx="1464310" cy="601980"/>
            <a:chOff x="534937" y="3799228"/>
            <a:chExt cx="1464310" cy="601980"/>
          </a:xfrm>
        </p:grpSpPr>
        <p:sp>
          <p:nvSpPr>
            <p:cNvPr id="15" name="Oval 14"/>
            <p:cNvSpPr/>
            <p:nvPr/>
          </p:nvSpPr>
          <p:spPr>
            <a:xfrm>
              <a:off x="534937" y="3799228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16230" y="3938202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Add/Remove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19179" y="4517753"/>
            <a:ext cx="1464310" cy="601980"/>
            <a:chOff x="566663" y="4495040"/>
            <a:chExt cx="1464310" cy="601980"/>
          </a:xfrm>
        </p:grpSpPr>
        <p:sp>
          <p:nvSpPr>
            <p:cNvPr id="18" name="Oval 17"/>
            <p:cNvSpPr/>
            <p:nvPr/>
          </p:nvSpPr>
          <p:spPr>
            <a:xfrm>
              <a:off x="566663" y="449504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754656" y="4643087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Manage switch hardware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806594" y="2160252"/>
            <a:ext cx="1747647" cy="8325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fabric</a:t>
            </a:r>
          </a:p>
          <a:p>
            <a:pPr algn="ctr"/>
            <a:r>
              <a:rPr lang="en-US" dirty="0" smtClean="0"/>
              <a:t>manipulations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2010396" y="5206322"/>
            <a:ext cx="1464310" cy="601980"/>
            <a:chOff x="520427" y="3030738"/>
            <a:chExt cx="1464310" cy="601980"/>
          </a:xfrm>
        </p:grpSpPr>
        <p:sp>
          <p:nvSpPr>
            <p:cNvPr id="32" name="Oval 31"/>
            <p:cNvSpPr/>
            <p:nvPr/>
          </p:nvSpPr>
          <p:spPr>
            <a:xfrm>
              <a:off x="520427" y="3030738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701720" y="3180424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Discovery and Enumeration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72070" y="3828522"/>
            <a:ext cx="1464310" cy="601980"/>
            <a:chOff x="529087" y="1757440"/>
            <a:chExt cx="1464310" cy="601980"/>
          </a:xfrm>
        </p:grpSpPr>
        <p:sp>
          <p:nvSpPr>
            <p:cNvPr id="9" name="Oval 8"/>
            <p:cNvSpPr/>
            <p:nvPr/>
          </p:nvSpPr>
          <p:spPr>
            <a:xfrm>
              <a:off x="529087" y="175744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669175" y="2000520"/>
              <a:ext cx="1101725" cy="2111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Visualize Fabric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72070" y="3126568"/>
            <a:ext cx="1464310" cy="601980"/>
            <a:chOff x="529087" y="2477771"/>
            <a:chExt cx="1464310" cy="601980"/>
          </a:xfrm>
        </p:grpSpPr>
        <p:sp>
          <p:nvSpPr>
            <p:cNvPr id="12" name="Oval 11"/>
            <p:cNvSpPr/>
            <p:nvPr/>
          </p:nvSpPr>
          <p:spPr>
            <a:xfrm>
              <a:off x="529087" y="2477771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93077" y="2652544"/>
              <a:ext cx="1101725" cy="2111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Identify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72070" y="4530476"/>
            <a:ext cx="1464310" cy="601980"/>
            <a:chOff x="566663" y="5305312"/>
            <a:chExt cx="1464310" cy="601980"/>
          </a:xfrm>
        </p:grpSpPr>
        <p:sp>
          <p:nvSpPr>
            <p:cNvPr id="21" name="Oval 20"/>
            <p:cNvSpPr/>
            <p:nvPr/>
          </p:nvSpPr>
          <p:spPr>
            <a:xfrm>
              <a:off x="566663" y="5305312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Text Box 53"/>
            <p:cNvSpPr txBox="1">
              <a:spLocks noChangeArrowheads="1"/>
            </p:cNvSpPr>
            <p:nvPr/>
          </p:nvSpPr>
          <p:spPr bwMode="auto">
            <a:xfrm>
              <a:off x="747955" y="5435646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Diagnostics and Metrics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411558" y="2176276"/>
            <a:ext cx="1598012" cy="4992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</a:t>
            </a:r>
          </a:p>
          <a:p>
            <a:pPr algn="ctr"/>
            <a:r>
              <a:rPr lang="en-US" dirty="0" smtClean="0"/>
              <a:t>manipulations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4272070" y="5232431"/>
            <a:ext cx="1464310" cy="601980"/>
            <a:chOff x="529210" y="3163724"/>
            <a:chExt cx="1464310" cy="601980"/>
          </a:xfrm>
        </p:grpSpPr>
        <p:sp>
          <p:nvSpPr>
            <p:cNvPr id="36" name="Oval 35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Allocation, Binding, and Partitioning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42284" y="2933901"/>
            <a:ext cx="1464310" cy="2660180"/>
            <a:chOff x="94759" y="2047100"/>
            <a:chExt cx="1464310" cy="2660180"/>
          </a:xfrm>
        </p:grpSpPr>
        <p:sp>
          <p:nvSpPr>
            <p:cNvPr id="41" name="Rounded Rectangle 40"/>
            <p:cNvSpPr/>
            <p:nvPr/>
          </p:nvSpPr>
          <p:spPr>
            <a:xfrm>
              <a:off x="385036" y="2047100"/>
              <a:ext cx="883756" cy="3725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en-GB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94759" y="2693855"/>
              <a:ext cx="1464310" cy="601980"/>
              <a:chOff x="529087" y="1542810"/>
              <a:chExt cx="1464310" cy="60198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29087" y="1542810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1709274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Endpoints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4759" y="3399578"/>
              <a:ext cx="1464310" cy="601980"/>
              <a:chOff x="529087" y="1542810"/>
              <a:chExt cx="1464310" cy="60198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29087" y="1542810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1709274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switches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4759" y="4105300"/>
              <a:ext cx="1464310" cy="601980"/>
              <a:chOff x="529087" y="1542810"/>
              <a:chExt cx="1464310" cy="60198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529087" y="1542810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1709273"/>
                <a:ext cx="1101725" cy="3146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Ports and connections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971629" y="2855943"/>
            <a:ext cx="1464310" cy="601980"/>
            <a:chOff x="529210" y="3163724"/>
            <a:chExt cx="1464310" cy="601980"/>
          </a:xfrm>
        </p:grpSpPr>
        <p:sp>
          <p:nvSpPr>
            <p:cNvPr id="24" name="Oval 23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Tuning Network Performance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7111116" y="2164021"/>
            <a:ext cx="1185334" cy="3725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Duties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6971629" y="3567188"/>
            <a:ext cx="1464310" cy="601980"/>
            <a:chOff x="529210" y="3163724"/>
            <a:chExt cx="1464310" cy="601980"/>
          </a:xfrm>
        </p:grpSpPr>
        <p:sp>
          <p:nvSpPr>
            <p:cNvPr id="39" name="Oval 38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Composing logical Platforms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71629" y="4278433"/>
            <a:ext cx="1464310" cy="601980"/>
            <a:chOff x="529210" y="3163724"/>
            <a:chExt cx="1464310" cy="601980"/>
          </a:xfrm>
        </p:grpSpPr>
        <p:sp>
          <p:nvSpPr>
            <p:cNvPr id="52" name="Oval 51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Security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971629" y="4989678"/>
            <a:ext cx="1464310" cy="601980"/>
            <a:chOff x="529210" y="3163724"/>
            <a:chExt cx="1464310" cy="601980"/>
          </a:xfrm>
        </p:grpSpPr>
        <p:sp>
          <p:nvSpPr>
            <p:cNvPr id="55" name="Oval 54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Platform, component, infrastructure health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971629" y="5700921"/>
            <a:ext cx="1464310" cy="601980"/>
            <a:chOff x="529210" y="3163724"/>
            <a:chExt cx="1464310" cy="601980"/>
          </a:xfrm>
        </p:grpSpPr>
        <p:sp>
          <p:nvSpPr>
            <p:cNvPr id="58" name="Oval 57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Audi</a:t>
              </a:r>
              <a:r>
                <a:rPr lang="en-US" altLang="en-US" sz="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ting &amp;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Billing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6374486" y="1708375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32672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53276" y="1643105"/>
            <a:ext cx="3076386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OFM Domain</a:t>
            </a:r>
            <a:endParaRPr lang="en-GB" dirty="0"/>
          </a:p>
        </p:txBody>
      </p:sp>
      <p:sp>
        <p:nvSpPr>
          <p:cNvPr id="68" name="Rounded Rectangle 67"/>
          <p:cNvSpPr/>
          <p:nvPr/>
        </p:nvSpPr>
        <p:spPr>
          <a:xfrm>
            <a:off x="4181856" y="1643106"/>
            <a:ext cx="1827714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Tools Domain</a:t>
            </a:r>
            <a:endParaRPr lang="en-GB" dirty="0"/>
          </a:p>
        </p:txBody>
      </p:sp>
      <p:sp>
        <p:nvSpPr>
          <p:cNvPr id="69" name="Rounded Rectangle 68"/>
          <p:cNvSpPr/>
          <p:nvPr/>
        </p:nvSpPr>
        <p:spPr>
          <a:xfrm>
            <a:off x="6859086" y="1523198"/>
            <a:ext cx="1827714" cy="493515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Administrator </a:t>
            </a:r>
          </a:p>
          <a:p>
            <a:pPr algn="ctr"/>
            <a:r>
              <a:rPr lang="en-US" dirty="0" smtClean="0"/>
              <a:t>Domain</a:t>
            </a:r>
            <a:endParaRPr lang="en-GB" dirty="0"/>
          </a:p>
        </p:txBody>
      </p:sp>
      <p:cxnSp>
        <p:nvCxnSpPr>
          <p:cNvPr id="73" name="Straight Connector 72"/>
          <p:cNvCxnSpPr>
            <a:stCxn id="39" idx="2"/>
            <a:endCxn id="9" idx="6"/>
          </p:cNvCxnSpPr>
          <p:nvPr/>
        </p:nvCxnSpPr>
        <p:spPr>
          <a:xfrm flipH="1">
            <a:off x="5736380" y="3868178"/>
            <a:ext cx="1235249" cy="26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9" idx="2"/>
            <a:endCxn id="12" idx="6"/>
          </p:cNvCxnSpPr>
          <p:nvPr/>
        </p:nvCxnSpPr>
        <p:spPr>
          <a:xfrm flipH="1" flipV="1">
            <a:off x="5736380" y="3427558"/>
            <a:ext cx="1235249" cy="440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9" idx="2"/>
            <a:endCxn id="36" idx="6"/>
          </p:cNvCxnSpPr>
          <p:nvPr/>
        </p:nvCxnSpPr>
        <p:spPr>
          <a:xfrm flipH="1">
            <a:off x="5736380" y="3868178"/>
            <a:ext cx="1235249" cy="1665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" idx="6"/>
            <a:endCxn id="12" idx="2"/>
          </p:cNvCxnSpPr>
          <p:nvPr/>
        </p:nvCxnSpPr>
        <p:spPr>
          <a:xfrm>
            <a:off x="3498961" y="3421001"/>
            <a:ext cx="773109" cy="65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5" idx="6"/>
            <a:endCxn id="36" idx="2"/>
          </p:cNvCxnSpPr>
          <p:nvPr/>
        </p:nvCxnSpPr>
        <p:spPr>
          <a:xfrm>
            <a:off x="3483489" y="4119872"/>
            <a:ext cx="788581" cy="14135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6"/>
            <a:endCxn id="12" idx="2"/>
          </p:cNvCxnSpPr>
          <p:nvPr/>
        </p:nvCxnSpPr>
        <p:spPr>
          <a:xfrm flipV="1">
            <a:off x="3474706" y="3427558"/>
            <a:ext cx="797364" cy="20797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" idx="6"/>
            <a:endCxn id="9" idx="2"/>
          </p:cNvCxnSpPr>
          <p:nvPr/>
        </p:nvCxnSpPr>
        <p:spPr>
          <a:xfrm>
            <a:off x="3498961" y="3421001"/>
            <a:ext cx="773109" cy="7085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8" idx="6"/>
            <a:endCxn id="36" idx="2"/>
          </p:cNvCxnSpPr>
          <p:nvPr/>
        </p:nvCxnSpPr>
        <p:spPr>
          <a:xfrm>
            <a:off x="3483489" y="4818743"/>
            <a:ext cx="788581" cy="7146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39" idx="6"/>
            <a:endCxn id="52" idx="6"/>
          </p:cNvCxnSpPr>
          <p:nvPr/>
        </p:nvCxnSpPr>
        <p:spPr>
          <a:xfrm>
            <a:off x="8435939" y="3868178"/>
            <a:ext cx="12700" cy="711245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976308" y="5871950"/>
            <a:ext cx="1464310" cy="601980"/>
            <a:chOff x="2012968" y="5863481"/>
            <a:chExt cx="1464310" cy="601980"/>
          </a:xfrm>
        </p:grpSpPr>
        <p:sp>
          <p:nvSpPr>
            <p:cNvPr id="99" name="Oval 98"/>
            <p:cNvSpPr/>
            <p:nvPr/>
          </p:nvSpPr>
          <p:spPr>
            <a:xfrm>
              <a:off x="2012968" y="5863481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auto">
            <a:xfrm>
              <a:off x="2192944" y="6012348"/>
              <a:ext cx="1101725" cy="31468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Notifications &amp;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Events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7" name="Right Arrow 106"/>
          <p:cNvSpPr/>
          <p:nvPr/>
        </p:nvSpPr>
        <p:spPr>
          <a:xfrm flipH="1">
            <a:off x="8391379" y="2193785"/>
            <a:ext cx="590841" cy="3031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users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6401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30" grpId="0" animBg="1"/>
      <p:bldP spid="67" grpId="0" animBg="1"/>
      <p:bldP spid="68" grpId="0" animBg="1"/>
      <p:bldP spid="69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Fabric Administration Workspace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58315" y="3120011"/>
            <a:ext cx="1464310" cy="601980"/>
            <a:chOff x="529087" y="1542810"/>
            <a:chExt cx="1464310" cy="601980"/>
          </a:xfrm>
        </p:grpSpPr>
        <p:sp>
          <p:nvSpPr>
            <p:cNvPr id="6" name="Oval 5"/>
            <p:cNvSpPr/>
            <p:nvPr/>
          </p:nvSpPr>
          <p:spPr>
            <a:xfrm>
              <a:off x="529087" y="154281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691674" y="1709273"/>
              <a:ext cx="1101725" cy="28778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 and </a:t>
              </a: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Manipulate Topology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71946" y="2177384"/>
            <a:ext cx="1478268" cy="410882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Framework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74619" y="3148063"/>
            <a:ext cx="1464310" cy="601980"/>
            <a:chOff x="529210" y="3163724"/>
            <a:chExt cx="1464310" cy="601980"/>
          </a:xfrm>
        </p:grpSpPr>
        <p:sp>
          <p:nvSpPr>
            <p:cNvPr id="36" name="Oval 35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Allocation, Binding, and Partitioning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755" y="2546142"/>
            <a:ext cx="1464310" cy="3041722"/>
            <a:chOff x="94759" y="2047100"/>
            <a:chExt cx="1464310" cy="3041722"/>
          </a:xfrm>
        </p:grpSpPr>
        <p:sp>
          <p:nvSpPr>
            <p:cNvPr id="41" name="Rounded Rectangle 40"/>
            <p:cNvSpPr/>
            <p:nvPr/>
          </p:nvSpPr>
          <p:spPr>
            <a:xfrm>
              <a:off x="385036" y="2047100"/>
              <a:ext cx="883756" cy="3725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en-GB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94759" y="2693855"/>
              <a:ext cx="1464310" cy="601980"/>
              <a:chOff x="529087" y="1542810"/>
              <a:chExt cx="1464310" cy="60198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29087" y="1542810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1709274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Endpoints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4759" y="3761389"/>
              <a:ext cx="1464310" cy="601980"/>
              <a:chOff x="529087" y="1904621"/>
              <a:chExt cx="1464310" cy="60198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29087" y="1904621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2057925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switches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4759" y="4486842"/>
              <a:ext cx="1464310" cy="601980"/>
              <a:chOff x="529087" y="1924352"/>
              <a:chExt cx="1464310" cy="60198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529087" y="1924352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2077655"/>
                <a:ext cx="1101725" cy="3146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Ports and connections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993925" y="3164407"/>
            <a:ext cx="1464310" cy="601980"/>
            <a:chOff x="529210" y="3163724"/>
            <a:chExt cx="1464310" cy="601980"/>
          </a:xfrm>
        </p:grpSpPr>
        <p:sp>
          <p:nvSpPr>
            <p:cNvPr id="39" name="Oval 38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Composing logical Platforms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6374486" y="1708375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32672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919373" y="1642858"/>
            <a:ext cx="1754143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OFM Domain</a:t>
            </a:r>
            <a:endParaRPr lang="en-GB" dirty="0"/>
          </a:p>
        </p:txBody>
      </p:sp>
      <p:sp>
        <p:nvSpPr>
          <p:cNvPr id="68" name="Rounded Rectangle 67"/>
          <p:cNvSpPr/>
          <p:nvPr/>
        </p:nvSpPr>
        <p:spPr>
          <a:xfrm>
            <a:off x="4181856" y="1643106"/>
            <a:ext cx="1827714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Tools Domain</a:t>
            </a:r>
            <a:endParaRPr lang="en-GB" dirty="0"/>
          </a:p>
        </p:txBody>
      </p:sp>
      <p:sp>
        <p:nvSpPr>
          <p:cNvPr id="69" name="Rounded Rectangle 68"/>
          <p:cNvSpPr/>
          <p:nvPr/>
        </p:nvSpPr>
        <p:spPr>
          <a:xfrm>
            <a:off x="6859086" y="1643105"/>
            <a:ext cx="1827714" cy="592610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Administrator</a:t>
            </a:r>
          </a:p>
          <a:p>
            <a:pPr algn="ctr"/>
            <a:r>
              <a:rPr lang="en-US" dirty="0" smtClean="0"/>
              <a:t>Domain</a:t>
            </a:r>
            <a:endParaRPr lang="en-GB" dirty="0"/>
          </a:p>
        </p:txBody>
      </p:sp>
      <p:cxnSp>
        <p:nvCxnSpPr>
          <p:cNvPr id="77" name="Straight Connector 76"/>
          <p:cNvCxnSpPr>
            <a:stCxn id="82" idx="1"/>
            <a:endCxn id="36" idx="6"/>
          </p:cNvCxnSpPr>
          <p:nvPr/>
        </p:nvCxnSpPr>
        <p:spPr>
          <a:xfrm flipH="1" flipV="1">
            <a:off x="5838929" y="3449053"/>
            <a:ext cx="1353591" cy="1718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" idx="6"/>
            <a:endCxn id="85" idx="1"/>
          </p:cNvCxnSpPr>
          <p:nvPr/>
        </p:nvCxnSpPr>
        <p:spPr>
          <a:xfrm>
            <a:off x="3722625" y="3421001"/>
            <a:ext cx="851992" cy="15870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7194726" y="3880827"/>
            <a:ext cx="1101725" cy="341312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Maintaining Inventory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7200690" y="4333829"/>
            <a:ext cx="1101725" cy="516001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Selecting Appropriate Resources: Components, Fabric, </a:t>
            </a:r>
            <a:r>
              <a:rPr lang="en-US" altLang="en-US" sz="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QoS</a:t>
            </a: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7192520" y="4943536"/>
            <a:ext cx="1101725" cy="448636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Binding and connecting Resources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4574617" y="3831546"/>
            <a:ext cx="1101725" cy="765844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an isolated  fabric group (logical collection of resources with access permissions)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574617" y="4706540"/>
            <a:ext cx="1101725" cy="602996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specific connections between specific elements (shared memory)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2207551" y="3849167"/>
            <a:ext cx="1101725" cy="333469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Validate permissions via Redfish zone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2206154" y="4290163"/>
            <a:ext cx="1101725" cy="44645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Filter possible paths by connection restrictions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2211989" y="4836497"/>
            <a:ext cx="1101725" cy="36982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connections in Redfish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775519" y="2627668"/>
            <a:ext cx="1478268" cy="410882"/>
          </a:xfrm>
          <a:prstGeom prst="roundRect">
            <a:avLst/>
          </a:prstGeom>
          <a:gradFill>
            <a:gsLst>
              <a:gs pos="0">
                <a:srgbClr val="00B050"/>
              </a:gs>
              <a:gs pos="99000">
                <a:schemeClr val="accent3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Provider</a:t>
            </a:r>
          </a:p>
        </p:txBody>
      </p:sp>
      <p:sp>
        <p:nvSpPr>
          <p:cNvPr id="92" name="Text Box 21"/>
          <p:cNvSpPr txBox="1">
            <a:spLocks noChangeArrowheads="1"/>
          </p:cNvSpPr>
          <p:nvPr/>
        </p:nvSpPr>
        <p:spPr bwMode="auto">
          <a:xfrm rot="3507282">
            <a:off x="3540754" y="4102269"/>
            <a:ext cx="1249694" cy="20222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Connection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(C1, C2, </a:t>
            </a:r>
            <a:r>
              <a:rPr lang="en-US" altLang="en-US" sz="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attr</a:t>
            </a: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4" name="Straight Connector 63"/>
          <p:cNvCxnSpPr>
            <a:stCxn id="43" idx="5"/>
            <a:endCxn id="89" idx="1"/>
          </p:cNvCxnSpPr>
          <p:nvPr/>
        </p:nvCxnSpPr>
        <p:spPr>
          <a:xfrm>
            <a:off x="1326622" y="3706719"/>
            <a:ext cx="885367" cy="1314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6" idx="6"/>
            <a:endCxn id="89" idx="1"/>
          </p:cNvCxnSpPr>
          <p:nvPr/>
        </p:nvCxnSpPr>
        <p:spPr>
          <a:xfrm>
            <a:off x="1541065" y="4561421"/>
            <a:ext cx="670924" cy="459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49" idx="6"/>
            <a:endCxn id="89" idx="1"/>
          </p:cNvCxnSpPr>
          <p:nvPr/>
        </p:nvCxnSpPr>
        <p:spPr>
          <a:xfrm flipV="1">
            <a:off x="1541065" y="5021409"/>
            <a:ext cx="670924" cy="26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39" idx="6"/>
            <a:endCxn id="78" idx="3"/>
          </p:cNvCxnSpPr>
          <p:nvPr/>
        </p:nvCxnSpPr>
        <p:spPr>
          <a:xfrm flipH="1">
            <a:off x="8296451" y="3465397"/>
            <a:ext cx="161784" cy="586086"/>
          </a:xfrm>
          <a:prstGeom prst="curvedConnector3">
            <a:avLst>
              <a:gd name="adj1" fmla="val -1413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78" idx="3"/>
            <a:endCxn id="80" idx="3"/>
          </p:cNvCxnSpPr>
          <p:nvPr/>
        </p:nvCxnSpPr>
        <p:spPr>
          <a:xfrm>
            <a:off x="8296451" y="4051483"/>
            <a:ext cx="5964" cy="540347"/>
          </a:xfrm>
          <a:prstGeom prst="curvedConnector3">
            <a:avLst>
              <a:gd name="adj1" fmla="val 393299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80" idx="3"/>
            <a:endCxn id="82" idx="3"/>
          </p:cNvCxnSpPr>
          <p:nvPr/>
        </p:nvCxnSpPr>
        <p:spPr>
          <a:xfrm flipH="1">
            <a:off x="8294245" y="4591830"/>
            <a:ext cx="8170" cy="576024"/>
          </a:xfrm>
          <a:prstGeom prst="curvedConnector3">
            <a:avLst>
              <a:gd name="adj1" fmla="val -27980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83" idx="3"/>
            <a:endCxn id="85" idx="3"/>
          </p:cNvCxnSpPr>
          <p:nvPr/>
        </p:nvCxnSpPr>
        <p:spPr>
          <a:xfrm>
            <a:off x="5676342" y="4214468"/>
            <a:ext cx="12700" cy="793570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36" idx="5"/>
            <a:endCxn id="83" idx="3"/>
          </p:cNvCxnSpPr>
          <p:nvPr/>
        </p:nvCxnSpPr>
        <p:spPr>
          <a:xfrm rot="16200000" flipH="1">
            <a:off x="5374123" y="3912248"/>
            <a:ext cx="552583" cy="51856"/>
          </a:xfrm>
          <a:prstGeom prst="curvedConnector4">
            <a:avLst>
              <a:gd name="adj1" fmla="val 21661"/>
              <a:gd name="adj2" fmla="val 5118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6" idx="5"/>
            <a:endCxn id="86" idx="3"/>
          </p:cNvCxnSpPr>
          <p:nvPr/>
        </p:nvCxnSpPr>
        <p:spPr>
          <a:xfrm rot="5400000">
            <a:off x="3217695" y="3725414"/>
            <a:ext cx="382069" cy="198906"/>
          </a:xfrm>
          <a:prstGeom prst="curvedConnector2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6" idx="3"/>
            <a:endCxn id="88" idx="3"/>
          </p:cNvCxnSpPr>
          <p:nvPr/>
        </p:nvCxnSpPr>
        <p:spPr>
          <a:xfrm flipH="1">
            <a:off x="3307879" y="4015902"/>
            <a:ext cx="1397" cy="497488"/>
          </a:xfrm>
          <a:prstGeom prst="curvedConnector3">
            <a:avLst>
              <a:gd name="adj1" fmla="val -1636363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88" idx="3"/>
            <a:endCxn id="89" idx="3"/>
          </p:cNvCxnSpPr>
          <p:nvPr/>
        </p:nvCxnSpPr>
        <p:spPr>
          <a:xfrm>
            <a:off x="3307879" y="4513390"/>
            <a:ext cx="5835" cy="508019"/>
          </a:xfrm>
          <a:prstGeom prst="curvedConnector3">
            <a:avLst>
              <a:gd name="adj1" fmla="val 401773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675301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97112" y="1650887"/>
            <a:ext cx="1457345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Redfish</a:t>
            </a:r>
            <a:endParaRPr lang="en-GB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1768484" y="5647959"/>
            <a:ext cx="1919233" cy="584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882041" y="5996140"/>
            <a:ext cx="1754143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GB" dirty="0"/>
          </a:p>
        </p:txBody>
      </p:sp>
      <p:sp>
        <p:nvSpPr>
          <p:cNvPr id="140" name="Text Box 8"/>
          <p:cNvSpPr txBox="1">
            <a:spLocks noChangeArrowheads="1"/>
          </p:cNvSpPr>
          <p:nvPr/>
        </p:nvSpPr>
        <p:spPr bwMode="auto">
          <a:xfrm>
            <a:off x="2211989" y="5285490"/>
            <a:ext cx="1101725" cy="36982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Update HW to match Redfish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1" name="Curved Connector 140"/>
          <p:cNvCxnSpPr>
            <a:stCxn id="89" idx="1"/>
            <a:endCxn id="140" idx="1"/>
          </p:cNvCxnSpPr>
          <p:nvPr/>
        </p:nvCxnSpPr>
        <p:spPr>
          <a:xfrm rot="10800000" flipV="1">
            <a:off x="2211989" y="5021408"/>
            <a:ext cx="12700" cy="448993"/>
          </a:xfrm>
          <a:prstGeom prst="curvedConnector3">
            <a:avLst>
              <a:gd name="adj1" fmla="val 180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2" idx="0"/>
            <a:endCxn id="140" idx="2"/>
          </p:cNvCxnSpPr>
          <p:nvPr/>
        </p:nvCxnSpPr>
        <p:spPr>
          <a:xfrm flipV="1">
            <a:off x="2759113" y="5655313"/>
            <a:ext cx="3739" cy="3408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 Box 21"/>
          <p:cNvSpPr txBox="1">
            <a:spLocks noChangeArrowheads="1"/>
          </p:cNvSpPr>
          <p:nvPr/>
        </p:nvSpPr>
        <p:spPr bwMode="auto">
          <a:xfrm rot="3059850">
            <a:off x="5893403" y="4147938"/>
            <a:ext cx="1158833" cy="2111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Platform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4411558" y="2176276"/>
            <a:ext cx="1598012" cy="4992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</a:t>
            </a:r>
          </a:p>
          <a:p>
            <a:pPr algn="ctr"/>
            <a:r>
              <a:rPr lang="en-US" dirty="0" smtClean="0"/>
              <a:t>manipulations</a:t>
            </a:r>
            <a:endParaRPr lang="en-GB" dirty="0"/>
          </a:p>
        </p:txBody>
      </p:sp>
      <p:sp>
        <p:nvSpPr>
          <p:cNvPr id="151" name="Rounded Rectangle 150"/>
          <p:cNvSpPr/>
          <p:nvPr/>
        </p:nvSpPr>
        <p:spPr>
          <a:xfrm>
            <a:off x="7133412" y="2343981"/>
            <a:ext cx="1185334" cy="3725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89" grpId="0" animBg="1"/>
      <p:bldP spid="92" grpId="0" animBg="1"/>
      <p:bldP spid="132" grpId="0" animBg="1"/>
      <p:bldP spid="140" grpId="0" animBg="1"/>
      <p:bldP spid="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Fabric Administration Workspace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49728" y="3136290"/>
            <a:ext cx="1464310" cy="601980"/>
            <a:chOff x="529087" y="1542810"/>
            <a:chExt cx="1464310" cy="601980"/>
          </a:xfrm>
        </p:grpSpPr>
        <p:sp>
          <p:nvSpPr>
            <p:cNvPr id="6" name="Oval 5"/>
            <p:cNvSpPr/>
            <p:nvPr/>
          </p:nvSpPr>
          <p:spPr>
            <a:xfrm>
              <a:off x="529087" y="154281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691674" y="1709273"/>
              <a:ext cx="1101725" cy="28778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 and </a:t>
              </a: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Manipulate Topology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71946" y="2177384"/>
            <a:ext cx="1478268" cy="410882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Framework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74619" y="3148063"/>
            <a:ext cx="1464310" cy="601980"/>
            <a:chOff x="529210" y="3163724"/>
            <a:chExt cx="1464310" cy="601980"/>
          </a:xfrm>
        </p:grpSpPr>
        <p:sp>
          <p:nvSpPr>
            <p:cNvPr id="36" name="Oval 35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Validatte</a:t>
              </a:r>
              <a:r>
                <a:rPr lang="en-US" altLang="en-US" sz="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fabric features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755" y="2546142"/>
            <a:ext cx="1464310" cy="3041722"/>
            <a:chOff x="94759" y="2047100"/>
            <a:chExt cx="1464310" cy="3041722"/>
          </a:xfrm>
        </p:grpSpPr>
        <p:sp>
          <p:nvSpPr>
            <p:cNvPr id="41" name="Rounded Rectangle 40"/>
            <p:cNvSpPr/>
            <p:nvPr/>
          </p:nvSpPr>
          <p:spPr>
            <a:xfrm>
              <a:off x="385036" y="2047100"/>
              <a:ext cx="883756" cy="3725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en-GB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94759" y="2693855"/>
              <a:ext cx="1464310" cy="601980"/>
              <a:chOff x="529087" y="1542810"/>
              <a:chExt cx="1464310" cy="60198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29087" y="1542810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1709274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Endpoints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4759" y="3761389"/>
              <a:ext cx="1464310" cy="601980"/>
              <a:chOff x="529087" y="1904621"/>
              <a:chExt cx="1464310" cy="60198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29087" y="1904621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2057925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switches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4759" y="4486842"/>
              <a:ext cx="1464310" cy="601980"/>
              <a:chOff x="529087" y="1924352"/>
              <a:chExt cx="1464310" cy="60198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529087" y="1924352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2077655"/>
                <a:ext cx="1101725" cy="3146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Ports and connections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993924" y="2802662"/>
            <a:ext cx="1464310" cy="601980"/>
            <a:chOff x="529210" y="3163724"/>
            <a:chExt cx="1464310" cy="601980"/>
          </a:xfrm>
        </p:grpSpPr>
        <p:sp>
          <p:nvSpPr>
            <p:cNvPr id="39" name="Oval 38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Composing logical Platforms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6374486" y="1708375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32672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919373" y="1642858"/>
            <a:ext cx="1754143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OFM Domain</a:t>
            </a:r>
            <a:endParaRPr lang="en-GB" dirty="0"/>
          </a:p>
        </p:txBody>
      </p:sp>
      <p:sp>
        <p:nvSpPr>
          <p:cNvPr id="68" name="Rounded Rectangle 67"/>
          <p:cNvSpPr/>
          <p:nvPr/>
        </p:nvSpPr>
        <p:spPr>
          <a:xfrm>
            <a:off x="4181856" y="1643106"/>
            <a:ext cx="1827714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Tools Domain</a:t>
            </a:r>
            <a:endParaRPr lang="en-GB" dirty="0"/>
          </a:p>
        </p:txBody>
      </p:sp>
      <p:sp>
        <p:nvSpPr>
          <p:cNvPr id="69" name="Rounded Rectangle 68"/>
          <p:cNvSpPr/>
          <p:nvPr/>
        </p:nvSpPr>
        <p:spPr>
          <a:xfrm>
            <a:off x="6859086" y="1643105"/>
            <a:ext cx="1827714" cy="592610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Administrator</a:t>
            </a:r>
          </a:p>
          <a:p>
            <a:pPr algn="ctr"/>
            <a:r>
              <a:rPr lang="en-US" dirty="0" smtClean="0"/>
              <a:t>Domain</a:t>
            </a:r>
            <a:endParaRPr lang="en-GB" dirty="0"/>
          </a:p>
        </p:txBody>
      </p:sp>
      <p:cxnSp>
        <p:nvCxnSpPr>
          <p:cNvPr id="77" name="Straight Connector 76"/>
          <p:cNvCxnSpPr>
            <a:stCxn id="74" idx="2"/>
            <a:endCxn id="36" idx="6"/>
          </p:cNvCxnSpPr>
          <p:nvPr/>
        </p:nvCxnSpPr>
        <p:spPr>
          <a:xfrm flipH="1" flipV="1">
            <a:off x="5838929" y="3449053"/>
            <a:ext cx="1090093" cy="23791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" idx="6"/>
            <a:endCxn id="85" idx="1"/>
          </p:cNvCxnSpPr>
          <p:nvPr/>
        </p:nvCxnSpPr>
        <p:spPr>
          <a:xfrm>
            <a:off x="3514038" y="3437280"/>
            <a:ext cx="1060579" cy="13481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7217021" y="3464930"/>
            <a:ext cx="1101725" cy="341312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Maintaining Inventory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7181018" y="3906565"/>
            <a:ext cx="1101725" cy="516001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Selecting Appropriate Resources: Components, Fabric, </a:t>
            </a:r>
            <a:r>
              <a:rPr lang="en-US" altLang="en-US" sz="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QoS</a:t>
            </a: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7199019" y="4525882"/>
            <a:ext cx="1101725" cy="448636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Binding and connecting Resources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4574617" y="3831546"/>
            <a:ext cx="1101725" cy="428885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Fabric </a:t>
            </a:r>
            <a:r>
              <a:rPr lang="en-US" altLang="en-US" sz="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resourcees</a:t>
            </a: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are available</a:t>
            </a: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574617" y="4483976"/>
            <a:ext cx="1101725" cy="602996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Communications exchanges complete without error and quickly </a:t>
            </a:r>
            <a:r>
              <a:rPr lang="en-US" altLang="en-US" sz="800" smtClean="0">
                <a:latin typeface="Calibri" panose="020F0502020204030204" pitchFamily="34" charset="0"/>
                <a:cs typeface="Times New Roman" panose="02020603050405020304" pitchFamily="18" charset="0"/>
              </a:rPr>
              <a:t>as possible</a:t>
            </a: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2207551" y="3849167"/>
            <a:ext cx="1101725" cy="333469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Validate permissions via Redfish zone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2206154" y="4290163"/>
            <a:ext cx="1101725" cy="44645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Fabric components are stable and operational (Redfish)</a:t>
            </a: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2211989" y="4836497"/>
            <a:ext cx="1101725" cy="36982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Validate component have features </a:t>
            </a: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775519" y="2627668"/>
            <a:ext cx="1478268" cy="410882"/>
          </a:xfrm>
          <a:prstGeom prst="roundRect">
            <a:avLst/>
          </a:prstGeom>
          <a:gradFill>
            <a:gsLst>
              <a:gs pos="0">
                <a:srgbClr val="00B050"/>
              </a:gs>
              <a:gs pos="99000">
                <a:schemeClr val="accent3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Provider</a:t>
            </a:r>
          </a:p>
        </p:txBody>
      </p:sp>
      <p:sp>
        <p:nvSpPr>
          <p:cNvPr id="92" name="Text Box 21"/>
          <p:cNvSpPr txBox="1">
            <a:spLocks noChangeArrowheads="1"/>
          </p:cNvSpPr>
          <p:nvPr/>
        </p:nvSpPr>
        <p:spPr bwMode="auto">
          <a:xfrm rot="3507282">
            <a:off x="3540754" y="4102269"/>
            <a:ext cx="1249694" cy="20222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Connection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(C1, C2, </a:t>
            </a:r>
            <a:r>
              <a:rPr lang="en-US" altLang="en-US" sz="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attr</a:t>
            </a: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4" name="Straight Connector 63"/>
          <p:cNvCxnSpPr>
            <a:stCxn id="43" idx="5"/>
            <a:endCxn id="89" idx="1"/>
          </p:cNvCxnSpPr>
          <p:nvPr/>
        </p:nvCxnSpPr>
        <p:spPr>
          <a:xfrm>
            <a:off x="1326622" y="3706719"/>
            <a:ext cx="885367" cy="1314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6" idx="6"/>
            <a:endCxn id="89" idx="1"/>
          </p:cNvCxnSpPr>
          <p:nvPr/>
        </p:nvCxnSpPr>
        <p:spPr>
          <a:xfrm>
            <a:off x="1541065" y="4561421"/>
            <a:ext cx="670924" cy="459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49" idx="6"/>
            <a:endCxn id="89" idx="1"/>
          </p:cNvCxnSpPr>
          <p:nvPr/>
        </p:nvCxnSpPr>
        <p:spPr>
          <a:xfrm flipV="1">
            <a:off x="1541065" y="5021409"/>
            <a:ext cx="670924" cy="26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39" idx="6"/>
            <a:endCxn id="78" idx="3"/>
          </p:cNvCxnSpPr>
          <p:nvPr/>
        </p:nvCxnSpPr>
        <p:spPr>
          <a:xfrm flipH="1">
            <a:off x="8318746" y="3103652"/>
            <a:ext cx="139488" cy="531934"/>
          </a:xfrm>
          <a:prstGeom prst="curvedConnector3">
            <a:avLst>
              <a:gd name="adj1" fmla="val -16388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78" idx="3"/>
            <a:endCxn id="80" idx="3"/>
          </p:cNvCxnSpPr>
          <p:nvPr/>
        </p:nvCxnSpPr>
        <p:spPr>
          <a:xfrm flipH="1">
            <a:off x="8282743" y="3635586"/>
            <a:ext cx="36003" cy="528980"/>
          </a:xfrm>
          <a:prstGeom prst="curvedConnector3">
            <a:avLst>
              <a:gd name="adj1" fmla="val -63494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80" idx="3"/>
            <a:endCxn id="82" idx="3"/>
          </p:cNvCxnSpPr>
          <p:nvPr/>
        </p:nvCxnSpPr>
        <p:spPr>
          <a:xfrm>
            <a:off x="8282743" y="4164566"/>
            <a:ext cx="18001" cy="585634"/>
          </a:xfrm>
          <a:prstGeom prst="curvedConnector3">
            <a:avLst>
              <a:gd name="adj1" fmla="val 136992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83" idx="3"/>
            <a:endCxn id="85" idx="3"/>
          </p:cNvCxnSpPr>
          <p:nvPr/>
        </p:nvCxnSpPr>
        <p:spPr>
          <a:xfrm>
            <a:off x="5676342" y="4045989"/>
            <a:ext cx="12700" cy="739485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36" idx="5"/>
            <a:endCxn id="83" idx="3"/>
          </p:cNvCxnSpPr>
          <p:nvPr/>
        </p:nvCxnSpPr>
        <p:spPr>
          <a:xfrm rot="16200000" flipH="1">
            <a:off x="5458362" y="3828009"/>
            <a:ext cx="384104" cy="51856"/>
          </a:xfrm>
          <a:prstGeom prst="curvedConnector4">
            <a:avLst>
              <a:gd name="adj1" fmla="val 10609"/>
              <a:gd name="adj2" fmla="val 85437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6" idx="5"/>
            <a:endCxn id="86" idx="3"/>
          </p:cNvCxnSpPr>
          <p:nvPr/>
        </p:nvCxnSpPr>
        <p:spPr>
          <a:xfrm rot="16200000" flipH="1">
            <a:off x="3121540" y="3828166"/>
            <a:ext cx="365790" cy="9681"/>
          </a:xfrm>
          <a:prstGeom prst="curvedConnector4">
            <a:avLst>
              <a:gd name="adj1" fmla="val 15158"/>
              <a:gd name="adj2" fmla="val 457641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6" idx="3"/>
            <a:endCxn id="88" idx="3"/>
          </p:cNvCxnSpPr>
          <p:nvPr/>
        </p:nvCxnSpPr>
        <p:spPr>
          <a:xfrm flipH="1">
            <a:off x="3307879" y="4015902"/>
            <a:ext cx="1397" cy="497488"/>
          </a:xfrm>
          <a:prstGeom prst="curvedConnector3">
            <a:avLst>
              <a:gd name="adj1" fmla="val -1636363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88" idx="3"/>
            <a:endCxn id="89" idx="3"/>
          </p:cNvCxnSpPr>
          <p:nvPr/>
        </p:nvCxnSpPr>
        <p:spPr>
          <a:xfrm>
            <a:off x="3307879" y="4513390"/>
            <a:ext cx="5835" cy="508019"/>
          </a:xfrm>
          <a:prstGeom prst="curvedConnector3">
            <a:avLst>
              <a:gd name="adj1" fmla="val 401773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675301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97112" y="1650887"/>
            <a:ext cx="1457345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Redfish</a:t>
            </a:r>
            <a:endParaRPr lang="en-GB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1768484" y="5647959"/>
            <a:ext cx="1919233" cy="584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882041" y="5996140"/>
            <a:ext cx="1754143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GB" dirty="0"/>
          </a:p>
        </p:txBody>
      </p:sp>
      <p:sp>
        <p:nvSpPr>
          <p:cNvPr id="140" name="Text Box 8"/>
          <p:cNvSpPr txBox="1">
            <a:spLocks noChangeArrowheads="1"/>
          </p:cNvSpPr>
          <p:nvPr/>
        </p:nvSpPr>
        <p:spPr bwMode="auto">
          <a:xfrm>
            <a:off x="2211989" y="5285490"/>
            <a:ext cx="1101725" cy="36982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Update HW to match Redfish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1" name="Curved Connector 140"/>
          <p:cNvCxnSpPr>
            <a:stCxn id="89" idx="1"/>
            <a:endCxn id="140" idx="1"/>
          </p:cNvCxnSpPr>
          <p:nvPr/>
        </p:nvCxnSpPr>
        <p:spPr>
          <a:xfrm rot="10800000" flipV="1">
            <a:off x="2211989" y="5021408"/>
            <a:ext cx="12700" cy="448993"/>
          </a:xfrm>
          <a:prstGeom prst="curvedConnector3">
            <a:avLst>
              <a:gd name="adj1" fmla="val 180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2" idx="0"/>
            <a:endCxn id="140" idx="2"/>
          </p:cNvCxnSpPr>
          <p:nvPr/>
        </p:nvCxnSpPr>
        <p:spPr>
          <a:xfrm flipV="1">
            <a:off x="2759113" y="5655313"/>
            <a:ext cx="3739" cy="3408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 Box 21"/>
          <p:cNvSpPr txBox="1">
            <a:spLocks noChangeArrowheads="1"/>
          </p:cNvSpPr>
          <p:nvPr/>
        </p:nvSpPr>
        <p:spPr bwMode="auto">
          <a:xfrm rot="3059850">
            <a:off x="5893403" y="4147938"/>
            <a:ext cx="1158833" cy="2111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Platform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4411558" y="2176276"/>
            <a:ext cx="1598012" cy="4992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</a:t>
            </a:r>
          </a:p>
          <a:p>
            <a:pPr algn="ctr"/>
            <a:r>
              <a:rPr lang="en-US" dirty="0" smtClean="0"/>
              <a:t>manipulations</a:t>
            </a:r>
            <a:endParaRPr lang="en-GB" dirty="0"/>
          </a:p>
        </p:txBody>
      </p:sp>
      <p:sp>
        <p:nvSpPr>
          <p:cNvPr id="151" name="Rounded Rectangle 150"/>
          <p:cNvSpPr/>
          <p:nvPr/>
        </p:nvSpPr>
        <p:spPr>
          <a:xfrm>
            <a:off x="7133412" y="2343981"/>
            <a:ext cx="1185334" cy="3725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Duties</a:t>
            </a:r>
            <a:endParaRPr lang="en-GB" dirty="0"/>
          </a:p>
        </p:txBody>
      </p:sp>
      <p:sp>
        <p:nvSpPr>
          <p:cNvPr id="72" name="Rounded Rectangle 71"/>
          <p:cNvSpPr/>
          <p:nvPr/>
        </p:nvSpPr>
        <p:spPr>
          <a:xfrm>
            <a:off x="6706143" y="5091672"/>
            <a:ext cx="1980657" cy="284592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User</a:t>
            </a:r>
            <a:r>
              <a:rPr lang="en-US" dirty="0"/>
              <a:t> </a:t>
            </a:r>
            <a:r>
              <a:rPr lang="en-US" smtClean="0"/>
              <a:t>Domain</a:t>
            </a:r>
            <a:endParaRPr lang="en-GB" dirty="0"/>
          </a:p>
        </p:txBody>
      </p:sp>
      <p:grpSp>
        <p:nvGrpSpPr>
          <p:cNvPr id="73" name="Group 72"/>
          <p:cNvGrpSpPr/>
          <p:nvPr/>
        </p:nvGrpSpPr>
        <p:grpSpPr>
          <a:xfrm>
            <a:off x="6929022" y="5512142"/>
            <a:ext cx="1464310" cy="632210"/>
            <a:chOff x="529210" y="3163724"/>
            <a:chExt cx="1464310" cy="601980"/>
          </a:xfrm>
        </p:grpSpPr>
        <p:sp>
          <p:nvSpPr>
            <p:cNvPr id="74" name="Oval 73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5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Allocate</a:t>
              </a:r>
              <a:r>
                <a:rPr kumimoji="0" lang="en-US" altLang="en-US" sz="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resources based upon requirement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7110313" y="6182406"/>
            <a:ext cx="1101725" cy="341312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Acquire resources, run job, release resources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9" name="Curved Connector 78"/>
          <p:cNvCxnSpPr/>
          <p:nvPr/>
        </p:nvCxnSpPr>
        <p:spPr>
          <a:xfrm>
            <a:off x="8282742" y="5870562"/>
            <a:ext cx="18001" cy="585634"/>
          </a:xfrm>
          <a:prstGeom prst="curvedConnector3">
            <a:avLst>
              <a:gd name="adj1" fmla="val 136992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89" grpId="0" animBg="1"/>
      <p:bldP spid="92" grpId="0" animBg="1"/>
      <p:bldP spid="132" grpId="0" animBg="1"/>
      <p:bldP spid="140" grpId="0" animBg="1"/>
      <p:bldP spid="148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195"/>
      </a:dk2>
      <a:lt2>
        <a:srgbClr val="EEECE1"/>
      </a:lt2>
      <a:accent1>
        <a:srgbClr val="3C6FBD"/>
      </a:accent1>
      <a:accent2>
        <a:srgbClr val="E55302"/>
      </a:accent2>
      <a:accent3>
        <a:srgbClr val="78B9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6D6E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20362</TotalTime>
  <Words>1616</Words>
  <Application>Microsoft Macintosh PowerPoint</Application>
  <PresentationFormat>On-screen Show (4:3)</PresentationFormat>
  <Paragraphs>410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Narrow</vt:lpstr>
      <vt:lpstr>Calibri</vt:lpstr>
      <vt:lpstr>MS PGothic</vt:lpstr>
      <vt:lpstr>ＭＳ Ｐゴシック</vt:lpstr>
      <vt:lpstr>Times New Roman</vt:lpstr>
      <vt:lpstr>Wingdings</vt:lpstr>
      <vt:lpstr>Arial</vt:lpstr>
      <vt:lpstr>Office Theme</vt:lpstr>
      <vt:lpstr>1_Office Theme</vt:lpstr>
      <vt:lpstr>New Direction Proposal: An OpenFabrics Fabric Manager Framework Proposal</vt:lpstr>
      <vt:lpstr>OFA Board Ask</vt:lpstr>
      <vt:lpstr>Problem Statement</vt:lpstr>
      <vt:lpstr>The Fabric SW stack</vt:lpstr>
      <vt:lpstr>So what do we do?</vt:lpstr>
      <vt:lpstr>PowerPoint Presentation</vt:lpstr>
      <vt:lpstr>Fabric Administration Workspace</vt:lpstr>
      <vt:lpstr>Fabric Administration Workspace</vt:lpstr>
      <vt:lpstr>Fabric Administration Workspace</vt:lpstr>
      <vt:lpstr>Fabric Administration Workspace</vt:lpstr>
      <vt:lpstr>Fabric Interfaces Examples</vt:lpstr>
      <vt:lpstr>The Fabric SW stack</vt:lpstr>
      <vt:lpstr>PowerPoint Presentation</vt:lpstr>
      <vt:lpstr>Proposal</vt:lpstr>
      <vt:lpstr>Proposed OpenFabrics Framework</vt:lpstr>
      <vt:lpstr>Next Steps</vt:lpstr>
      <vt:lpstr>Thank You</vt:lpstr>
      <vt:lpstr>PowerPoint Presentation</vt:lpstr>
    </vt:vector>
  </TitlesOfParts>
  <Company>admin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Bill@Mellanox.com</dc:creator>
  <cp:lastModifiedBy>Aguilar, Michael J.</cp:lastModifiedBy>
  <cp:revision>165</cp:revision>
  <dcterms:created xsi:type="dcterms:W3CDTF">2013-03-28T19:36:05Z</dcterms:created>
  <dcterms:modified xsi:type="dcterms:W3CDTF">2020-07-31T12:09:48Z</dcterms:modified>
</cp:coreProperties>
</file>