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22" r:id="rId2"/>
  </p:sldMasterIdLst>
  <p:notesMasterIdLst>
    <p:notesMasterId r:id="rId14"/>
  </p:notesMasterIdLst>
  <p:handoutMasterIdLst>
    <p:handoutMasterId r:id="rId15"/>
  </p:handoutMasterIdLst>
  <p:sldIdLst>
    <p:sldId id="256" r:id="rId3"/>
    <p:sldId id="355" r:id="rId4"/>
    <p:sldId id="345" r:id="rId5"/>
    <p:sldId id="323" r:id="rId6"/>
    <p:sldId id="349" r:id="rId7"/>
    <p:sldId id="314" r:id="rId8"/>
    <p:sldId id="348" r:id="rId9"/>
    <p:sldId id="354" r:id="rId10"/>
    <p:sldId id="346" r:id="rId11"/>
    <p:sldId id="340" r:id="rId12"/>
    <p:sldId id="262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83143" autoAdjust="0"/>
  </p:normalViewPr>
  <p:slideViewPr>
    <p:cSldViewPr snapToGrid="0">
      <p:cViewPr varScale="1">
        <p:scale>
          <a:sx n="112" d="100"/>
          <a:sy n="112" d="100"/>
        </p:scale>
        <p:origin x="581" y="7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8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Going to be charter</a:t>
            </a:r>
            <a:r>
              <a:rPr lang="en-US" baseline="0" dirty="0" smtClean="0"/>
              <a:t> for Work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</a:t>
            </a:r>
            <a:r>
              <a:rPr lang="en-US" dirty="0" smtClean="0"/>
              <a:t>focusing on the need of orchestration and workload manager tools for a common fabric services abstraction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Explosion of fabrics, resources, and clients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0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application developer was careful to write the application on top of a standard library,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But the Solution Provider tools often do not speak ‘fabric configuration’…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dirty="0" smtClean="0"/>
              <a:t>So the Solution Provider ends up also</a:t>
            </a:r>
            <a:r>
              <a:rPr lang="en-US" baseline="0" dirty="0" smtClean="0"/>
              <a:t> serving as the Fabric Admin, and performing setup of a fabric manually via a fabric specific ‘fabric manager’.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fabrics share the need of several common Fabric-level configuration and management functions.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Route and topology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Fabric partitioning, firewalling, and address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Discovery and enumeration of fabric resources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each fabric implements these management functions differently.</a:t>
            </a:r>
          </a:p>
          <a:p>
            <a:r>
              <a:rPr lang="en-US" baseline="0" dirty="0" smtClean="0"/>
              <a:t>The orchestration and composing tool ‘applications’ need a common interface to invoke common fabric management functions.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Fortunately, the OFA knows a thing or two about such things.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…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F64EA-60FF-47B8-A57A-06D6B92AF95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58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</a:t>
            </a:r>
            <a:r>
              <a:rPr lang="en-US" baseline="0" dirty="0"/>
              <a:t> an MPI application may require the provider layer to support collectives.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dirty="0" smtClean="0"/>
              <a:t>Something that describes the services being supplied </a:t>
            </a:r>
          </a:p>
          <a:p>
            <a:pPr marL="228600" indent="-228600">
              <a:buAutoNum type="alphaUcParenR"/>
            </a:pPr>
            <a:r>
              <a:rPr lang="en-US" dirty="0" smtClean="0"/>
              <a:t>Indicate the multiple providers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50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7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9A79B64-7DD1-4CE5-A1A3-12A2EAB07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6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BC33E99-BA02-42A0-A00C-34BA2F6B4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03"/>
          <a:stretch/>
        </p:blipFill>
        <p:spPr>
          <a:xfrm>
            <a:off x="165702" y="1321956"/>
            <a:ext cx="2136313" cy="48042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945916F-A526-4BE0-A4F9-A98306D44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747" y="1312640"/>
            <a:ext cx="6264053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23055" y="1387341"/>
            <a:ext cx="1846262" cy="4641984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140"/>
              </a:lnSpc>
              <a:buFontTx/>
              <a:buNone/>
              <a:defRPr sz="825">
                <a:solidFill>
                  <a:srgbClr val="FFFFFF"/>
                </a:solidFill>
              </a:defRPr>
            </a:lvl1pPr>
            <a:lvl2pPr marL="167879" indent="0">
              <a:buFontTx/>
              <a:buNone/>
              <a:defRPr sz="825">
                <a:solidFill>
                  <a:srgbClr val="FFFFFF"/>
                </a:solidFill>
              </a:defRPr>
            </a:lvl2pPr>
            <a:lvl3pPr marL="344091" indent="0">
              <a:buFontTx/>
              <a:buNone/>
              <a:defRPr sz="825">
                <a:solidFill>
                  <a:srgbClr val="FFFFFF"/>
                </a:solidFill>
              </a:defRPr>
            </a:lvl3pPr>
            <a:lvl4pPr marL="472678" indent="0">
              <a:buFontTx/>
              <a:buNone/>
              <a:defRPr sz="825">
                <a:solidFill>
                  <a:srgbClr val="FFFFFF"/>
                </a:solidFill>
              </a:defRPr>
            </a:lvl4pPr>
            <a:lvl5pPr marL="640556" indent="0">
              <a:buFontTx/>
              <a:buNone/>
              <a:defRPr sz="825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0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idebar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EC77ECB-6ACF-498D-A400-003192548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055" y="5303913"/>
            <a:ext cx="8363746" cy="1003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911E4653-A291-4B6E-A39E-2D2DA80D29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12638"/>
            <a:ext cx="4366947" cy="39058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5421303"/>
            <a:ext cx="8145150" cy="789445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140"/>
              </a:lnSpc>
              <a:buFontTx/>
              <a:buNone/>
              <a:defRPr sz="825">
                <a:solidFill>
                  <a:srgbClr val="FFFFFF"/>
                </a:solidFill>
              </a:defRPr>
            </a:lvl1pPr>
            <a:lvl2pPr marL="167879" indent="0">
              <a:buFontTx/>
              <a:buNone/>
              <a:defRPr sz="825">
                <a:solidFill>
                  <a:srgbClr val="FFFFFF"/>
                </a:solidFill>
              </a:defRPr>
            </a:lvl2pPr>
            <a:lvl3pPr marL="344091" indent="0">
              <a:buFontTx/>
              <a:buNone/>
              <a:defRPr sz="825">
                <a:solidFill>
                  <a:srgbClr val="FFFFFF"/>
                </a:solidFill>
              </a:defRPr>
            </a:lvl3pPr>
            <a:lvl4pPr marL="472678" indent="0">
              <a:buFontTx/>
              <a:buNone/>
              <a:defRPr sz="825">
                <a:solidFill>
                  <a:srgbClr val="FFFFFF"/>
                </a:solidFill>
              </a:defRPr>
            </a:lvl4pPr>
            <a:lvl5pPr marL="640556" indent="0">
              <a:buFontTx/>
              <a:buNone/>
              <a:defRPr sz="825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4824148" y="1312640"/>
            <a:ext cx="3862653" cy="3905897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36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F8DBA8D-EC89-431D-9260-2FE5B44D2F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2113028"/>
            <a:ext cx="9143999" cy="27319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63622"/>
            <a:ext cx="7772400" cy="2805830"/>
          </a:xfrm>
        </p:spPr>
        <p:txBody>
          <a:bodyPr anchor="ctr" anchorCtr="1"/>
          <a:lstStyle>
            <a:lvl1pPr algn="ctr">
              <a:defRPr sz="3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-1"/>
            <a:ext cx="9144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2016981"/>
            <a:ext cx="9144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" y="4845022"/>
            <a:ext cx="9144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234" y="427151"/>
            <a:ext cx="1217532" cy="14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32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C83F9829-4E0D-440F-A331-05D9AA7D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1500"/>
            </a:lvl1pPr>
            <a:lvl2pPr>
              <a:spcBef>
                <a:spcPts val="738"/>
              </a:spcBef>
              <a:defRPr sz="1200"/>
            </a:lvl2pPr>
            <a:lvl3pPr marL="384572" indent="-88106">
              <a:defRPr sz="1200"/>
            </a:lvl3pPr>
            <a:lvl4pPr marL="472679" indent="-88106">
              <a:defRPr sz="12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 marL="167879" indent="-167879">
              <a:defRPr lang="en-US" sz="15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96466" indent="-128588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53641" indent="-257175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598885" indent="-214313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167879" lvl="0" indent="-167879" algn="l" defTabSz="3429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296466" lvl="1" indent="-128588" algn="l" defTabSz="342900" rtl="0" eaLnBrk="1" latinLnBrk="0" hangingPunct="1">
              <a:spcBef>
                <a:spcPts val="738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384572" lvl="2" indent="-88106" algn="l" defTabSz="3429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472679" lvl="3" indent="-88106" algn="l" defTabSz="3429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79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57EDEEA-3DD4-46D4-AEE8-CCB72ECD74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47957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50" b="1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47957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650" b="1" i="0" kern="1200" dirty="0" smtClean="0">
                <a:solidFill>
                  <a:srgbClr val="000000"/>
                </a:solidFill>
                <a:latin typeface="Arial Narrow"/>
                <a:ea typeface="+mn-ea"/>
                <a:cs typeface="Arial Narrow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342900" rtl="0" eaLnBrk="1" latinLnBrk="0" hangingPunct="1">
              <a:spcBef>
                <a:spcPct val="20000"/>
              </a:spcBef>
              <a:buSzPct val="110000"/>
              <a:buFont typeface="Wingdings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28234"/>
            <a:ext cx="4038600" cy="3929425"/>
          </a:xfrm>
        </p:spPr>
        <p:txBody>
          <a:bodyPr/>
          <a:lstStyle>
            <a:lvl1pPr>
              <a:defRPr sz="1500"/>
            </a:lvl1pPr>
            <a:lvl2pPr>
              <a:spcBef>
                <a:spcPts val="738"/>
              </a:spcBef>
              <a:defRPr sz="1200"/>
            </a:lvl2pPr>
            <a:lvl3pPr marL="384572" indent="-88106">
              <a:defRPr sz="1200"/>
            </a:lvl3pPr>
            <a:lvl4pPr marL="472679" indent="-88106">
              <a:defRPr sz="12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28234"/>
            <a:ext cx="4038600" cy="3929425"/>
          </a:xfrm>
        </p:spPr>
        <p:txBody>
          <a:bodyPr/>
          <a:lstStyle>
            <a:lvl1pPr marL="167879" indent="-167879">
              <a:defRPr lang="en-US" sz="15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96466" indent="-128588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53641" indent="-257175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598885" indent="-214313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167879" lvl="0" indent="-167879" algn="l" defTabSz="3429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296466" lvl="1" indent="-128588" algn="l" defTabSz="342900" rtl="0" eaLnBrk="1" latinLnBrk="0" hangingPunct="1">
              <a:spcBef>
                <a:spcPts val="738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384572" lvl="2" indent="-88106" algn="l" defTabSz="3429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472679" lvl="3" indent="-88106" algn="l" defTabSz="3429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41466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4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41466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78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6ED0B59-EBF5-475E-A36C-D853F8BD1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7196" y="1227264"/>
            <a:ext cx="7342949" cy="4983757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000000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03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A01C61B-E22C-4362-9309-AE97934E7D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1" y="5720115"/>
            <a:ext cx="8145150" cy="6343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C8ABCE2-AAD1-4148-9D3A-3259CD8BFC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055" y="1269952"/>
            <a:ext cx="8363746" cy="4279412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5720114"/>
            <a:ext cx="8145150" cy="58747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140"/>
              </a:lnSpc>
              <a:buFontTx/>
              <a:buNone/>
              <a:defRPr sz="825">
                <a:solidFill>
                  <a:srgbClr val="FFFFFF"/>
                </a:solidFill>
              </a:defRPr>
            </a:lvl1pPr>
            <a:lvl2pPr marL="167879" indent="0">
              <a:buFontTx/>
              <a:buNone/>
              <a:defRPr sz="825">
                <a:solidFill>
                  <a:srgbClr val="FFFFFF"/>
                </a:solidFill>
              </a:defRPr>
            </a:lvl2pPr>
            <a:lvl3pPr marL="344091" indent="0">
              <a:buFontTx/>
              <a:buNone/>
              <a:defRPr sz="825">
                <a:solidFill>
                  <a:srgbClr val="FFFFFF"/>
                </a:solidFill>
              </a:defRPr>
            </a:lvl3pPr>
            <a:lvl4pPr marL="472678" indent="0">
              <a:buFontTx/>
              <a:buNone/>
              <a:defRPr sz="825">
                <a:solidFill>
                  <a:srgbClr val="FFFFFF"/>
                </a:solidFill>
              </a:defRPr>
            </a:lvl4pPr>
            <a:lvl5pPr marL="640556" indent="0">
              <a:buFontTx/>
              <a:buNone/>
              <a:defRPr sz="825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43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19236"/>
            <a:ext cx="8227457" cy="8523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1" y="1524000"/>
            <a:ext cx="3977640" cy="4572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898" y="1524000"/>
            <a:ext cx="3977640" cy="4572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98660" y="6426104"/>
            <a:ext cx="746684" cy="21031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21AF6D2-B662-4207-8A7F-1144EA3C45E6}" type="datetime4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July 23, 2020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HPE Confidential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>
                <a:solidFill>
                  <a:srgbClr val="5F7A76"/>
                </a:solidFill>
              </a:rPr>
              <a:pPr/>
              <a:t>‹#›</a:t>
            </a:fld>
            <a:endParaRPr>
              <a:solidFill>
                <a:srgbClr val="5F7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5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7/22/2020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2016AEA-9DED-4CB3-88E9-3887EC6F30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222900"/>
            <a:ext cx="9144000" cy="1042935"/>
          </a:xfrm>
        </p:spPr>
        <p:txBody>
          <a:bodyPr anchor="b">
            <a:normAutofit/>
          </a:bodyPr>
          <a:lstStyle>
            <a:lvl1pPr>
              <a:defRPr sz="3225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619941"/>
            <a:ext cx="9144000" cy="554937"/>
          </a:xfrm>
        </p:spPr>
        <p:txBody>
          <a:bodyPr>
            <a:normAutofit/>
          </a:bodyPr>
          <a:lstStyle>
            <a:lvl1pPr marL="0" indent="0" algn="ctr">
              <a:buNone/>
              <a:defRPr sz="1950" b="0" i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2020 OFA Virtual Workshop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4585685"/>
            <a:ext cx="9144000" cy="448832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lang="en-US" sz="1800" b="1" i="0" kern="1200" dirty="0" smtClean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2"/>
            <a:ext cx="9144000" cy="2604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-1"/>
            <a:ext cx="9144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2571917"/>
            <a:ext cx="9144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25" y="536955"/>
            <a:ext cx="14287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8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466"/>
            <a:ext cx="82296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640"/>
            <a:ext cx="82296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5947825" y="6401352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216104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2640"/>
            <a:ext cx="8229600" cy="481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marL="816769" marR="0" lvl="4" indent="-127397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5947825" y="6401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t>© </a:t>
            </a:r>
            <a:r>
              <a:rPr lang="en-US" smtClean="0">
                <a:solidFill>
                  <a:prstClr val="black"/>
                </a:solidFill>
                <a:latin typeface="Arial Narrow"/>
                <a:ea typeface="+mn-ea"/>
                <a:cs typeface="Arial Narrow"/>
              </a:rPr>
              <a:t>OpenFabrics Alliance</a:t>
            </a:r>
            <a:endParaRPr lang="en-US" dirty="0">
              <a:solidFill>
                <a:prstClr val="black"/>
              </a:solidFill>
              <a:latin typeface="Arial Narrow"/>
              <a:ea typeface="+mn-ea"/>
              <a:cs typeface="Arial 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43300" y="6401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743EA0E-C5B1-48EC-8082-F253EA88050D}" type="slidenum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784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2325" b="1" i="0" kern="1200" cap="all">
          <a:solidFill>
            <a:srgbClr val="399ACA"/>
          </a:solidFill>
          <a:latin typeface="Arial Narrow"/>
          <a:ea typeface="+mj-ea"/>
          <a:cs typeface="Arial Narrow"/>
        </a:defRPr>
      </a:lvl1pPr>
    </p:titleStyle>
    <p:bodyStyle>
      <a:lvl1pPr marL="167879" indent="-167879" algn="l" defTabSz="342900" rtl="0" eaLnBrk="1" latinLnBrk="0" hangingPunct="1">
        <a:spcBef>
          <a:spcPct val="20000"/>
        </a:spcBef>
        <a:buSzPct val="110000"/>
        <a:buFont typeface="Wingdings" charset="2"/>
        <a:buChar char="§"/>
        <a:defRPr sz="15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296466" indent="-128588" algn="l" defTabSz="342900" rtl="0" eaLnBrk="1" latinLnBrk="0" hangingPunct="1">
        <a:spcBef>
          <a:spcPct val="20000"/>
        </a:spcBef>
        <a:buClr>
          <a:srgbClr val="399ACA"/>
        </a:buClr>
        <a:buSzPct val="120000"/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2pPr>
      <a:lvl3pPr marL="472679" indent="-128588" algn="l" defTabSz="3429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600075" marR="0" indent="-127397" algn="l" defTabSz="3429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588D"/>
        </a:buClr>
        <a:buSzTx/>
        <a:buFont typeface="Arial"/>
        <a:buChar char="•"/>
        <a:tabLst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816769" indent="-176213" algn="l" defTabSz="3429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New Direction Proposal: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latin typeface="Arial" pitchFamily="34" charset="0"/>
                <a:cs typeface="Arial" pitchFamily="34" charset="0"/>
              </a:rPr>
              <a:t>An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OpenFabrics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Fabric Manager Framework Proposal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rgbClr val="005195"/>
                </a:solidFill>
                <a:latin typeface="Arial" pitchFamily="34" charset="0"/>
                <a:cs typeface="Arial" pitchFamily="34" charset="0"/>
              </a:rPr>
              <a:t>August 14, 2020</a:t>
            </a:r>
            <a:endParaRPr lang="en-US" sz="2400" dirty="0">
              <a:solidFill>
                <a:srgbClr val="00519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6523" y="2315362"/>
            <a:ext cx="82530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Get moving on developing this Framework!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Recommend starting a WG to focus development </a:t>
            </a:r>
            <a:r>
              <a:rPr lang="en-US" sz="2400" dirty="0" smtClean="0"/>
              <a:t>efforts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Develop a work register with DMTF</a:t>
            </a: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2400" i="1" dirty="0"/>
              <a:t>Create an </a:t>
            </a:r>
            <a:r>
              <a:rPr lang="en-US" sz="2400" i="1" dirty="0" smtClean="0"/>
              <a:t>OFM </a:t>
            </a:r>
            <a:r>
              <a:rPr lang="en-US" sz="2400" i="1" dirty="0"/>
              <a:t>Framework working group to: </a:t>
            </a:r>
          </a:p>
          <a:p>
            <a:pPr lvl="1"/>
            <a:r>
              <a:rPr lang="en-US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An extensible, open source framework that provides access to high-performance fabric management interfaces 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Extensible, open source interfaces aligned with orchestration and workload management application needs for high-performance fabric management services</a:t>
            </a:r>
            <a:r>
              <a:rPr lang="en-US" dirty="0" smtClean="0"/>
              <a:t>.</a:t>
            </a:r>
            <a:endParaRPr lang="en-US" dirty="0"/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472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3140"/>
            <a:ext cx="9144000" cy="47562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4188" y="2304052"/>
            <a:ext cx="48978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Aaron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Godfrey		HPE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Anthony Ford		HPE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Barry McAuliffe		HPE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David Collins		Sandia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Doug Ledford		Red Hat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Duane Voth		Dell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Gilad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Shainer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Mellanox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Hassan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Reza		University of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				North Dakota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Jim Foraker			Lawrence Livermore </a:t>
            </a:r>
          </a:p>
        </p:txBody>
      </p:sp>
      <p:sp>
        <p:nvSpPr>
          <p:cNvPr id="9" name="Rectangle 8"/>
          <p:cNvSpPr/>
          <p:nvPr/>
        </p:nvSpPr>
        <p:spPr>
          <a:xfrm>
            <a:off x="5446592" y="2304052"/>
            <a:ext cx="35268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Igor Godfrey		HPE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Jeff Hilland			HPE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Jim Ryan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John Mayfield		HPE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Kurt Bowman		Dell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Mike Aguilar		Sandia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Paul Grun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Russ Herrell		HPE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Sean Hefty			Intel </a:t>
            </a:r>
          </a:p>
        </p:txBody>
      </p:sp>
    </p:spTree>
    <p:extLst>
      <p:ext uri="{BB962C8B-B14F-4D97-AF65-F5344CB8AC3E}">
        <p14:creationId xmlns:p14="http://schemas.microsoft.com/office/powerpoint/2010/main" val="21958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OFA Board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</a:t>
            </a:r>
            <a:r>
              <a:rPr lang="en-US" dirty="0" smtClean="0"/>
              <a:t>OFM </a:t>
            </a:r>
            <a:r>
              <a:rPr lang="en-US" dirty="0"/>
              <a:t>Framework working group to: </a:t>
            </a:r>
          </a:p>
          <a:p>
            <a:pPr lvl="1"/>
            <a:r>
              <a:rPr lang="en-US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An extensible, open source framework that provides access to high-performance fabric </a:t>
            </a:r>
            <a:r>
              <a:rPr lang="en-US" dirty="0" smtClean="0"/>
              <a:t>management interfaces </a:t>
            </a:r>
            <a:r>
              <a:rPr lang="en-US" dirty="0"/>
              <a:t>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Extensible, open source interfaces aligned with </a:t>
            </a:r>
            <a:r>
              <a:rPr lang="en-US" dirty="0" smtClean="0"/>
              <a:t>orchestration </a:t>
            </a:r>
            <a:r>
              <a:rPr lang="en-US" dirty="0"/>
              <a:t>and </a:t>
            </a:r>
            <a:r>
              <a:rPr lang="en-US" dirty="0" smtClean="0"/>
              <a:t>workload management application </a:t>
            </a:r>
            <a:r>
              <a:rPr lang="en-US" dirty="0"/>
              <a:t>needs for high-performance fabric </a:t>
            </a:r>
            <a:r>
              <a:rPr lang="en-US" dirty="0" smtClean="0"/>
              <a:t>management services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3644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/>
              <a:t>HPC clusters and cloud computing </a:t>
            </a:r>
            <a:r>
              <a:rPr lang="en-US" sz="2000" dirty="0" smtClean="0"/>
              <a:t>environments are running increasingly diverse and dynamic workloads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M</a:t>
            </a:r>
            <a:r>
              <a:rPr lang="en-US" sz="2000" dirty="0" smtClean="0"/>
              <a:t>ore numbers of and types of messaging and storage fabrics</a:t>
            </a:r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/>
              <a:t>N</a:t>
            </a:r>
            <a:r>
              <a:rPr lang="en-US" sz="2000" dirty="0" smtClean="0"/>
              <a:t>ew interconnect capabilities such as memory semantic fabrics  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Orchestration tools and workload managers do not deal well with multiple fabrics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There is an explosion of fabrics, resources, and clients, yet no common fabric manager interfaces and fabric models available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13162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Down Arrow 92"/>
          <p:cNvSpPr/>
          <p:nvPr/>
        </p:nvSpPr>
        <p:spPr>
          <a:xfrm>
            <a:off x="4864856" y="3676425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2" name="Cloud 91"/>
          <p:cNvSpPr/>
          <p:nvPr/>
        </p:nvSpPr>
        <p:spPr>
          <a:xfrm>
            <a:off x="4105702" y="3137584"/>
            <a:ext cx="1535621" cy="588549"/>
          </a:xfrm>
          <a:prstGeom prst="cloud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Fabric </a:t>
            </a:r>
            <a:r>
              <a:rPr lang="en-US" dirty="0" smtClean="0"/>
              <a:t>Admin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588085" y="6453235"/>
            <a:ext cx="2057400" cy="365125"/>
          </a:xfrm>
        </p:spPr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19183" y="2301482"/>
            <a:ext cx="3608699" cy="3861181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223838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 algn="l" defTabSz="457200" rtl="0" eaLnBrk="1" latinLnBrk="0" hangingPunct="1">
              <a:spcBef>
                <a:spcPct val="20000"/>
              </a:spcBef>
              <a:buClr>
                <a:srgbClr val="399ACA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30238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00100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089025" indent="-23495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1500" dirty="0">
                <a:solidFill>
                  <a:prstClr val="black"/>
                </a:solidFill>
              </a:rPr>
              <a:t>The Fabric Admin </a:t>
            </a:r>
            <a:r>
              <a:rPr lang="en-US" sz="1500" dirty="0" smtClean="0">
                <a:solidFill>
                  <a:prstClr val="black"/>
                </a:solidFill>
              </a:rPr>
              <a:t>Problem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Orchestration tools, workload managers, and middleware request configuration changes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These tools need an abstracted view of fabric services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Each fabric has different attributes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Each fabric model is different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Each fabric manager API set is different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Only Ethernet is reasonably well understood by tools and apps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Pre-configured clusters, pods, partitions, </a:t>
            </a:r>
            <a:r>
              <a:rPr lang="en-US" sz="1200" dirty="0" err="1" smtClean="0">
                <a:solidFill>
                  <a:prstClr val="black"/>
                </a:solidFill>
              </a:rPr>
              <a:t>vLANs</a:t>
            </a:r>
            <a:r>
              <a:rPr lang="en-US" sz="1200" dirty="0" smtClean="0">
                <a:solidFill>
                  <a:prstClr val="black"/>
                </a:solidFill>
              </a:rPr>
              <a:t>, or subnets required to avoid manual configuration at job launch</a:t>
            </a:r>
          </a:p>
          <a:p>
            <a:pPr lvl="1" fontAlgn="auto"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</a:endParaRP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No common model of generic fabric services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No common interfaces to manipulate fabric resources</a:t>
            </a:r>
          </a:p>
          <a:p>
            <a:pPr marL="223838" lvl="1" indent="0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prstClr val="black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606" y="6402862"/>
            <a:ext cx="3069815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100" b="1" dirty="0">
                <a:solidFill>
                  <a:srgbClr val="002060"/>
                </a:solidFill>
                <a:latin typeface="Calibri"/>
                <a:ea typeface="+mn-ea"/>
              </a:rPr>
              <a:t>Need a common interface</a:t>
            </a:r>
            <a:endParaRPr lang="en-GB" sz="2100" b="1" dirty="0">
              <a:solidFill>
                <a:srgbClr val="002060"/>
              </a:solidFill>
              <a:latin typeface="Calibri"/>
              <a:ea typeface="+mn-ea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981742" y="1525959"/>
            <a:ext cx="5788785" cy="648722"/>
            <a:chOff x="2981742" y="1525959"/>
            <a:chExt cx="5076361" cy="648722"/>
          </a:xfrm>
          <a:solidFill>
            <a:srgbClr val="C00000"/>
          </a:solidFill>
        </p:grpSpPr>
        <p:grpSp>
          <p:nvGrpSpPr>
            <p:cNvPr id="3" name="Group 2"/>
            <p:cNvGrpSpPr/>
            <p:nvPr/>
          </p:nvGrpSpPr>
          <p:grpSpPr>
            <a:xfrm>
              <a:off x="2981742" y="1852142"/>
              <a:ext cx="5076361" cy="322539"/>
              <a:chOff x="8802228" y="1727167"/>
              <a:chExt cx="2780171" cy="430055"/>
            </a:xfrm>
            <a:grpFill/>
          </p:grpSpPr>
          <p:sp>
            <p:nvSpPr>
              <p:cNvPr id="43" name="Rectangle 42"/>
              <p:cNvSpPr/>
              <p:nvPr/>
            </p:nvSpPr>
            <p:spPr bwMode="ltGray">
              <a:xfrm>
                <a:off x="8805440" y="1727167"/>
                <a:ext cx="780202" cy="364841"/>
              </a:xfrm>
              <a:prstGeom prst="rect">
                <a:avLst/>
              </a:prstGeom>
              <a:grp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err="1" smtClean="0">
                    <a:solidFill>
                      <a:prstClr val="white"/>
                    </a:solidFill>
                  </a:rPr>
                  <a:t>Slurm</a:t>
                </a:r>
                <a:endParaRPr lang="en-US" sz="12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8802228" y="2156988"/>
                <a:ext cx="2780171" cy="234"/>
              </a:xfrm>
              <a:prstGeom prst="lin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46"/>
            <p:cNvSpPr/>
            <p:nvPr/>
          </p:nvSpPr>
          <p:spPr bwMode="ltGray">
            <a:xfrm>
              <a:off x="2981742" y="1525959"/>
              <a:ext cx="5057539" cy="27362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prstClr val="white"/>
                  </a:solidFill>
                </a:rPr>
                <a:t>User APPs &amp; Libraries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</p:grpSp>
      <p:sp>
        <p:nvSpPr>
          <p:cNvPr id="56" name="Rectangle 55"/>
          <p:cNvSpPr/>
          <p:nvPr/>
        </p:nvSpPr>
        <p:spPr bwMode="ltGray">
          <a:xfrm>
            <a:off x="5317936" y="4525312"/>
            <a:ext cx="494679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Gen-Z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ltGray">
          <a:xfrm>
            <a:off x="5306039" y="6031609"/>
            <a:ext cx="515038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Gen-Z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66" name="Down Arrow 65"/>
          <p:cNvSpPr/>
          <p:nvPr/>
        </p:nvSpPr>
        <p:spPr>
          <a:xfrm>
            <a:off x="5469309" y="3667463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3" name="Cloud 102"/>
          <p:cNvSpPr/>
          <p:nvPr/>
        </p:nvSpPr>
        <p:spPr>
          <a:xfrm>
            <a:off x="4702101" y="3136009"/>
            <a:ext cx="1535621" cy="588549"/>
          </a:xfrm>
          <a:prstGeom prst="cloud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883448" y="4310087"/>
            <a:ext cx="398177" cy="190970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prstClr val="white"/>
                </a:solidFill>
              </a:rPr>
              <a:t>IB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757593" y="4302928"/>
            <a:ext cx="619331" cy="187908"/>
          </a:xfrm>
          <a:prstGeom prst="roundRect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</a:rPr>
              <a:t>Ethernet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328479" y="4302929"/>
            <a:ext cx="428444" cy="187907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white"/>
                </a:solidFill>
              </a:rPr>
              <a:t>…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293523" y="4303297"/>
            <a:ext cx="558988" cy="203631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Gen-Z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7007489" y="3674948"/>
            <a:ext cx="131381" cy="6560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9" name="Down Arrow 68"/>
          <p:cNvSpPr/>
          <p:nvPr/>
        </p:nvSpPr>
        <p:spPr>
          <a:xfrm>
            <a:off x="5988730" y="3668996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0" name="Down Arrow 69"/>
          <p:cNvSpPr/>
          <p:nvPr/>
        </p:nvSpPr>
        <p:spPr>
          <a:xfrm>
            <a:off x="6451931" y="3667463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ltGray">
          <a:xfrm>
            <a:off x="6819285" y="4525312"/>
            <a:ext cx="479592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Ethernet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ltGray">
          <a:xfrm>
            <a:off x="6809739" y="6024121"/>
            <a:ext cx="515038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Eth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73" name="Rectangle 72"/>
          <p:cNvSpPr/>
          <p:nvPr/>
        </p:nvSpPr>
        <p:spPr bwMode="ltGray">
          <a:xfrm>
            <a:off x="5883448" y="4525312"/>
            <a:ext cx="398177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IB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ltGray">
          <a:xfrm>
            <a:off x="6362548" y="4525312"/>
            <a:ext cx="398177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…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ltGray">
          <a:xfrm>
            <a:off x="5859105" y="6036384"/>
            <a:ext cx="422520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IB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76" name="Rectangle 75"/>
          <p:cNvSpPr/>
          <p:nvPr/>
        </p:nvSpPr>
        <p:spPr bwMode="ltGray">
          <a:xfrm>
            <a:off x="6349191" y="6031609"/>
            <a:ext cx="422520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…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77" name="Cloud 76"/>
          <p:cNvSpPr/>
          <p:nvPr/>
        </p:nvSpPr>
        <p:spPr>
          <a:xfrm>
            <a:off x="5603249" y="3141073"/>
            <a:ext cx="1535621" cy="588549"/>
          </a:xfrm>
          <a:prstGeom prst="cloud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6534416" y="3145033"/>
            <a:ext cx="1208907" cy="588549"/>
          </a:xfrm>
          <a:prstGeom prst="cloud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689070" y="4310087"/>
            <a:ext cx="558988" cy="203631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AWS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82" name="Rectangle 81"/>
          <p:cNvSpPr/>
          <p:nvPr/>
        </p:nvSpPr>
        <p:spPr bwMode="ltGray">
          <a:xfrm>
            <a:off x="4702101" y="1855796"/>
            <a:ext cx="1624512" cy="273629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PBS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 bwMode="ltGray">
          <a:xfrm>
            <a:off x="6404433" y="1846632"/>
            <a:ext cx="1033597" cy="273629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Kubernetes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ltGray">
          <a:xfrm>
            <a:off x="7509473" y="1846627"/>
            <a:ext cx="1177327" cy="273629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white"/>
                </a:solidFill>
              </a:rPr>
              <a:t>Orchestration </a:t>
            </a:r>
            <a:r>
              <a:rPr lang="en-US" sz="1200" dirty="0" smtClean="0">
                <a:solidFill>
                  <a:prstClr val="white"/>
                </a:solidFill>
              </a:rPr>
              <a:t>Managers</a:t>
            </a:r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8" name="Straight Arrow Connector 17"/>
          <p:cNvCxnSpPr>
            <a:stCxn id="43" idx="2"/>
            <a:endCxn id="103" idx="3"/>
          </p:cNvCxnSpPr>
          <p:nvPr/>
        </p:nvCxnSpPr>
        <p:spPr>
          <a:xfrm>
            <a:off x="3800686" y="2125771"/>
            <a:ext cx="1669226" cy="10438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3" idx="2"/>
            <a:endCxn id="77" idx="3"/>
          </p:cNvCxnSpPr>
          <p:nvPr/>
        </p:nvCxnSpPr>
        <p:spPr>
          <a:xfrm>
            <a:off x="3800686" y="2125771"/>
            <a:ext cx="2570374" cy="10489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3" idx="2"/>
            <a:endCxn id="78" idx="3"/>
          </p:cNvCxnSpPr>
          <p:nvPr/>
        </p:nvCxnSpPr>
        <p:spPr>
          <a:xfrm>
            <a:off x="3800686" y="2125771"/>
            <a:ext cx="3338184" cy="10529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3" idx="2"/>
            <a:endCxn id="103" idx="3"/>
          </p:cNvCxnSpPr>
          <p:nvPr/>
        </p:nvCxnSpPr>
        <p:spPr>
          <a:xfrm flipH="1">
            <a:off x="5469912" y="2120261"/>
            <a:ext cx="1451320" cy="1049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3" idx="2"/>
            <a:endCxn id="77" idx="3"/>
          </p:cNvCxnSpPr>
          <p:nvPr/>
        </p:nvCxnSpPr>
        <p:spPr>
          <a:xfrm flipH="1">
            <a:off x="6371060" y="2120261"/>
            <a:ext cx="550172" cy="1054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3" idx="2"/>
            <a:endCxn id="78" idx="3"/>
          </p:cNvCxnSpPr>
          <p:nvPr/>
        </p:nvCxnSpPr>
        <p:spPr>
          <a:xfrm>
            <a:off x="6921232" y="2120261"/>
            <a:ext cx="217638" cy="10584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 bwMode="ltGray">
          <a:xfrm>
            <a:off x="4736946" y="4525312"/>
            <a:ext cx="494679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Proprietary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ltGray">
          <a:xfrm>
            <a:off x="4735298" y="6027208"/>
            <a:ext cx="515038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AWS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cxnSp>
        <p:nvCxnSpPr>
          <p:cNvPr id="94" name="Straight Arrow Connector 93"/>
          <p:cNvCxnSpPr>
            <a:stCxn id="43" idx="2"/>
            <a:endCxn id="92" idx="3"/>
          </p:cNvCxnSpPr>
          <p:nvPr/>
        </p:nvCxnSpPr>
        <p:spPr>
          <a:xfrm>
            <a:off x="3800686" y="2125771"/>
            <a:ext cx="1072827" cy="10454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92" idx="3"/>
          </p:cNvCxnSpPr>
          <p:nvPr/>
        </p:nvCxnSpPr>
        <p:spPr>
          <a:xfrm flipH="1">
            <a:off x="4873513" y="2107307"/>
            <a:ext cx="2049183" cy="10639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2" idx="2"/>
            <a:endCxn id="77" idx="3"/>
          </p:cNvCxnSpPr>
          <p:nvPr/>
        </p:nvCxnSpPr>
        <p:spPr>
          <a:xfrm>
            <a:off x="5514357" y="2129425"/>
            <a:ext cx="856703" cy="1045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2" idx="2"/>
            <a:endCxn id="78" idx="3"/>
          </p:cNvCxnSpPr>
          <p:nvPr/>
        </p:nvCxnSpPr>
        <p:spPr>
          <a:xfrm>
            <a:off x="5514357" y="2129425"/>
            <a:ext cx="1624513" cy="1049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84" idx="2"/>
            <a:endCxn id="78" idx="3"/>
          </p:cNvCxnSpPr>
          <p:nvPr/>
        </p:nvCxnSpPr>
        <p:spPr>
          <a:xfrm flipH="1">
            <a:off x="7138870" y="2120256"/>
            <a:ext cx="959267" cy="10584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84" idx="2"/>
            <a:endCxn id="92" idx="3"/>
          </p:cNvCxnSpPr>
          <p:nvPr/>
        </p:nvCxnSpPr>
        <p:spPr>
          <a:xfrm flipH="1">
            <a:off x="4873513" y="2120256"/>
            <a:ext cx="3224624" cy="1050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2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3131" y="1901443"/>
            <a:ext cx="1927995" cy="854802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1013689" y="5568267"/>
            <a:ext cx="16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Hardware Layer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963131" y="533400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963131" y="3028836"/>
            <a:ext cx="1927995" cy="837867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Application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3689" y="1867179"/>
            <a:ext cx="2005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Application </a:t>
            </a:r>
            <a:r>
              <a:rPr lang="en-US" dirty="0" smtClean="0"/>
              <a:t>and </a:t>
            </a:r>
          </a:p>
          <a:p>
            <a:r>
              <a:rPr lang="en-US" dirty="0" smtClean="0"/>
              <a:t>Mgmt Application </a:t>
            </a:r>
          </a:p>
          <a:p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63131" y="416433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03057" y="439859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Provider Layer</a:t>
            </a:r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do we do?</a:t>
            </a:r>
          </a:p>
        </p:txBody>
      </p:sp>
      <p:sp>
        <p:nvSpPr>
          <p:cNvPr id="11" name="Freeform 10"/>
          <p:cNvSpPr/>
          <p:nvPr/>
        </p:nvSpPr>
        <p:spPr>
          <a:xfrm>
            <a:off x="3104707" y="2307261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04707" y="3647087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04707" y="4832362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65734" y="1923766"/>
            <a:ext cx="3784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Examine the classes of </a:t>
            </a:r>
            <a:r>
              <a:rPr lang="en-US" dirty="0" smtClean="0"/>
              <a:t>management applications </a:t>
            </a:r>
            <a:r>
              <a:rPr lang="en-US" dirty="0"/>
              <a:t>that are important to users of </a:t>
            </a:r>
            <a:r>
              <a:rPr lang="en-US" dirty="0" smtClean="0"/>
              <a:t>OFM.</a:t>
            </a:r>
            <a:endParaRPr lang="en-US" dirty="0"/>
          </a:p>
          <a:p>
            <a:endParaRPr lang="en-US" dirty="0"/>
          </a:p>
          <a:p>
            <a:r>
              <a:rPr lang="en-US" dirty="0"/>
              <a:t>Let the applications drive the appropriate interface </a:t>
            </a:r>
            <a:r>
              <a:rPr lang="en-US" dirty="0" smtClean="0"/>
              <a:t>definitions.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This, in turn, drives the necessary </a:t>
            </a:r>
            <a:r>
              <a:rPr lang="en-US" dirty="0" smtClean="0"/>
              <a:t>management features </a:t>
            </a:r>
            <a:r>
              <a:rPr lang="en-US" dirty="0"/>
              <a:t>that the fabric </a:t>
            </a:r>
            <a:r>
              <a:rPr lang="en-US" dirty="0" smtClean="0"/>
              <a:t>plug in should </a:t>
            </a:r>
            <a:r>
              <a:rPr lang="en-US" dirty="0"/>
              <a:t>support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Fabric Provider maps high level requests to fabric specific operations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3915508" y="3116712"/>
            <a:ext cx="804528" cy="197514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Fabric Interfaces Examples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9050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Standardized Fabric Manager Framework interfaces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examples only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1800" y="2299025"/>
            <a:ext cx="1333500" cy="54543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Peer Address Lookup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199" y="2286001"/>
            <a:ext cx="1377615" cy="54543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Fabric &amp; Provider info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299027"/>
            <a:ext cx="1333500" cy="54543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Partition Mgmt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296026"/>
            <a:ext cx="1333500" cy="54543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Inventory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3115665"/>
            <a:ext cx="1333500" cy="538408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Authent-ication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3117167"/>
            <a:ext cx="1333500" cy="538408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Link State Mgmt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3114164"/>
            <a:ext cx="1333500" cy="538408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Events &amp; Logs Registration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19200" y="3117167"/>
            <a:ext cx="1333500" cy="53540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Security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20820" y="4047723"/>
            <a:ext cx="1003110" cy="17434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378656" y="1174980"/>
            <a:ext cx="4072395" cy="781918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/>
              <a:t>Framework defines multiple </a:t>
            </a:r>
            <a:r>
              <a:rPr lang="en-US" sz="2500" kern="1200" dirty="0" smtClean="0"/>
              <a:t>standardized interfaces</a:t>
            </a:r>
            <a:endParaRPr lang="en-US" sz="2500" kern="1200" dirty="0"/>
          </a:p>
        </p:txBody>
      </p:sp>
      <p:sp>
        <p:nvSpPr>
          <p:cNvPr id="32" name="Rectangle 31"/>
          <p:cNvSpPr/>
          <p:nvPr/>
        </p:nvSpPr>
        <p:spPr>
          <a:xfrm>
            <a:off x="2144973" y="4038600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75546" y="4038600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65344" y="4038600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95917" y="4026314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26490" y="4026314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757959" y="5698942"/>
            <a:ext cx="3803985" cy="809992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/>
              <a:t>Vendors provide optimized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8723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Fabric Administration Workspace</a:t>
            </a:r>
            <a:endParaRPr lang="en-GB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0820" y="64338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56" name="Group 255"/>
          <p:cNvGrpSpPr/>
          <p:nvPr/>
        </p:nvGrpSpPr>
        <p:grpSpPr>
          <a:xfrm>
            <a:off x="201048" y="1671722"/>
            <a:ext cx="2291286" cy="3093914"/>
            <a:chOff x="6496921" y="1621727"/>
            <a:chExt cx="2291286" cy="3093914"/>
          </a:xfrm>
        </p:grpSpPr>
        <p:sp>
          <p:nvSpPr>
            <p:cNvPr id="68" name="Rounded Rectangle 67"/>
            <p:cNvSpPr/>
            <p:nvPr/>
          </p:nvSpPr>
          <p:spPr>
            <a:xfrm>
              <a:off x="6496921" y="1621727"/>
              <a:ext cx="2291286" cy="588303"/>
            </a:xfrm>
            <a:prstGeom prst="roundRect">
              <a:avLst/>
            </a:prstGeom>
            <a:gradFill>
              <a:gsLst>
                <a:gs pos="0">
                  <a:srgbClr val="7030A0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Administration Domain</a:t>
              </a:r>
              <a:endParaRPr lang="en-GB" dirty="0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862576" y="2283935"/>
              <a:ext cx="1598012" cy="49928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abstract</a:t>
              </a:r>
            </a:p>
            <a:p>
              <a:pPr algn="ctr"/>
              <a:r>
                <a:rPr lang="en-US" dirty="0" smtClean="0"/>
                <a:t>manipulations</a:t>
              </a:r>
              <a:endParaRPr lang="en-GB" dirty="0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6888974" y="2948095"/>
              <a:ext cx="1205237" cy="4992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SLURM</a:t>
              </a:r>
              <a:endParaRPr lang="en-GB" dirty="0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6852010" y="4216356"/>
              <a:ext cx="1205237" cy="4992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PBS</a:t>
              </a:r>
              <a:endParaRPr lang="en-GB" dirty="0"/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6726097" y="3579286"/>
              <a:ext cx="1364619" cy="4992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Kubernetes</a:t>
              </a:r>
              <a:endParaRPr lang="en-GB" dirty="0"/>
            </a:p>
          </p:txBody>
        </p:sp>
      </p:grpSp>
      <p:sp>
        <p:nvSpPr>
          <p:cNvPr id="91" name="Rounded Rectangle 90"/>
          <p:cNvSpPr/>
          <p:nvPr/>
        </p:nvSpPr>
        <p:spPr>
          <a:xfrm flipH="1">
            <a:off x="5845788" y="2798217"/>
            <a:ext cx="1949080" cy="271394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Provider</a:t>
            </a:r>
          </a:p>
        </p:txBody>
      </p:sp>
      <p:sp>
        <p:nvSpPr>
          <p:cNvPr id="27" name="Rounded Rectangle 26"/>
          <p:cNvSpPr/>
          <p:nvPr/>
        </p:nvSpPr>
        <p:spPr>
          <a:xfrm flipH="1">
            <a:off x="2758252" y="2833215"/>
            <a:ext cx="1488040" cy="2330609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Framework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2611135" y="1778325"/>
            <a:ext cx="0" cy="41761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 flipH="1">
            <a:off x="3405296" y="1642858"/>
            <a:ext cx="351926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 Domain</a:t>
            </a:r>
            <a:endParaRPr lang="en-GB" dirty="0"/>
          </a:p>
        </p:txBody>
      </p:sp>
      <p:cxnSp>
        <p:nvCxnSpPr>
          <p:cNvPr id="126" name="Straight Connector 125"/>
          <p:cNvCxnSpPr/>
          <p:nvPr/>
        </p:nvCxnSpPr>
        <p:spPr>
          <a:xfrm>
            <a:off x="7538261" y="1800664"/>
            <a:ext cx="5518" cy="42158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ounded Rectangle 131"/>
          <p:cNvSpPr/>
          <p:nvPr/>
        </p:nvSpPr>
        <p:spPr>
          <a:xfrm rot="16200000" flipH="1">
            <a:off x="7052834" y="4010831"/>
            <a:ext cx="351471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GB" dirty="0"/>
          </a:p>
        </p:txBody>
      </p:sp>
      <p:cxnSp>
        <p:nvCxnSpPr>
          <p:cNvPr id="144" name="Straight Connector 143"/>
          <p:cNvCxnSpPr>
            <a:stCxn id="132" idx="0"/>
            <a:endCxn id="196" idx="1"/>
          </p:cNvCxnSpPr>
          <p:nvPr/>
        </p:nvCxnSpPr>
        <p:spPr>
          <a:xfrm flipH="1">
            <a:off x="7373623" y="4197098"/>
            <a:ext cx="1250300" cy="6177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 Box 8"/>
          <p:cNvSpPr txBox="1">
            <a:spLocks noChangeArrowheads="1"/>
          </p:cNvSpPr>
          <p:nvPr/>
        </p:nvSpPr>
        <p:spPr bwMode="auto">
          <a:xfrm flipH="1">
            <a:off x="2952611" y="3776395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5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67" name="Text Box 8"/>
          <p:cNvSpPr txBox="1">
            <a:spLocks noChangeArrowheads="1"/>
          </p:cNvSpPr>
          <p:nvPr/>
        </p:nvSpPr>
        <p:spPr bwMode="auto">
          <a:xfrm flipH="1">
            <a:off x="2958644" y="4611059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5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68" name="Text Box 8"/>
          <p:cNvSpPr txBox="1">
            <a:spLocks noChangeArrowheads="1"/>
          </p:cNvSpPr>
          <p:nvPr/>
        </p:nvSpPr>
        <p:spPr bwMode="auto">
          <a:xfrm flipH="1">
            <a:off x="2958644" y="4187840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5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69" name="Text Box 8"/>
          <p:cNvSpPr txBox="1">
            <a:spLocks noChangeArrowheads="1"/>
          </p:cNvSpPr>
          <p:nvPr/>
        </p:nvSpPr>
        <p:spPr bwMode="auto">
          <a:xfrm flipH="1">
            <a:off x="2958644" y="3246172"/>
            <a:ext cx="1101725" cy="36767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5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195" name="Rounded Rectangle 194"/>
          <p:cNvSpPr/>
          <p:nvPr/>
        </p:nvSpPr>
        <p:spPr>
          <a:xfrm flipH="1">
            <a:off x="6161986" y="3379639"/>
            <a:ext cx="1205237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Gen-Z</a:t>
            </a:r>
            <a:endParaRPr lang="en-GB" dirty="0"/>
          </a:p>
        </p:txBody>
      </p:sp>
      <p:sp>
        <p:nvSpPr>
          <p:cNvPr id="196" name="Rounded Rectangle 195"/>
          <p:cNvSpPr/>
          <p:nvPr/>
        </p:nvSpPr>
        <p:spPr>
          <a:xfrm flipH="1">
            <a:off x="6180190" y="4009232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Slingshot</a:t>
            </a:r>
            <a:endParaRPr lang="en-GB" dirty="0"/>
          </a:p>
        </p:txBody>
      </p:sp>
      <p:sp>
        <p:nvSpPr>
          <p:cNvPr id="199" name="Rounded Rectangle 198"/>
          <p:cNvSpPr/>
          <p:nvPr/>
        </p:nvSpPr>
        <p:spPr>
          <a:xfrm flipH="1">
            <a:off x="6185364" y="4638029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</a:t>
            </a:r>
            <a:endParaRPr lang="en-GB" dirty="0"/>
          </a:p>
        </p:txBody>
      </p:sp>
      <p:cxnSp>
        <p:nvCxnSpPr>
          <p:cNvPr id="201" name="Straight Connector 200"/>
          <p:cNvCxnSpPr>
            <a:endCxn id="195" idx="3"/>
          </p:cNvCxnSpPr>
          <p:nvPr/>
        </p:nvCxnSpPr>
        <p:spPr>
          <a:xfrm flipV="1">
            <a:off x="4119228" y="3629282"/>
            <a:ext cx="2042758" cy="2029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21"/>
          <p:cNvSpPr txBox="1">
            <a:spLocks noChangeArrowheads="1"/>
          </p:cNvSpPr>
          <p:nvPr/>
        </p:nvSpPr>
        <p:spPr bwMode="auto">
          <a:xfrm flipH="1">
            <a:off x="5105349" y="3562299"/>
            <a:ext cx="598472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4" name="Straight Connector 203"/>
          <p:cNvCxnSpPr>
            <a:endCxn id="196" idx="3"/>
          </p:cNvCxnSpPr>
          <p:nvPr/>
        </p:nvCxnSpPr>
        <p:spPr>
          <a:xfrm>
            <a:off x="4113195" y="3961340"/>
            <a:ext cx="2066995" cy="2975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endCxn id="199" idx="3"/>
          </p:cNvCxnSpPr>
          <p:nvPr/>
        </p:nvCxnSpPr>
        <p:spPr>
          <a:xfrm>
            <a:off x="4119228" y="4111624"/>
            <a:ext cx="2066136" cy="776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8" name="Text Box 21"/>
          <p:cNvSpPr txBox="1">
            <a:spLocks noChangeArrowheads="1"/>
          </p:cNvSpPr>
          <p:nvPr/>
        </p:nvSpPr>
        <p:spPr bwMode="auto">
          <a:xfrm flipH="1">
            <a:off x="5105349" y="4017476"/>
            <a:ext cx="582338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25" name="Group 324"/>
          <p:cNvGrpSpPr/>
          <p:nvPr/>
        </p:nvGrpSpPr>
        <p:grpSpPr>
          <a:xfrm>
            <a:off x="4364858" y="2109101"/>
            <a:ext cx="1098816" cy="1371274"/>
            <a:chOff x="4269265" y="2082698"/>
            <a:chExt cx="1284645" cy="1371274"/>
          </a:xfrm>
        </p:grpSpPr>
        <p:sp>
          <p:nvSpPr>
            <p:cNvPr id="41" name="Rounded Rectangle 40"/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 smtClean="0"/>
                <a:t>Redfish </a:t>
              </a:r>
            </a:p>
            <a:p>
              <a:pPr algn="ctr"/>
              <a:r>
                <a:rPr lang="en-US" sz="1600" dirty="0" smtClean="0"/>
                <a:t>Model</a:t>
              </a:r>
              <a:endParaRPr lang="en-GB" sz="1600" dirty="0"/>
            </a:p>
          </p:txBody>
        </p:sp>
        <p:grpSp>
          <p:nvGrpSpPr>
            <p:cNvPr id="324" name="Group 323"/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300" name="Oval 299"/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06" name="Straight Connector 305"/>
              <p:cNvCxnSpPr>
                <a:stCxn id="304" idx="4"/>
                <a:endCxn id="301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>
                <a:stCxn id="304" idx="3"/>
                <a:endCxn id="300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>
                <a:stCxn id="304" idx="5"/>
                <a:endCxn id="303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>
                <a:stCxn id="300" idx="4"/>
                <a:endCxn id="302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>
                <a:stCxn id="301" idx="5"/>
                <a:endCxn id="303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>
                <a:stCxn id="301" idx="4"/>
                <a:endCxn id="302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6" name="Group 325"/>
          <p:cNvGrpSpPr/>
          <p:nvPr/>
        </p:nvGrpSpPr>
        <p:grpSpPr>
          <a:xfrm>
            <a:off x="7365532" y="1938518"/>
            <a:ext cx="1065275" cy="1371274"/>
            <a:chOff x="4269265" y="2082698"/>
            <a:chExt cx="1284645" cy="1371274"/>
          </a:xfrm>
        </p:grpSpPr>
        <p:sp>
          <p:nvSpPr>
            <p:cNvPr id="327" name="Rounded Rectangle 326"/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 smtClean="0"/>
                <a:t>Native </a:t>
              </a:r>
            </a:p>
            <a:p>
              <a:pPr algn="ctr"/>
              <a:r>
                <a:rPr lang="en-US" sz="1600" dirty="0" smtClean="0"/>
                <a:t>Model</a:t>
              </a:r>
              <a:endParaRPr lang="en-GB" sz="1600" dirty="0"/>
            </a:p>
          </p:txBody>
        </p:sp>
        <p:grpSp>
          <p:nvGrpSpPr>
            <p:cNvPr id="328" name="Group 327"/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329" name="Oval 328"/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4" name="Straight Connector 333"/>
              <p:cNvCxnSpPr>
                <a:stCxn id="333" idx="4"/>
                <a:endCxn id="330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>
                <a:stCxn id="333" idx="3"/>
                <a:endCxn id="329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>
                <a:stCxn id="333" idx="5"/>
                <a:endCxn id="332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>
                <a:stCxn id="329" idx="4"/>
                <a:endCxn id="331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>
                <a:stCxn id="330" idx="5"/>
                <a:endCxn id="332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>
                <a:stCxn id="330" idx="4"/>
                <a:endCxn id="331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5" name="Text Box 21"/>
          <p:cNvSpPr txBox="1">
            <a:spLocks noChangeArrowheads="1"/>
          </p:cNvSpPr>
          <p:nvPr/>
        </p:nvSpPr>
        <p:spPr bwMode="auto">
          <a:xfrm flipH="1">
            <a:off x="5105349" y="4461398"/>
            <a:ext cx="553874" cy="308094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1868620" y="3893442"/>
            <a:ext cx="1075386" cy="151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 Box 21"/>
          <p:cNvSpPr txBox="1">
            <a:spLocks noChangeArrowheads="1"/>
          </p:cNvSpPr>
          <p:nvPr/>
        </p:nvSpPr>
        <p:spPr bwMode="auto">
          <a:xfrm flipH="1">
            <a:off x="1959797" y="3770321"/>
            <a:ext cx="573445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 flipV="1">
            <a:off x="1830812" y="4050004"/>
            <a:ext cx="1131451" cy="5070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Text Box 21"/>
          <p:cNvSpPr txBox="1">
            <a:spLocks noChangeArrowheads="1"/>
          </p:cNvSpPr>
          <p:nvPr/>
        </p:nvSpPr>
        <p:spPr bwMode="auto">
          <a:xfrm flipH="1">
            <a:off x="1938749" y="4227765"/>
            <a:ext cx="578353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3" name="Straight Connector 212"/>
          <p:cNvCxnSpPr/>
          <p:nvPr/>
        </p:nvCxnSpPr>
        <p:spPr>
          <a:xfrm>
            <a:off x="1868620" y="3247453"/>
            <a:ext cx="1065439" cy="525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Text Box 21"/>
          <p:cNvSpPr txBox="1">
            <a:spLocks noChangeArrowheads="1"/>
          </p:cNvSpPr>
          <p:nvPr/>
        </p:nvSpPr>
        <p:spPr bwMode="auto">
          <a:xfrm flipH="1">
            <a:off x="1954516" y="3312591"/>
            <a:ext cx="556423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 the OFM interfaces based on management tool needs</a:t>
            </a:r>
            <a:endParaRPr lang="en-US" dirty="0"/>
          </a:p>
          <a:p>
            <a:r>
              <a:rPr lang="en-US" dirty="0" smtClean="0"/>
              <a:t>Create work register between OFA and DMTF</a:t>
            </a:r>
          </a:p>
          <a:p>
            <a:pPr lvl="1"/>
            <a:r>
              <a:rPr lang="en-US" dirty="0" smtClean="0"/>
              <a:t>Evolve the Redfish fabrics model and schema to accommodate the defined framework interfaces</a:t>
            </a:r>
          </a:p>
          <a:p>
            <a:pPr lvl="1"/>
            <a:r>
              <a:rPr lang="en-US" dirty="0" smtClean="0"/>
              <a:t>Evolve the Redfish model and schema to ease translation of existing fabric models for providers</a:t>
            </a:r>
            <a:endParaRPr lang="en-US" dirty="0"/>
          </a:p>
          <a:p>
            <a:r>
              <a:rPr lang="en-US" dirty="0" smtClean="0"/>
              <a:t>Design in flow-through </a:t>
            </a:r>
            <a:r>
              <a:rPr lang="en-US" dirty="0" smtClean="0"/>
              <a:t>Provider optimizations</a:t>
            </a:r>
          </a:p>
          <a:p>
            <a:r>
              <a:rPr lang="en-US" dirty="0" smtClean="0"/>
              <a:t>Design in support for memory semantic features</a:t>
            </a:r>
          </a:p>
          <a:p>
            <a:r>
              <a:rPr lang="en-US" dirty="0" smtClean="0"/>
              <a:t>Design in extension </a:t>
            </a:r>
            <a:r>
              <a:rPr lang="en-US" dirty="0"/>
              <a:t>support </a:t>
            </a:r>
            <a:endParaRPr lang="en-US" dirty="0" smtClean="0"/>
          </a:p>
          <a:p>
            <a:r>
              <a:rPr lang="en-US" dirty="0" smtClean="0"/>
              <a:t>Export </a:t>
            </a:r>
            <a:r>
              <a:rPr lang="en-US" dirty="0"/>
              <a:t>low-level fabric </a:t>
            </a:r>
            <a:r>
              <a:rPr lang="en-US" i="1" dirty="0"/>
              <a:t>services</a:t>
            </a:r>
          </a:p>
          <a:p>
            <a:pPr lvl="1"/>
            <a:r>
              <a:rPr lang="en-US" dirty="0"/>
              <a:t>Focus on abstracted </a:t>
            </a:r>
            <a:r>
              <a:rPr lang="en-US" dirty="0" smtClean="0"/>
              <a:t>fabric hardware </a:t>
            </a:r>
            <a:r>
              <a:rPr lang="en-US" dirty="0"/>
              <a:t>functionality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34872</TotalTime>
  <Words>818</Words>
  <Application>Microsoft Office PowerPoint</Application>
  <PresentationFormat>On-screen Show (4:3)</PresentationFormat>
  <Paragraphs>210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MS PGothic</vt:lpstr>
      <vt:lpstr>Arial</vt:lpstr>
      <vt:lpstr>Arial Narrow</vt:lpstr>
      <vt:lpstr>Calibri</vt:lpstr>
      <vt:lpstr>Times New Roman</vt:lpstr>
      <vt:lpstr>Wingdings</vt:lpstr>
      <vt:lpstr>Office Theme</vt:lpstr>
      <vt:lpstr>1_Office Theme</vt:lpstr>
      <vt:lpstr>New Direction Proposal: An OpenFabrics Fabric Manager Framework Proposal</vt:lpstr>
      <vt:lpstr>Participants</vt:lpstr>
      <vt:lpstr>OFA Board Ask</vt:lpstr>
      <vt:lpstr>Problem Statement</vt:lpstr>
      <vt:lpstr>The Fabric Admin Problem</vt:lpstr>
      <vt:lpstr>So what do we do?</vt:lpstr>
      <vt:lpstr>Fabric Interfaces Examples</vt:lpstr>
      <vt:lpstr>Fabric Administration Workspace</vt:lpstr>
      <vt:lpstr>Proposal</vt:lpstr>
      <vt:lpstr>Next Steps</vt:lpstr>
      <vt:lpstr>Thank You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Herrell, Russ W (Senior System Architect)</cp:lastModifiedBy>
  <cp:revision>226</cp:revision>
  <dcterms:created xsi:type="dcterms:W3CDTF">2013-03-28T19:36:05Z</dcterms:created>
  <dcterms:modified xsi:type="dcterms:W3CDTF">2020-08-09T23:48:32Z</dcterms:modified>
</cp:coreProperties>
</file>