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4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7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3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AD37-5DB7-48C7-A8AB-9081AB21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3AA0-7014-4959-9B69-270DAAA6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2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rc.ucsc.edu/Papers/ssrctr-17-0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PMoF</a:t>
            </a:r>
            <a:r>
              <a:rPr lang="en-US" dirty="0" smtClean="0"/>
              <a:t> Think tank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3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aren’t developers developing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PM accesses are enabled by JEDEC, </a:t>
            </a:r>
            <a:r>
              <a:rPr lang="en-US" dirty="0" err="1" smtClean="0"/>
              <a:t>Oses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SNIA solved LPM problems</a:t>
            </a:r>
          </a:p>
          <a:p>
            <a:r>
              <a:rPr lang="en-US" dirty="0" smtClean="0"/>
              <a:t>HA, price, density is relevant. Perf can be secondary</a:t>
            </a:r>
          </a:p>
          <a:p>
            <a:pPr lvl="1"/>
            <a:r>
              <a:rPr lang="en-US" dirty="0" smtClean="0"/>
              <a:t>Byte addressability is not an issue</a:t>
            </a:r>
          </a:p>
          <a:p>
            <a:pPr lvl="1"/>
            <a:r>
              <a:rPr lang="en-US" dirty="0" smtClean="0"/>
              <a:t>Lower latency, improved bandwidth works if price allows. </a:t>
            </a:r>
            <a:endParaRPr lang="en-US" dirty="0"/>
          </a:p>
          <a:p>
            <a:r>
              <a:rPr lang="en-US" dirty="0" smtClean="0"/>
              <a:t>Ira’s killer app: Parallel address space, treating as memory not suffering DRAM cache misses. </a:t>
            </a:r>
            <a:r>
              <a:rPr lang="en-US" dirty="0" err="1" smtClean="0"/>
              <a:t>Eg</a:t>
            </a:r>
            <a:r>
              <a:rPr lang="en-US" dirty="0" smtClean="0"/>
              <a:t>: PGAS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 (</a:t>
            </a:r>
            <a:r>
              <a:rPr lang="en-US" smtClean="0"/>
              <a:t>during conclusion)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 is here, well and alive. But Data center loses power then what happens? Who maintains state. …and restore</a:t>
            </a:r>
          </a:p>
          <a:p>
            <a:r>
              <a:rPr lang="en-US" dirty="0" err="1" smtClean="0"/>
              <a:t>Univ</a:t>
            </a:r>
            <a:r>
              <a:rPr lang="en-US" dirty="0" smtClean="0"/>
              <a:t> of Santa Cruz </a:t>
            </a:r>
            <a:r>
              <a:rPr lang="en-US" dirty="0" smtClean="0">
                <a:sym typeface="Wingdings" panose="05000000000000000000" pitchFamily="2" charset="2"/>
              </a:rPr>
              <a:t> address PM so that it is globally available? – Project name </a:t>
            </a:r>
            <a:r>
              <a:rPr lang="en-US" dirty="0" err="1" smtClean="0">
                <a:sym typeface="Wingdings" panose="05000000000000000000" pitchFamily="2" charset="2"/>
              </a:rPr>
              <a:t>Twizzler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(LINK)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Can multiple LPMs work as RPM? Pre-fetch, NUMA idea…Full PM is somewhere else but some pieces of it is pre-fetched into LPM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954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use case list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482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Liberal enumeration with some attempt at application relevant framing</a:t>
            </a:r>
          </a:p>
          <a:p>
            <a:r>
              <a:rPr lang="en-US" dirty="0" smtClean="0"/>
              <a:t>Overlaps information on earlier slides (cross-referenced)</a:t>
            </a:r>
          </a:p>
          <a:p>
            <a:r>
              <a:rPr lang="en-US" dirty="0" smtClean="0"/>
              <a:t>Tried to omit technology-only statements, although some descriptions are technology centric.  At least hint at “why” with some “what” and no “how”.</a:t>
            </a:r>
          </a:p>
          <a:p>
            <a:r>
              <a:rPr lang="en-US" dirty="0" smtClean="0"/>
              <a:t>Some use cases may overlap or be relevant when used together</a:t>
            </a:r>
          </a:p>
        </p:txBody>
      </p:sp>
    </p:spTree>
    <p:extLst>
      <p:ext uri="{BB962C8B-B14F-4D97-AF65-F5344CB8AC3E}">
        <p14:creationId xmlns:p14="http://schemas.microsoft.com/office/powerpoint/2010/main" val="156875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use case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copy centric – data is copied from remote PM to local DRAM or PM for caching and/or manipulation, then copied back as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Immediate high availability - Local access to PM + remote access for HA for data recovery and failover with little to no work loss (slide 3 above)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HPC Checkpoints – Application pauses to enable rapid copy of relevant state to a checkpoint.  Recovery can reference a recent checkpoint.  Job suspend/resume references most recent checkpoint. (slide 3 above)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7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use case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Distributed collaboration – Remote PM provides a central repository for the recent work of a distributed team collaborating on a large artifact such a movie.  </a:t>
            </a:r>
            <a:r>
              <a:rPr lang="en-US" dirty="0"/>
              <a:t>F</a:t>
            </a:r>
            <a:r>
              <a:rPr lang="en-US" dirty="0" smtClean="0"/>
              <a:t>ragments being created by individuals can be quickly viewed locally in the surrounding context. (slide 4 above)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Random byte range read after ingest – Applications such as machine learning with workloads that are mostly short random reads by parallel threads after ingesting a large body of data. (slide 5 above)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Aggregated updates – Cache line accesses such as those comprising a transaction are aggregated for communication to remote PM for visibility and/or redundancy.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56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use case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NUMA on Steroids – Extend and merge the concepts of NUMA, caching and </a:t>
            </a:r>
            <a:r>
              <a:rPr lang="en-US" dirty="0" err="1" smtClean="0"/>
              <a:t>tiering</a:t>
            </a:r>
            <a:r>
              <a:rPr lang="en-US" dirty="0" smtClean="0"/>
              <a:t> from CPU’s and storage to provide autonomous operation controlled by application informed allocation policies (slide 5 above)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Volatile memory expansion – Remote PM is used to expand volatile memory capacity with lower cost, higher density and larger (beyond local) scale than DRAM. (slide 5 above)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Mirrored transactions – Transactions using local PM are replicated in well know ways to local PM on other nodes.  May or may not require remote access at the PM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9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use case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GPU centric – Copy state directly between GPU memory and local or remote PM without going through DRAM.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Rehydration – Remote PM used for DB logs/checkpoints to enable rapid re-hydration of memory after failure.  Cost is more aligned with large scale (e.g. SAP HANA) than scaled out open source (slide 6 above)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Metadata de-amplification – When metadata becomes larger than memory, metadata paging can cause read/write amplification relative to payload data read/write.  PM density and remote PM scale can offset this type of amplification.</a:t>
            </a:r>
          </a:p>
        </p:txBody>
      </p:sp>
    </p:spTree>
    <p:extLst>
      <p:ext uri="{BB962C8B-B14F-4D97-AF65-F5344CB8AC3E}">
        <p14:creationId xmlns:p14="http://schemas.microsoft.com/office/powerpoint/2010/main" val="3338038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gap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 addressability – means of identifying versioned data relevant to an application during restore (HA or checkpoint).  Applicable to sharing as well?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Synchronization for weakened memory semantics – non cache coherent access (for recovery or sharing at scale) still requires a means of establishing weaker consistency appropriate to the application.  Ordering barriers (as opposed to fine grain acknowledgement) may be one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fail atomicity – different from current processor and network atomics, proving to have vexing subtleties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NIC persistence – Means of allowing network endpoints to participate in power fail atomicity.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Economics estimation - Tools for estimating and comparing economics of memory/storage hierarchies with and without (remote) PM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Evolved NUMA – enable use case 7 above.</a:t>
            </a:r>
          </a:p>
        </p:txBody>
      </p:sp>
    </p:spTree>
    <p:extLst>
      <p:ext uri="{BB962C8B-B14F-4D97-AF65-F5344CB8AC3E}">
        <p14:creationId xmlns:p14="http://schemas.microsoft.com/office/powerpoint/2010/main" val="118410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PMoF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distributed file system or shared memory?</a:t>
            </a:r>
          </a:p>
          <a:p>
            <a:pPr lvl="1"/>
            <a:r>
              <a:rPr lang="en-US" dirty="0" smtClean="0"/>
              <a:t>Andy: Oracle </a:t>
            </a:r>
            <a:r>
              <a:rPr lang="en-US" dirty="0" err="1" smtClean="0"/>
              <a:t>exascale</a:t>
            </a:r>
            <a:r>
              <a:rPr lang="en-US" dirty="0" smtClean="0"/>
              <a:t> showed clients could access memory in remote server without impacting server CPU cycles. </a:t>
            </a:r>
          </a:p>
          <a:p>
            <a:r>
              <a:rPr lang="en-US" dirty="0" smtClean="0"/>
              <a:t>How to create persistence? No flushing needed in future?</a:t>
            </a:r>
          </a:p>
        </p:txBody>
      </p:sp>
    </p:spTree>
    <p:extLst>
      <p:ext uri="{BB962C8B-B14F-4D97-AF65-F5344CB8AC3E}">
        <p14:creationId xmlns:p14="http://schemas.microsoft.com/office/powerpoint/2010/main" val="256665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 usage – first among others. What’s driving the HA usage?</a:t>
            </a:r>
          </a:p>
          <a:p>
            <a:r>
              <a:rPr lang="en-US" dirty="0" smtClean="0"/>
              <a:t>Identify early adopters or usages for PM.</a:t>
            </a:r>
          </a:p>
          <a:p>
            <a:r>
              <a:rPr lang="en-US" dirty="0" smtClean="0"/>
              <a:t>How are these getting used?</a:t>
            </a:r>
          </a:p>
          <a:p>
            <a:r>
              <a:rPr lang="en-US" dirty="0" smtClean="0"/>
              <a:t>Scale out – use case where PM has storage. </a:t>
            </a:r>
          </a:p>
          <a:p>
            <a:r>
              <a:rPr lang="en-US" b="1" dirty="0" smtClean="0"/>
              <a:t>Fast resume-usage</a:t>
            </a:r>
          </a:p>
          <a:p>
            <a:r>
              <a:rPr lang="en-US" dirty="0" smtClean="0"/>
              <a:t>What about Cost? </a:t>
            </a:r>
          </a:p>
          <a:p>
            <a:r>
              <a:rPr lang="en-US" dirty="0" smtClean="0"/>
              <a:t>Scott Ashley – Assume its faster than flash, assume its byte addressable. There is no need for byte addressable </a:t>
            </a:r>
            <a:r>
              <a:rPr lang="en-US" dirty="0" smtClean="0">
                <a:sym typeface="Wingdings" panose="05000000000000000000" pitchFamily="2" charset="2"/>
              </a:rPr>
              <a:t> requires new S/W stack.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case for </a:t>
            </a:r>
            <a:r>
              <a:rPr lang="en-US" dirty="0" err="1" smtClean="0">
                <a:sym typeface="Wingdings" panose="05000000000000000000" pitchFamily="2" charset="2"/>
              </a:rPr>
              <a:t>scott</a:t>
            </a:r>
            <a:r>
              <a:rPr lang="en-US" dirty="0" smtClean="0">
                <a:sym typeface="Wingdings" panose="05000000000000000000" pitchFamily="2" charset="2"/>
              </a:rPr>
              <a:t>: Checkpoint restart.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 not use local PM? Requires S/W to refer to pointer in PM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Could save the state then theoretically can refer to that state. Similar to VM pause and resume. Pause just before the </a:t>
            </a:r>
            <a:r>
              <a:rPr lang="en-US" dirty="0" err="1" smtClean="0">
                <a:sym typeface="Wingdings" panose="05000000000000000000" pitchFamily="2" charset="2"/>
              </a:rPr>
              <a:t>the</a:t>
            </a:r>
            <a:r>
              <a:rPr lang="en-US" dirty="0" smtClean="0">
                <a:sym typeface="Wingdings" panose="05000000000000000000" pitchFamily="2" charset="2"/>
              </a:rPr>
              <a:t> crash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73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SW stack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top of current HA usage? – Yes, HA is required. 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Lustre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Acknowledging Checkpoint as a usage</a:t>
            </a:r>
          </a:p>
          <a:p>
            <a:r>
              <a:rPr lang="en-US" dirty="0" smtClean="0"/>
              <a:t>Regular memory in 2 nodes works? We cannot use memory for storage; should be dedicated to computation</a:t>
            </a:r>
          </a:p>
          <a:p>
            <a:r>
              <a:rPr lang="en-US" dirty="0" smtClean="0"/>
              <a:t>Why checkpoint on PM? Why doesn’t existing solutions work?</a:t>
            </a:r>
          </a:p>
          <a:p>
            <a:pPr lvl="1"/>
            <a:r>
              <a:rPr lang="en-US" dirty="0" smtClean="0"/>
              <a:t>Higher bandwidth, less time </a:t>
            </a:r>
            <a:r>
              <a:rPr lang="en-US" dirty="0" err="1" smtClean="0"/>
              <a:t>checkpointing</a:t>
            </a:r>
            <a:r>
              <a:rPr lang="en-US" dirty="0" smtClean="0"/>
              <a:t>, more time computing</a:t>
            </a:r>
          </a:p>
          <a:p>
            <a:r>
              <a:rPr lang="en-US" dirty="0" smtClean="0"/>
              <a:t>If CPUs can support then it will be awesome</a:t>
            </a:r>
          </a:p>
          <a:p>
            <a:r>
              <a:rPr lang="en-US" dirty="0" smtClean="0"/>
              <a:t>Local pooled memory </a:t>
            </a:r>
            <a:r>
              <a:rPr lang="en-US" dirty="0" smtClean="0">
                <a:sym typeface="Wingdings" panose="05000000000000000000" pitchFamily="2" charset="2"/>
              </a:rPr>
              <a:t> acts as shared memory. </a:t>
            </a:r>
            <a:r>
              <a:rPr lang="en-US" dirty="0" err="1" smtClean="0">
                <a:sym typeface="Wingdings" panose="05000000000000000000" pitchFamily="2" charset="2"/>
              </a:rPr>
              <a:t>Eg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Dreamworks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17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read and a lot of random access</a:t>
            </a:r>
          </a:p>
          <a:p>
            <a:r>
              <a:rPr lang="en-US" dirty="0" smtClean="0"/>
              <a:t>Two kinds of PM</a:t>
            </a:r>
          </a:p>
          <a:p>
            <a:pPr lvl="1"/>
            <a:r>
              <a:rPr lang="en-US" dirty="0" smtClean="0"/>
              <a:t>Expensive than DRAM; doesn’t work for making copies</a:t>
            </a:r>
          </a:p>
          <a:p>
            <a:pPr lvl="1"/>
            <a:r>
              <a:rPr lang="en-US" dirty="0" smtClean="0"/>
              <a:t>Cheaper than DRAM</a:t>
            </a:r>
          </a:p>
          <a:p>
            <a:r>
              <a:rPr lang="en-US" dirty="0" smtClean="0"/>
              <a:t>Assumption of non-uniform memory </a:t>
            </a:r>
            <a:r>
              <a:rPr lang="en-US" dirty="0" smtClean="0">
                <a:sym typeface="Wingdings" panose="05000000000000000000" pitchFamily="2" charset="2"/>
              </a:rPr>
              <a:t> may be more flexible, has more attributes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Could RPM be non-uniform memory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Two attributes for PM= Capability, persistence. Which are important?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336703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Persistence Memory is a new tier of memory. </a:t>
            </a:r>
          </a:p>
          <a:p>
            <a:r>
              <a:rPr lang="en-US" dirty="0" smtClean="0"/>
              <a:t>SAP Hana solving the problem that their memory is now persistent</a:t>
            </a:r>
          </a:p>
          <a:p>
            <a:r>
              <a:rPr lang="en-US" dirty="0" smtClean="0"/>
              <a:t>High bandwidth but capacity is pretty limited but cannot afford</a:t>
            </a:r>
          </a:p>
          <a:p>
            <a:r>
              <a:rPr lang="en-US" dirty="0" smtClean="0"/>
              <a:t>At some point, capacity will be impacted when heuristics come into play</a:t>
            </a:r>
          </a:p>
          <a:p>
            <a:r>
              <a:rPr lang="en-US" dirty="0" smtClean="0"/>
              <a:t>NVDIMM-T; mixed media in DIMM Form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1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Byte addressable PM is fast; what is the cost replicated? Because this is the limiting factor</a:t>
            </a:r>
            <a:endParaRPr lang="en-US" dirty="0"/>
          </a:p>
          <a:p>
            <a:r>
              <a:rPr lang="en-US" dirty="0" smtClean="0"/>
              <a:t>Checkpoints can be done today but compute is sacrificed. Machine fails. Machine </a:t>
            </a:r>
            <a:r>
              <a:rPr lang="en-US" dirty="0" err="1" smtClean="0"/>
              <a:t>approx</a:t>
            </a:r>
            <a:r>
              <a:rPr lang="en-US" dirty="0" smtClean="0"/>
              <a:t> 20,000 cluster nodes (2S, IB)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21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elements to help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addressability</a:t>
            </a:r>
          </a:p>
          <a:p>
            <a:r>
              <a:rPr lang="en-US" dirty="0" smtClean="0"/>
              <a:t>Data gets to </a:t>
            </a:r>
            <a:r>
              <a:rPr lang="en-US" dirty="0" err="1" smtClean="0"/>
              <a:t>Nic</a:t>
            </a:r>
            <a:r>
              <a:rPr lang="en-US" dirty="0" smtClean="0"/>
              <a:t>, we get </a:t>
            </a:r>
            <a:r>
              <a:rPr lang="en-US" dirty="0" err="1" smtClean="0"/>
              <a:t>ack</a:t>
            </a:r>
            <a:r>
              <a:rPr lang="en-US" dirty="0" smtClean="0"/>
              <a:t> and we don’t know what happens after that?</a:t>
            </a:r>
          </a:p>
          <a:p>
            <a:r>
              <a:rPr lang="en-US" dirty="0" smtClean="0"/>
              <a:t>What is equivalent of </a:t>
            </a:r>
            <a:r>
              <a:rPr lang="en-US" dirty="0" err="1" smtClean="0"/>
              <a:t>pcommit</a:t>
            </a:r>
            <a:r>
              <a:rPr lang="en-US" dirty="0" smtClean="0"/>
              <a:t> and remote PM?</a:t>
            </a:r>
          </a:p>
          <a:p>
            <a:r>
              <a:rPr lang="en-US" dirty="0" smtClean="0"/>
              <a:t>No use cases for </a:t>
            </a:r>
            <a:r>
              <a:rPr lang="en-US" dirty="0" err="1" smtClean="0"/>
              <a:t>pcommit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it is a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of </a:t>
            </a:r>
            <a:r>
              <a:rPr lang="en-US" dirty="0" err="1" smtClean="0"/>
              <a:t>linux</a:t>
            </a:r>
            <a:r>
              <a:rPr lang="en-US" dirty="0" smtClean="0"/>
              <a:t> cheap boxes </a:t>
            </a:r>
            <a:r>
              <a:rPr lang="en-US" dirty="0" smtClean="0">
                <a:sym typeface="Wingdings" panose="05000000000000000000" pitchFamily="2" charset="2"/>
              </a:rPr>
              <a:t> still don’t know PM relevance in DBs</a:t>
            </a:r>
          </a:p>
          <a:p>
            <a:r>
              <a:rPr lang="en-US" dirty="0" smtClean="0"/>
              <a:t>From DB POV don’t see case for RPM, may be cheaper if we use </a:t>
            </a:r>
            <a:r>
              <a:rPr lang="en-US" dirty="0" err="1" smtClean="0"/>
              <a:t>NVMe</a:t>
            </a:r>
            <a:r>
              <a:rPr lang="en-US" dirty="0" smtClean="0"/>
              <a:t> SSD for replication</a:t>
            </a:r>
          </a:p>
          <a:p>
            <a:r>
              <a:rPr lang="en-US" dirty="0" smtClean="0"/>
              <a:t>Its interesting, another layer that is farther from local memory</a:t>
            </a:r>
          </a:p>
          <a:p>
            <a:r>
              <a:rPr lang="en-US" dirty="0" smtClean="0"/>
              <a:t>Storage is easier to pool; what about pool of PM? Issue: cost &amp; capacity</a:t>
            </a:r>
          </a:p>
          <a:p>
            <a:r>
              <a:rPr lang="en-US" dirty="0" smtClean="0"/>
              <a:t>Front end is RPM but back end is different usages like battery backup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48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1267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PMoF Think tank</vt:lpstr>
      <vt:lpstr>What is PMoF?</vt:lpstr>
      <vt:lpstr>Use cases</vt:lpstr>
      <vt:lpstr>New SW stack definition</vt:lpstr>
      <vt:lpstr>Machine learning usage</vt:lpstr>
      <vt:lpstr>PowerPoint Presentation</vt:lpstr>
      <vt:lpstr>PM Role</vt:lpstr>
      <vt:lpstr>Missing elements to help adoption</vt:lpstr>
      <vt:lpstr>So it is a big deal?</vt:lpstr>
      <vt:lpstr>Why aren’t developers developing apps?</vt:lpstr>
      <vt:lpstr>Big questions (during conclusion)</vt:lpstr>
      <vt:lpstr>Consolidated use case list caveats</vt:lpstr>
      <vt:lpstr>Consolidated use case list</vt:lpstr>
      <vt:lpstr>Consolidated use case list</vt:lpstr>
      <vt:lpstr>Consolidated use case list</vt:lpstr>
      <vt:lpstr>Consolidated use case list</vt:lpstr>
      <vt:lpstr>Consolidated gap list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PMoF Think tank</dc:title>
  <dc:creator>Kolar, Divya</dc:creator>
  <cp:keywords>CTPClassification=CTP_NT</cp:keywords>
  <cp:lastModifiedBy>Voigt, Doug</cp:lastModifiedBy>
  <cp:revision>57</cp:revision>
  <dcterms:created xsi:type="dcterms:W3CDTF">2018-04-10T00:28:57Z</dcterms:created>
  <dcterms:modified xsi:type="dcterms:W3CDTF">2018-04-10T19:06:42Z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43736f41-000d-4383-87e8-a0b72807c564</vt:lpwstr>
  </property>
  <property fmtid="{D5CDD505-2E9C-101B-9397-08002B2CF9AE}" pid="3" name="CTP_TimeStamp">
    <vt:lpwstr>2018-04-10 02:36:44Z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