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32"/>
  </p:notesMasterIdLst>
  <p:handoutMasterIdLst>
    <p:handoutMasterId r:id="rId33"/>
  </p:handoutMasterIdLst>
  <p:sldIdLst>
    <p:sldId id="256" r:id="rId3"/>
    <p:sldId id="273" r:id="rId4"/>
    <p:sldId id="274" r:id="rId5"/>
    <p:sldId id="292" r:id="rId6"/>
    <p:sldId id="293" r:id="rId7"/>
    <p:sldId id="281" r:id="rId8"/>
    <p:sldId id="290" r:id="rId9"/>
    <p:sldId id="280" r:id="rId10"/>
    <p:sldId id="288" r:id="rId11"/>
    <p:sldId id="282" r:id="rId12"/>
    <p:sldId id="291" r:id="rId13"/>
    <p:sldId id="287" r:id="rId14"/>
    <p:sldId id="263" r:id="rId15"/>
    <p:sldId id="267" r:id="rId16"/>
    <p:sldId id="268" r:id="rId17"/>
    <p:sldId id="269" r:id="rId18"/>
    <p:sldId id="270" r:id="rId19"/>
    <p:sldId id="271" r:id="rId20"/>
    <p:sldId id="272" r:id="rId21"/>
    <p:sldId id="276" r:id="rId22"/>
    <p:sldId id="278" r:id="rId23"/>
    <p:sldId id="277" r:id="rId24"/>
    <p:sldId id="279" r:id="rId25"/>
    <p:sldId id="283" r:id="rId26"/>
    <p:sldId id="284" r:id="rId27"/>
    <p:sldId id="285" r:id="rId28"/>
    <p:sldId id="286" r:id="rId29"/>
    <p:sldId id="289"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FBFBF"/>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83" d="100"/>
          <a:sy n="83" d="100"/>
        </p:scale>
        <p:origin x="1158" y="84"/>
      </p:cViewPr>
      <p:guideLst>
        <p:guide orient="horz"/>
        <p:guide pos="2883"/>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4/12/2018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
        <p:nvSpPr>
          <p:cNvPr id="12" name="TextBox 11"/>
          <p:cNvSpPr txBox="1"/>
          <p:nvPr userDrawn="1"/>
        </p:nvSpPr>
        <p:spPr>
          <a:xfrm>
            <a:off x="2767900" y="2820733"/>
            <a:ext cx="3640655" cy="369332"/>
          </a:xfrm>
          <a:prstGeom prst="rect">
            <a:avLst/>
          </a:prstGeom>
          <a:noFill/>
        </p:spPr>
        <p:txBody>
          <a:bodyPr wrap="square" rtlCol="0">
            <a:spAutoFit/>
          </a:bodyPr>
          <a:lstStyle/>
          <a:p>
            <a:pPr algn="ctr"/>
            <a:r>
              <a:rPr lang="en-US" dirty="0">
                <a:solidFill>
                  <a:srgbClr val="FFFFFF"/>
                </a:solidFill>
                <a:latin typeface="Arial Narrow"/>
                <a:cs typeface="Arial Narrow"/>
              </a:rPr>
              <a:t>14</a:t>
            </a:r>
            <a:r>
              <a:rPr lang="en-US" baseline="30000" dirty="0">
                <a:solidFill>
                  <a:srgbClr val="FFFFFF"/>
                </a:solidFill>
                <a:latin typeface="Arial Narrow"/>
                <a:cs typeface="Arial Narrow"/>
              </a:rPr>
              <a:t>th</a:t>
            </a:r>
            <a:r>
              <a:rPr lang="en-US" dirty="0">
                <a:solidFill>
                  <a:srgbClr val="FFFFFF"/>
                </a:solidFill>
                <a:latin typeface="Arial Narrow"/>
                <a:cs typeface="Arial Narrow"/>
              </a:rPr>
              <a:t> ANNUAL WORKSHOP 2018  </a:t>
            </a:r>
          </a:p>
        </p:txBody>
      </p:sp>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4"/>
          </p:nvPr>
        </p:nvSpPr>
        <p:spPr/>
        <p:txBody>
          <a:bodyPr/>
          <a:lstStyle/>
          <a:p>
            <a:r>
              <a:rPr lang="en-US"/>
              <a:t>OpenFabrics Alliance Workshop 2018</a:t>
            </a:r>
            <a:endParaRPr lang="en-US" dirty="0"/>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2018</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D7B7C"/>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27" name="Shape 27"/>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28" name="Shape 28"/>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sz="1000" b="1" smtClean="0">
                <a:solidFill>
                  <a:srgbClr val="5D5B5C"/>
                </a:solidFill>
                <a:sym typeface="Cabin"/>
              </a:rPr>
              <a:pPr algn="r"/>
              <a:t>‹#›</a:t>
            </a:fld>
            <a:endParaRPr lang="en-US" sz="1000" b="1" dirty="0">
              <a:solidFill>
                <a:srgbClr val="5D5B5C"/>
              </a:solidFill>
              <a:sym typeface="Cabin"/>
            </a:endParaRPr>
          </a:p>
        </p:txBody>
      </p:sp>
    </p:spTree>
    <p:extLst>
      <p:ext uri="{BB962C8B-B14F-4D97-AF65-F5344CB8AC3E}">
        <p14:creationId xmlns:p14="http://schemas.microsoft.com/office/powerpoint/2010/main" val="387015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marR="0" lvl="1"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2pPr>
            <a:lvl3pPr marR="0" lvl="2"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3pPr>
            <a:lvl4pPr marR="0" lvl="3"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4pPr>
            <a:lvl5pPr marR="0" lvl="4"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5pPr>
            <a:lvl6pPr marR="0" lvl="5"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6pPr>
            <a:lvl7pPr marR="0" lvl="6"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7pPr>
            <a:lvl8pPr marR="0" lvl="7"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8pPr>
            <a:lvl9pPr marR="0" lvl="8"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9pPr>
          </a:lstStyle>
          <a:p>
            <a:endParaRPr dirty="0"/>
          </a:p>
        </p:txBody>
      </p:sp>
      <p:sp>
        <p:nvSpPr>
          <p:cNvPr id="24" name="Shape 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buClr>
                <a:srgbClr val="5D5B5C"/>
              </a:buClr>
              <a:buSzPts val="1400"/>
              <a:buFont typeface="Cabin"/>
              <a:buNone/>
            </a:pPr>
            <a:fld id="{00000000-1234-1234-1234-123412341234}" type="slidenum">
              <a:rPr lang="en-US" b="1" smtClean="0">
                <a:solidFill>
                  <a:srgbClr val="5D5B5C"/>
                </a:solidFill>
                <a:sym typeface="Cabin"/>
              </a:rPr>
              <a:pPr algn="r">
                <a:buClr>
                  <a:srgbClr val="5D5B5C"/>
                </a:buClr>
                <a:buSzPts val="1400"/>
                <a:buFont typeface="Cabin"/>
                <a:buNone/>
              </a:pPr>
              <a:t>‹#›</a:t>
            </a:fld>
            <a:endParaRPr lang="en-US" b="1" dirty="0">
              <a:solidFill>
                <a:srgbClr val="5D5B5C"/>
              </a:solidFill>
              <a:sym typeface="Cabin"/>
            </a:endParaRPr>
          </a:p>
        </p:txBody>
      </p:sp>
    </p:spTree>
    <p:extLst>
      <p:ext uri="{BB962C8B-B14F-4D97-AF65-F5344CB8AC3E}">
        <p14:creationId xmlns:p14="http://schemas.microsoft.com/office/powerpoint/2010/main" val="36685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8"/>
            <a:ext cx="7772400" cy="1470025"/>
          </a:xfrm>
        </p:spPr>
        <p:txBody>
          <a:bodyPr>
            <a:normAutofit/>
          </a:bodyPr>
          <a:lstStyle>
            <a:lvl1pPr algn="ctr">
              <a:defRPr lang="en-US" sz="3600" dirty="0"/>
            </a:lvl1pPr>
          </a:lstStyle>
          <a:p>
            <a:r>
              <a:rPr lang="en-US"/>
              <a:t>Click to edit Master title style</a:t>
            </a:r>
            <a:endParaRPr lang="en-US" dirty="0"/>
          </a:p>
        </p:txBody>
      </p:sp>
      <p:sp>
        <p:nvSpPr>
          <p:cNvPr id="10" name="Content Placeholder 8"/>
          <p:cNvSpPr>
            <a:spLocks noGrp="1"/>
          </p:cNvSpPr>
          <p:nvPr>
            <p:ph sz="quarter" idx="12"/>
          </p:nvPr>
        </p:nvSpPr>
        <p:spPr>
          <a:xfrm>
            <a:off x="1371600" y="3352800"/>
            <a:ext cx="6400800" cy="1752600"/>
          </a:xfrm>
        </p:spPr>
        <p:txBody>
          <a:bodyPr>
            <a:normAutofit/>
          </a:bodyPr>
          <a:lstStyle>
            <a:lvl1pPr algn="ctr">
              <a:buNone/>
              <a:defRPr sz="2200">
                <a:solidFill>
                  <a:schemeClr val="bg1">
                    <a:lumMod val="65000"/>
                  </a:schemeClr>
                </a:solidFil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Tree>
    <p:extLst>
      <p:ext uri="{BB962C8B-B14F-4D97-AF65-F5344CB8AC3E}">
        <p14:creationId xmlns:p14="http://schemas.microsoft.com/office/powerpoint/2010/main" val="106091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44B2938-AA51-7941-A6E4-B0C3B04B676D}" type="datetime1">
              <a:rPr lang="en-US" smtClean="0"/>
              <a:t>4/12/2018</a:t>
            </a:fld>
            <a:endParaRPr lang="en-US" dirty="0"/>
          </a:p>
        </p:txBody>
      </p:sp>
      <p:sp>
        <p:nvSpPr>
          <p:cNvPr id="5" name="Footer Placeholder 4"/>
          <p:cNvSpPr>
            <a:spLocks noGrp="1"/>
          </p:cNvSpPr>
          <p:nvPr>
            <p:ph type="ftr" sz="quarter" idx="11"/>
          </p:nvPr>
        </p:nvSpPr>
        <p:spPr>
          <a:xfrm>
            <a:off x="2746454" y="6582104"/>
            <a:ext cx="3587907"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3999782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C29D75E7-721D-5744-B852-512C2A7D5797}" type="datetime1">
              <a:rPr lang="en-US" smtClean="0"/>
              <a:t>4/12/2018</a:t>
            </a:fld>
            <a:endParaRPr lang="en-US" dirty="0"/>
          </a:p>
        </p:txBody>
      </p:sp>
      <p:sp>
        <p:nvSpPr>
          <p:cNvPr id="5" name="Footer Placeholder 4"/>
          <p:cNvSpPr>
            <a:spLocks noGrp="1"/>
          </p:cNvSpPr>
          <p:nvPr>
            <p:ph type="ftr" sz="quarter" idx="11"/>
          </p:nvPr>
        </p:nvSpPr>
        <p:spPr>
          <a:xfrm>
            <a:off x="2743200" y="65786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pic>
        <p:nvPicPr>
          <p:cNvPr id="8"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Tree>
    <p:extLst>
      <p:ext uri="{BB962C8B-B14F-4D97-AF65-F5344CB8AC3E}">
        <p14:creationId xmlns:p14="http://schemas.microsoft.com/office/powerpoint/2010/main" val="3301203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A0A64E7-4D37-AA40-B2B4-102CADA0E36A}" type="datetime1">
              <a:rPr lang="en-US" smtClean="0"/>
              <a:t>4/12/2018</a:t>
            </a:fld>
            <a:endParaRPr lang="en-US" dirty="0"/>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3"/>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10" name="Footer Placeholder 4"/>
          <p:cNvSpPr>
            <a:spLocks noGrp="1"/>
          </p:cNvSpPr>
          <p:nvPr>
            <p:ph type="ftr" sz="quarter" idx="11"/>
          </p:nvPr>
        </p:nvSpPr>
        <p:spPr>
          <a:xfrm>
            <a:off x="2781300" y="6582104"/>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8559937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34DD80C-8D88-2547-A96E-FED8E60D4C7C}" type="datetime1">
              <a:rPr lang="en-US" smtClean="0"/>
              <a:t>4/12/2018</a:t>
            </a:fld>
            <a:endParaRPr lang="en-US" dirty="0"/>
          </a:p>
        </p:txBody>
      </p:sp>
      <p:sp>
        <p:nvSpPr>
          <p:cNvPr id="8"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6" name="Footer Placeholder 4"/>
          <p:cNvSpPr>
            <a:spLocks noGrp="1"/>
          </p:cNvSpPr>
          <p:nvPr>
            <p:ph type="ftr" sz="quarter" idx="11"/>
          </p:nvPr>
        </p:nvSpPr>
        <p:spPr>
          <a:xfrm>
            <a:off x="2743200" y="6607853"/>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1004231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D13ECFBA-6F19-B24B-B17F-C07560BF9F07}" type="datetime1">
              <a:rPr lang="en-US" smtClean="0"/>
              <a:t>4/12/2018</a:t>
            </a:fld>
            <a:endParaRPr lang="en-US" dirty="0"/>
          </a:p>
        </p:txBody>
      </p:sp>
      <p:sp>
        <p:nvSpPr>
          <p:cNvPr id="8"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pic>
        <p:nvPicPr>
          <p:cNvPr id="6"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
        <p:nvSpPr>
          <p:cNvPr id="7"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4823942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5947825" y="6401350"/>
            <a:ext cx="3086100" cy="365125"/>
          </a:xfrm>
        </p:spPr>
        <p:txBody>
          <a:bodyPr/>
          <a:lstStyle/>
          <a:p>
            <a:r>
              <a:rPr lang="en-US" dirty="0" err="1"/>
              <a:t>OpenFabrics</a:t>
            </a:r>
            <a:r>
              <a:rPr lang="en-US" dirty="0"/>
              <a:t> Alliance Workshop 2018</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7A75E6-BC78-3A48-9116-AFC96DEF6952}" type="datetime1">
              <a:rPr lang="en-US" smtClean="0"/>
              <a:t>4/12/2018</a:t>
            </a:fld>
            <a:endParaRPr lang="en-US" dirty="0"/>
          </a:p>
        </p:txBody>
      </p:sp>
      <p:sp>
        <p:nvSpPr>
          <p:cNvPr id="7"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5"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5129828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988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Copyright</a:t>
            </a:r>
            <a:r>
              <a:rPr lang="de-DE" dirty="0"/>
              <a:t>©</a:t>
            </a:r>
            <a:r>
              <a:rPr lang="en-US" dirty="0"/>
              <a:t> 2017, Cray Inc.</a:t>
            </a:r>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4"/>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976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Footer Placeholder 3"/>
          <p:cNvSpPr>
            <a:spLocks noGrp="1"/>
          </p:cNvSpPr>
          <p:nvPr>
            <p:ph type="ftr" sz="quarter" idx="14"/>
          </p:nvPr>
        </p:nvSpPr>
        <p:spPr/>
        <p:txBody>
          <a:bodyPr/>
          <a:lstStyle/>
          <a:p>
            <a:r>
              <a:rPr lang="en-US"/>
              <a:t>OpenFabrics Alliance Workshop 2018</a:t>
            </a:r>
            <a:endParaRPr lang="en-US" dirty="0"/>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422746" y="1312638"/>
            <a:ext cx="6264053"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a:t>OpenFabrics Alliance Workshop 2018</a:t>
            </a:r>
            <a:endParaRPr lang="en-US" dirty="0"/>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a:t>OpenFabrics Alliance Workshop 2018</a:t>
            </a:r>
            <a:endParaRPr lang="en-US" dirty="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4"/>
          </p:nvPr>
        </p:nvSpPr>
        <p:spPr/>
        <p:txBody>
          <a:bodyPr/>
          <a:lstStyle/>
          <a:p>
            <a:r>
              <a:rPr lang="en-US"/>
              <a:t>OpenFabrics Alliance Workshop 2018</a:t>
            </a:r>
            <a:endParaRPr lang="en-US" dirty="0"/>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5"/>
          </p:nvPr>
        </p:nvSpPr>
        <p:spPr/>
        <p:txBody>
          <a:bodyPr/>
          <a:lstStyle/>
          <a:p>
            <a:r>
              <a:rPr lang="en-US"/>
              <a:t>OpenFabrics Alliance Workshop 2018</a:t>
            </a:r>
            <a:endParaRPr lang="en-US" dirty="0"/>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0"/>
          </p:nvPr>
        </p:nvSpPr>
        <p:spPr/>
        <p:txBody>
          <a:bodyPr/>
          <a:lstStyle/>
          <a:p>
            <a:r>
              <a:rPr lang="en-US"/>
              <a:t>OpenFabrics Alliance Workshop 2018</a:t>
            </a:r>
            <a:endParaRPr lang="en-US" dirty="0"/>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em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Footer Placeholder 6"/>
          <p:cNvSpPr>
            <a:spLocks noGrp="1"/>
          </p:cNvSpPr>
          <p:nvPr>
            <p:ph type="ftr" sz="quarter" idx="3"/>
          </p:nvPr>
        </p:nvSpPr>
        <p:spPr>
          <a:xfrm>
            <a:off x="5947825" y="6401350"/>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2018</a:t>
            </a:r>
          </a:p>
        </p:txBody>
      </p:sp>
      <p:sp>
        <p:nvSpPr>
          <p:cNvPr id="4" name="Slide Number Placeholder 3"/>
          <p:cNvSpPr>
            <a:spLocks noGrp="1"/>
          </p:cNvSpPr>
          <p:nvPr>
            <p:ph type="sldNum" sz="quarter" idx="4"/>
          </p:nvPr>
        </p:nvSpPr>
        <p:spPr>
          <a:xfrm>
            <a:off x="3543300" y="6401350"/>
            <a:ext cx="20574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64" r:id="rId12"/>
    <p:sldLayoutId id="2147483665" r:id="rId13"/>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015" y="152400"/>
            <a:ext cx="7073585" cy="8382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4014" y="1295400"/>
            <a:ext cx="8521386"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29400"/>
            <a:ext cx="2133600" cy="228600"/>
          </a:xfrm>
          <a:prstGeom prst="rect">
            <a:avLst/>
          </a:prstGeom>
        </p:spPr>
        <p:txBody>
          <a:bodyPr vert="horz" lIns="91440" tIns="45720" rIns="91440" bIns="45720" rtlCol="0" anchor="ctr"/>
          <a:lstStyle>
            <a:lvl1pPr algn="l">
              <a:defRPr sz="800" b="0">
                <a:solidFill>
                  <a:srgbClr val="A7A9AB"/>
                </a:solidFill>
                <a:latin typeface="Century Gothic" pitchFamily="34" charset="0"/>
              </a:defRPr>
            </a:lvl1pPr>
          </a:lstStyle>
          <a:p>
            <a:fld id="{0B8DDAFB-3C0B-6948-A880-5024BF5241B8}" type="datetime1">
              <a:rPr lang="en-US" smtClean="0"/>
              <a:t>4/12/2018</a:t>
            </a:fld>
            <a:endParaRPr lang="en-US" dirty="0"/>
          </a:p>
        </p:txBody>
      </p:sp>
      <p:sp>
        <p:nvSpPr>
          <p:cNvPr id="5" name="Footer Placeholder 4"/>
          <p:cNvSpPr>
            <a:spLocks noGrp="1"/>
          </p:cNvSpPr>
          <p:nvPr>
            <p:ph type="ftr" sz="quarter" idx="3"/>
          </p:nvPr>
        </p:nvSpPr>
        <p:spPr>
          <a:xfrm>
            <a:off x="2644978" y="6629400"/>
            <a:ext cx="3854044" cy="228600"/>
          </a:xfrm>
          <a:prstGeom prst="rect">
            <a:avLst/>
          </a:prstGeom>
        </p:spPr>
        <p:txBody>
          <a:bodyPr vert="horz" lIns="91440" tIns="45720" rIns="91440" bIns="45720" rtlCol="0" anchor="ctr"/>
          <a:lstStyle>
            <a:lvl1pPr algn="ctr">
              <a:defRPr sz="800" b="0">
                <a:solidFill>
                  <a:srgbClr val="A7A9AB"/>
                </a:solidFill>
                <a:latin typeface="Century Gothic" pitchFamily="34" charset="0"/>
              </a:defRPr>
            </a:lvl1pPr>
          </a:lstStyle>
          <a:p>
            <a:r>
              <a:rPr lang="en-US"/>
              <a:t>Confidential and Proprietary.  Use or Disclosure is subject to the restrictions set forth on pages 2 and 3.</a:t>
            </a:r>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926" y="2"/>
            <a:ext cx="2175971" cy="2438257"/>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6138" y="6232408"/>
            <a:ext cx="7792063" cy="341376"/>
          </a:xfrm>
          <a:prstGeom prst="rect">
            <a:avLst/>
          </a:prstGeom>
        </p:spPr>
      </p:pic>
      <p:sp>
        <p:nvSpPr>
          <p:cNvPr id="10"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rgbClr val="A7A9AB"/>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26373985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p:transition>
  <p:hf hdr="0"/>
  <p:txStyles>
    <p:titleStyle>
      <a:lvl1pPr algn="l" defTabSz="914400" rtl="0" eaLnBrk="1" latinLnBrk="0" hangingPunct="1">
        <a:lnSpc>
          <a:spcPct val="85000"/>
        </a:lnSpc>
        <a:spcBef>
          <a:spcPct val="0"/>
        </a:spcBef>
        <a:buNone/>
        <a:defRPr sz="2600" b="1" kern="1200" spc="-30" baseline="0">
          <a:solidFill>
            <a:schemeClr val="accent5"/>
          </a:solidFill>
          <a:latin typeface="Arial" pitchFamily="34" charset="0"/>
          <a:ea typeface="+mj-ea"/>
          <a:cs typeface="Arial" pitchFamily="34" charset="0"/>
        </a:defRPr>
      </a:lvl1pPr>
    </p:titleStyle>
    <p:bodyStyle>
      <a:lvl1pPr marL="283464" indent="-283464" algn="l" defTabSz="914400" rtl="0" eaLnBrk="1" latinLnBrk="0" hangingPunct="1">
        <a:lnSpc>
          <a:spcPct val="100000"/>
        </a:lnSpc>
        <a:spcBef>
          <a:spcPts val="150"/>
        </a:spcBef>
        <a:spcAft>
          <a:spcPts val="150"/>
        </a:spcAft>
        <a:buClr>
          <a:schemeClr val="accent2"/>
        </a:buClr>
        <a:buSzPct val="100000"/>
        <a:buFont typeface="Arial" pitchFamily="34" charset="0"/>
        <a:buChar char="●"/>
        <a:defRPr sz="2400" b="1" kern="1200" spc="-30" baseline="0">
          <a:solidFill>
            <a:schemeClr val="tx1">
              <a:lumMod val="65000"/>
              <a:lumOff val="35000"/>
            </a:schemeClr>
          </a:solidFill>
          <a:latin typeface="Arial" pitchFamily="34" charset="0"/>
          <a:ea typeface="+mn-ea"/>
          <a:cs typeface="Arial" pitchFamily="34" charset="0"/>
        </a:defRPr>
      </a:lvl1pPr>
      <a:lvl2pPr marL="649224" indent="-285750" algn="l" defTabSz="914400" rtl="0" eaLnBrk="1" latinLnBrk="0" hangingPunct="1">
        <a:lnSpc>
          <a:spcPct val="100000"/>
        </a:lnSpc>
        <a:spcBef>
          <a:spcPts val="150"/>
        </a:spcBef>
        <a:spcAft>
          <a:spcPts val="150"/>
        </a:spcAft>
        <a:buClr>
          <a:schemeClr val="accent2"/>
        </a:buClr>
        <a:buSzPct val="85000"/>
        <a:buFont typeface="Calibri" pitchFamily="34" charset="0"/>
        <a:buChar char="●"/>
        <a:defRPr lang="en-US" sz="2000" kern="1200" dirty="0" smtClean="0">
          <a:solidFill>
            <a:schemeClr val="tx1">
              <a:lumMod val="50000"/>
              <a:lumOff val="50000"/>
            </a:schemeClr>
          </a:solidFill>
          <a:latin typeface="Arial" pitchFamily="34" charset="0"/>
          <a:ea typeface="+mn-ea"/>
          <a:cs typeface="Arial" pitchFamily="34" charset="0"/>
        </a:defRPr>
      </a:lvl2pPr>
      <a:lvl3pPr marL="91440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800" kern="1200" dirty="0" smtClean="0">
          <a:solidFill>
            <a:schemeClr val="tx1">
              <a:lumMod val="50000"/>
              <a:lumOff val="50000"/>
            </a:schemeClr>
          </a:solidFill>
          <a:latin typeface="Arial" pitchFamily="34" charset="0"/>
          <a:ea typeface="+mn-ea"/>
          <a:cs typeface="Arial" pitchFamily="34" charset="0"/>
        </a:defRPr>
      </a:lvl3pPr>
      <a:lvl4pPr marL="118872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smtClean="0">
          <a:solidFill>
            <a:schemeClr val="tx1">
              <a:lumMod val="50000"/>
              <a:lumOff val="50000"/>
            </a:schemeClr>
          </a:solidFill>
          <a:latin typeface="Arial" pitchFamily="34" charset="0"/>
          <a:ea typeface="+mn-ea"/>
          <a:cs typeface="Arial" pitchFamily="34" charset="0"/>
        </a:defRPr>
      </a:lvl4pPr>
      <a:lvl5pPr marL="146304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src.ucsc.edu/Papers/ssrctr-17-0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Remote Persistent Memory Think Tank</a:t>
            </a:r>
          </a:p>
        </p:txBody>
      </p:sp>
      <p:sp>
        <p:nvSpPr>
          <p:cNvPr id="7" name="Subtitle 6"/>
          <p:cNvSpPr>
            <a:spLocks noGrp="1"/>
          </p:cNvSpPr>
          <p:nvPr>
            <p:ph type="subTitle" idx="1"/>
          </p:nvPr>
        </p:nvSpPr>
        <p:spPr/>
        <p:txBody>
          <a:bodyPr>
            <a:noAutofit/>
          </a:bodyPr>
          <a:lstStyle/>
          <a:p>
            <a:r>
              <a:rPr lang="en-US" sz="3600" dirty="0"/>
              <a:t>Report Out</a:t>
            </a:r>
          </a:p>
        </p:txBody>
      </p:sp>
      <p:sp>
        <p:nvSpPr>
          <p:cNvPr id="8" name="Text Placeholder 7"/>
          <p:cNvSpPr>
            <a:spLocks noGrp="1"/>
          </p:cNvSpPr>
          <p:nvPr>
            <p:ph type="body" sz="quarter" idx="10"/>
          </p:nvPr>
        </p:nvSpPr>
        <p:spPr>
          <a:xfrm>
            <a:off x="0" y="5127043"/>
            <a:ext cx="9144000" cy="448832"/>
          </a:xfrm>
        </p:spPr>
        <p:txBody>
          <a:bodyPr/>
          <a:lstStyle/>
          <a:p>
            <a:r>
              <a:rPr lang="en-US" dirty="0"/>
              <a:t>Prepared by a cast of thousands</a:t>
            </a:r>
          </a:p>
        </p:txBody>
      </p:sp>
      <p:sp>
        <p:nvSpPr>
          <p:cNvPr id="4" name="Date Placeholder 3"/>
          <p:cNvSpPr txBox="1">
            <a:spLocks/>
          </p:cNvSpPr>
          <p:nvPr/>
        </p:nvSpPr>
        <p:spPr>
          <a:xfrm>
            <a:off x="1" y="5776233"/>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13, 2018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a:t>
            </a:r>
          </a:p>
        </p:txBody>
      </p:sp>
      <p:sp>
        <p:nvSpPr>
          <p:cNvPr id="3" name="Content Placeholder 2"/>
          <p:cNvSpPr>
            <a:spLocks noGrp="1"/>
          </p:cNvSpPr>
          <p:nvPr>
            <p:ph idx="1"/>
          </p:nvPr>
        </p:nvSpPr>
        <p:spPr/>
        <p:txBody>
          <a:bodyPr/>
          <a:lstStyle/>
          <a:p>
            <a:r>
              <a:rPr lang="en-US" dirty="0"/>
              <a:t>Characteristic workloads tend to be 80% random reads</a:t>
            </a:r>
          </a:p>
          <a:p>
            <a:r>
              <a:rPr lang="en-US" dirty="0"/>
              <a:t>Probably a poor fit for a sequential storage device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3699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sensor data use case</a:t>
            </a:r>
          </a:p>
        </p:txBody>
      </p:sp>
      <p:sp>
        <p:nvSpPr>
          <p:cNvPr id="3" name="Content Placeholder 2"/>
          <p:cNvSpPr>
            <a:spLocks noGrp="1"/>
          </p:cNvSpPr>
          <p:nvPr>
            <p:ph idx="1"/>
          </p:nvPr>
        </p:nvSpPr>
        <p:spPr/>
        <p:txBody>
          <a:bodyPr/>
          <a:lstStyle/>
          <a:p>
            <a:r>
              <a:rPr lang="en-US" dirty="0"/>
              <a:t>Use case: Capturing data streaming from a sensor array</a:t>
            </a:r>
          </a:p>
          <a:p>
            <a:r>
              <a:rPr lang="en-US" dirty="0"/>
              <a:t>Performance solutions today are small and expensive</a:t>
            </a:r>
          </a:p>
          <a:p>
            <a:r>
              <a:rPr lang="en-US" dirty="0"/>
              <a:t>Capacity solutions may not be high enough performance</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1198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developers adopt it?</a:t>
            </a:r>
          </a:p>
        </p:txBody>
      </p:sp>
      <p:sp>
        <p:nvSpPr>
          <p:cNvPr id="3" name="Content Placeholder 2"/>
          <p:cNvSpPr>
            <a:spLocks noGrp="1"/>
          </p:cNvSpPr>
          <p:nvPr>
            <p:ph idx="1"/>
          </p:nvPr>
        </p:nvSpPr>
        <p:spPr/>
        <p:txBody>
          <a:bodyPr>
            <a:normAutofit/>
          </a:bodyPr>
          <a:lstStyle/>
          <a:p>
            <a:r>
              <a:rPr lang="en-US" dirty="0"/>
              <a:t>In the absence of a killer app, adoption of will be a function of:</a:t>
            </a:r>
          </a:p>
          <a:p>
            <a:pPr lvl="1"/>
            <a:r>
              <a:rPr lang="en-US" dirty="0"/>
              <a:t>Price</a:t>
            </a:r>
          </a:p>
          <a:p>
            <a:pPr lvl="1"/>
            <a:r>
              <a:rPr lang="en-US" dirty="0"/>
              <a:t>Capacity</a:t>
            </a:r>
          </a:p>
          <a:p>
            <a:pPr lvl="1"/>
            <a:r>
              <a:rPr lang="en-US" dirty="0"/>
              <a:t>Persistence</a:t>
            </a:r>
          </a:p>
          <a:p>
            <a:pPr lvl="1"/>
            <a:r>
              <a:rPr lang="en-US" dirty="0"/>
              <a:t>Performance</a:t>
            </a:r>
          </a:p>
          <a:p>
            <a:r>
              <a:rPr lang="en-US" dirty="0"/>
              <a:t>Example: there are multiple ways to achieve high capacity</a:t>
            </a:r>
          </a:p>
          <a:p>
            <a:pPr lvl="1"/>
            <a:r>
              <a:rPr lang="en-US" dirty="0"/>
              <a:t>RPM might be adopted if the price / capacity is reasonable</a:t>
            </a:r>
          </a:p>
          <a:p>
            <a:r>
              <a:rPr lang="en-US" dirty="0"/>
              <a:t>A killer app is one where the introduction of RPM enables functionality that is not possible today</a:t>
            </a:r>
          </a:p>
          <a:p>
            <a:pPr lvl="1"/>
            <a:r>
              <a:rPr lang="en-US" dirty="0"/>
              <a:t>There are no killer apps (yet)</a:t>
            </a:r>
          </a:p>
          <a:p>
            <a:r>
              <a:rPr lang="en-US" dirty="0"/>
              <a:t>The checkpoint/restart problem may become a killer app</a:t>
            </a:r>
          </a:p>
          <a:p>
            <a:r>
              <a:rPr lang="en-US" dirty="0"/>
              <a:t>Ira’s killer app: Parallel address space, treating as memory not suffering DRAM cache misses. </a:t>
            </a:r>
            <a:r>
              <a:rPr lang="en-US" dirty="0" err="1"/>
              <a:t>Eg</a:t>
            </a:r>
            <a:r>
              <a:rPr lang="en-US" dirty="0"/>
              <a:t>: PGAS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228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Missing?</a:t>
            </a:r>
          </a:p>
        </p:txBody>
      </p:sp>
      <p:sp>
        <p:nvSpPr>
          <p:cNvPr id="3" name="Content Placeholder 2"/>
          <p:cNvSpPr>
            <a:spLocks noGrp="1"/>
          </p:cNvSpPr>
          <p:nvPr>
            <p:ph idx="1"/>
          </p:nvPr>
        </p:nvSpPr>
        <p:spPr/>
        <p:txBody>
          <a:bodyPr/>
          <a:lstStyle/>
          <a:p>
            <a:r>
              <a:rPr lang="en-US" dirty="0"/>
              <a:t>Global addressability</a:t>
            </a:r>
          </a:p>
          <a:p>
            <a:r>
              <a:rPr lang="en-US" dirty="0"/>
              <a:t>Synchronization mechanisms</a:t>
            </a:r>
          </a:p>
          <a:p>
            <a:pPr lvl="1"/>
            <a:r>
              <a:rPr lang="en-US" dirty="0"/>
              <a:t>multiple instances of an application must block until data has reached a persistent state</a:t>
            </a:r>
          </a:p>
          <a:p>
            <a:r>
              <a:rPr lang="en-US" dirty="0"/>
              <a:t>What is the availability model in the face of power failure?</a:t>
            </a:r>
          </a:p>
          <a:p>
            <a:pPr lvl="1"/>
            <a:r>
              <a:rPr lang="en-US" dirty="0"/>
              <a:t>Power fail atomics</a:t>
            </a:r>
          </a:p>
          <a:p>
            <a:r>
              <a:rPr lang="en-US" dirty="0"/>
              <a:t>Data validation problem – no way to know if data arrives on the persistent media intact</a:t>
            </a:r>
          </a:p>
          <a:p>
            <a:pPr lvl="1"/>
            <a:r>
              <a:rPr lang="en-US" dirty="0"/>
              <a:t>Same problem with storage today</a:t>
            </a:r>
          </a:p>
          <a:p>
            <a:r>
              <a:rPr lang="en-US" dirty="0"/>
              <a:t>What is equivalent of </a:t>
            </a:r>
            <a:r>
              <a:rPr lang="en-US" dirty="0" err="1"/>
              <a:t>pcommit</a:t>
            </a:r>
            <a:r>
              <a:rPr lang="en-US" dirty="0"/>
              <a:t> and remote PM?</a:t>
            </a:r>
          </a:p>
          <a:p>
            <a:r>
              <a:rPr lang="en-US" dirty="0"/>
              <a:t>No use cases for </a:t>
            </a:r>
            <a:r>
              <a:rPr lang="en-US" dirty="0" err="1"/>
              <a:t>pcommit</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3733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cases - caveats</a:t>
            </a:r>
          </a:p>
        </p:txBody>
      </p:sp>
      <p:sp>
        <p:nvSpPr>
          <p:cNvPr id="3" name="Content Placeholder 2"/>
          <p:cNvSpPr>
            <a:spLocks noGrp="1"/>
          </p:cNvSpPr>
          <p:nvPr>
            <p:ph idx="1"/>
          </p:nvPr>
        </p:nvSpPr>
        <p:spPr/>
        <p:txBody>
          <a:bodyPr/>
          <a:lstStyle/>
          <a:p>
            <a:r>
              <a:rPr lang="en-US" dirty="0"/>
              <a:t>Liberal enumeration with some attempt at application relevant framing</a:t>
            </a:r>
          </a:p>
          <a:p>
            <a:r>
              <a:rPr lang="en-US" dirty="0"/>
              <a:t>Overlaps information on earlier slides (cross-referenced)</a:t>
            </a:r>
          </a:p>
          <a:p>
            <a:r>
              <a:rPr lang="en-US" dirty="0"/>
              <a:t>Tried to omit technology-only statements, although some descriptions are technology centric.  At least hint at “why” with some “what” and no “how”.</a:t>
            </a:r>
          </a:p>
          <a:p>
            <a:r>
              <a:rPr lang="en-US" dirty="0"/>
              <a:t>Some use cases may overlap or be relevant when used together</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014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a:pPr>
            <a:r>
              <a:rPr lang="en-US" dirty="0"/>
              <a:t>Local copy centric – data is copied from remote PM to local DRAM or PM for caching and/or manipulation, then copied back as needed</a:t>
            </a:r>
          </a:p>
          <a:p>
            <a:pPr marL="514350" indent="-514350">
              <a:buFont typeface="+mj-lt"/>
              <a:buAutoNum type="arabicPeriod"/>
            </a:pPr>
            <a:r>
              <a:rPr lang="en-US" dirty="0"/>
              <a:t>Immediate high availability - Local access to PM + remote access for HA for data recovery and failover with little to no work </a:t>
            </a:r>
            <a:r>
              <a:rPr lang="en-US" dirty="0" smtClean="0"/>
              <a:t>loss</a:t>
            </a:r>
            <a:endParaRPr lang="en-US" dirty="0"/>
          </a:p>
          <a:p>
            <a:pPr marL="514350" indent="-514350">
              <a:buFont typeface="+mj-lt"/>
              <a:buAutoNum type="arabicPeriod"/>
            </a:pPr>
            <a:r>
              <a:rPr lang="en-US" dirty="0"/>
              <a:t>HPC Checkpoint/Restart – Application pauses to enable rapid copy of relevant state to a checkpoint.  Recovery can reference a recent checkpoint.  Job suspend/resume references most recent checkpoint. (slide </a:t>
            </a:r>
            <a:r>
              <a:rPr lang="en-US" dirty="0" smtClean="0"/>
              <a:t>8 </a:t>
            </a:r>
            <a:r>
              <a:rPr lang="en-US" dirty="0"/>
              <a:t>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869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4"/>
            </a:pPr>
            <a:r>
              <a:rPr lang="en-US" dirty="0"/>
              <a:t>Distributed collaboration – Remote PM provides a central repository for the recent work of a distributed team collaborating on a large artifact such a movie.  Fragments being created by individuals can be quickly viewed locally in the surrounding context. (slide </a:t>
            </a:r>
            <a:r>
              <a:rPr lang="en-US" dirty="0" smtClean="0"/>
              <a:t>9 </a:t>
            </a:r>
            <a:r>
              <a:rPr lang="en-US" dirty="0"/>
              <a:t>above)</a:t>
            </a:r>
          </a:p>
          <a:p>
            <a:pPr marL="514350" indent="-514350">
              <a:buFont typeface="+mj-lt"/>
              <a:buAutoNum type="arabicPeriod" startAt="4"/>
            </a:pPr>
            <a:r>
              <a:rPr lang="en-US" dirty="0"/>
              <a:t>Random byte range read after ingest – Applications such as machine learning with workloads that are mostly short random reads by parallel threads after ingesting a large body of data. (slide </a:t>
            </a:r>
            <a:r>
              <a:rPr lang="en-US" dirty="0" smtClean="0"/>
              <a:t>10 </a:t>
            </a:r>
            <a:r>
              <a:rPr lang="en-US" dirty="0"/>
              <a:t>above)</a:t>
            </a:r>
          </a:p>
          <a:p>
            <a:pPr marL="514350" indent="-514350">
              <a:buFont typeface="+mj-lt"/>
              <a:buAutoNum type="arabicPeriod" startAt="4"/>
            </a:pPr>
            <a:r>
              <a:rPr lang="en-US" dirty="0"/>
              <a:t>Aggregated updates – Cache line accesses such as those comprising a transaction are aggregated for communication to remote PM for visibility and/or redundancy.</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95930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7"/>
            </a:pPr>
            <a:r>
              <a:rPr lang="en-US" dirty="0"/>
              <a:t>NUMA on Steroids – Extend and merge the concepts of NUMA, caching and </a:t>
            </a:r>
            <a:r>
              <a:rPr lang="en-US" dirty="0" err="1"/>
              <a:t>tiering</a:t>
            </a:r>
            <a:r>
              <a:rPr lang="en-US" dirty="0"/>
              <a:t> from CPU’s and storage to provide autonomous operation controlled by application informed allocation policies (slide </a:t>
            </a:r>
            <a:r>
              <a:rPr lang="en-US" dirty="0" smtClean="0"/>
              <a:t>6 </a:t>
            </a:r>
            <a:r>
              <a:rPr lang="en-US" dirty="0"/>
              <a:t>above)</a:t>
            </a:r>
          </a:p>
          <a:p>
            <a:pPr marL="514350" indent="-514350">
              <a:buFont typeface="+mj-lt"/>
              <a:buAutoNum type="arabicPeriod" startAt="7"/>
            </a:pPr>
            <a:r>
              <a:rPr lang="en-US" dirty="0"/>
              <a:t>Volatile memory expansion – Remote PM is used to expand volatile memory capacity with lower cost, higher density and larger (beyond local) scale than DRAM</a:t>
            </a:r>
            <a:r>
              <a:rPr lang="en-US" dirty="0" smtClean="0"/>
              <a:t>.</a:t>
            </a:r>
            <a:endParaRPr lang="en-US" dirty="0"/>
          </a:p>
          <a:p>
            <a:pPr marL="514350" indent="-514350">
              <a:buFont typeface="+mj-lt"/>
              <a:buAutoNum type="arabicPeriod" startAt="7"/>
            </a:pPr>
            <a:r>
              <a:rPr lang="en-US" dirty="0"/>
              <a:t>Mirrored transactions – Transactions using local PM are replicated in well know ways to local PM on other nodes.  May or may not require remote access at the PM level.</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07064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lstStyle/>
          <a:p>
            <a:pPr marL="514350" indent="-514350">
              <a:buFont typeface="+mj-lt"/>
              <a:buAutoNum type="arabicPeriod" startAt="10"/>
            </a:pPr>
            <a:r>
              <a:rPr lang="en-US" dirty="0"/>
              <a:t>GPU centric – Copy state directly between GPU memory and local or remote PM without going through DRAM.</a:t>
            </a:r>
          </a:p>
          <a:p>
            <a:pPr marL="514350" indent="-514350">
              <a:buFont typeface="+mj-lt"/>
              <a:buAutoNum type="arabicPeriod" startAt="10"/>
            </a:pPr>
            <a:r>
              <a:rPr lang="en-US" dirty="0"/>
              <a:t>Rehydration – Remote PM used for DB logs/checkpoints to enable rapid re-hydration of memory after failure.  Cost is more aligned with large scale (e.g. SAP HANA) than scaled out open </a:t>
            </a:r>
            <a:r>
              <a:rPr lang="en-US" dirty="0" smtClean="0"/>
              <a:t>source</a:t>
            </a:r>
            <a:endParaRPr lang="en-US" dirty="0"/>
          </a:p>
          <a:p>
            <a:pPr marL="514350" indent="-514350">
              <a:buFont typeface="+mj-lt"/>
              <a:buAutoNum type="arabicPeriod" startAt="10"/>
            </a:pPr>
            <a:r>
              <a:rPr lang="en-US" dirty="0"/>
              <a:t>Metadata de-amplification – When metadata becomes larger than memory, metadata paging can cause read/write amplification relative to payload data read/write.  PM density and remote PM scale can offset this type of amplification</a:t>
            </a:r>
            <a:r>
              <a:rPr lang="en-US" dirty="0" smtClean="0"/>
              <a:t>.</a:t>
            </a:r>
          </a:p>
          <a:p>
            <a:pPr marL="514350" indent="-514350">
              <a:buFont typeface="+mj-lt"/>
              <a:buAutoNum type="arabicPeriod" startAt="10"/>
            </a:pPr>
            <a:r>
              <a:rPr lang="en-US" dirty="0" err="1" smtClean="0"/>
              <a:t>IoT</a:t>
            </a:r>
            <a:r>
              <a:rPr lang="en-US" dirty="0" smtClean="0"/>
              <a:t> Sensor data – Streams of information within edge or between edge and centralized repository. (slide 11)</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67468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gap list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Global addressability – means of identifying versioned data relevant to an application during restore (HA or checkpoint).  Applicable to sharing as well?</a:t>
            </a:r>
          </a:p>
          <a:p>
            <a:pPr marL="514350" indent="-514350">
              <a:buFont typeface="+mj-lt"/>
              <a:buAutoNum type="arabicPeriod"/>
            </a:pPr>
            <a:r>
              <a:rPr lang="en-US" dirty="0"/>
              <a:t>Synchronization for weakened memory semantics – non cache coherent access (for recovery or sharing at scale) still requires a means of establishing weaker consistency appropriate to the application.  Ordering barriers (as opposed to fine grain acknowledgement) may be one approach.</a:t>
            </a:r>
          </a:p>
          <a:p>
            <a:pPr marL="514350" indent="-514350">
              <a:buFont typeface="+mj-lt"/>
              <a:buAutoNum type="arabicPeriod"/>
            </a:pPr>
            <a:r>
              <a:rPr lang="en-US" dirty="0"/>
              <a:t>Power fail atomicity – different from current processor and network atomics, proving to have vexing subtleties</a:t>
            </a:r>
          </a:p>
          <a:p>
            <a:pPr marL="514350" indent="-514350">
              <a:buFont typeface="+mj-lt"/>
              <a:buAutoNum type="arabicPeriod"/>
            </a:pPr>
            <a:r>
              <a:rPr lang="en-US" dirty="0"/>
              <a:t>NIC persistence – Means of allowing network endpoints to participate in power fail atomicity.</a:t>
            </a:r>
          </a:p>
          <a:p>
            <a:pPr marL="514350" indent="-514350">
              <a:buFont typeface="+mj-lt"/>
              <a:buAutoNum type="arabicPeriod"/>
            </a:pPr>
            <a:r>
              <a:rPr lang="en-US" dirty="0"/>
              <a:t>Economics estimation - Tools for estimating and comparing economics of memory/storage hierarchies with and without (remote) PM</a:t>
            </a:r>
          </a:p>
          <a:p>
            <a:pPr marL="514350" indent="-514350">
              <a:buFont typeface="+mj-lt"/>
              <a:buAutoNum type="arabicPeriod"/>
            </a:pPr>
            <a:r>
              <a:rPr lang="en-US" dirty="0"/>
              <a:t>Evolved NUMA – enable use case 7 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4986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tank abstract</a:t>
            </a:r>
          </a:p>
        </p:txBody>
      </p:sp>
      <p:sp>
        <p:nvSpPr>
          <p:cNvPr id="3" name="Content Placeholder 2"/>
          <p:cNvSpPr>
            <a:spLocks noGrp="1"/>
          </p:cNvSpPr>
          <p:nvPr>
            <p:ph idx="1"/>
          </p:nvPr>
        </p:nvSpPr>
        <p:spPr/>
        <p:txBody>
          <a:bodyPr/>
          <a:lstStyle/>
          <a:p>
            <a:pPr marL="514350" indent="-514350"/>
            <a:r>
              <a:rPr lang="en-US" dirty="0"/>
              <a:t>Challenge -</a:t>
            </a:r>
            <a:r>
              <a:rPr lang="en-US" sz="3200" dirty="0"/>
              <a:t> </a:t>
            </a:r>
            <a:r>
              <a:rPr lang="en-US" dirty="0">
                <a:latin typeface="Times New Roman" panose="02020603050405020304" pitchFamily="18" charset="0"/>
                <a:cs typeface="Times New Roman" panose="02020603050405020304" pitchFamily="18" charset="0"/>
              </a:rPr>
              <a:t>Some people think that Remote Persistent Memory over Fabrics is the Next Big Deal.  But is it really?  If it is, what is needed to get it off the ground and to drive adoption?</a:t>
            </a:r>
          </a:p>
          <a:p>
            <a:pPr marL="514350" indent="-514350"/>
            <a:r>
              <a:rPr lang="en-US" dirty="0"/>
              <a:t>Abstract – </a:t>
            </a:r>
            <a:r>
              <a:rPr lang="en-US" dirty="0">
                <a:latin typeface="Times New Roman" panose="02020603050405020304" pitchFamily="18" charset="0"/>
                <a:cs typeface="Times New Roman" panose="02020603050405020304" pitchFamily="18" charset="0"/>
              </a:rPr>
              <a:t>There has been a lot of buzz in the industry over the last few years related to Persistent Memory but much of that buzz has been associated with local Persistent Memory.  There have been efforts to get a discussion about remote PM off the ground, but so far they have been relatively isolated efforts.  This Think Tank is focused on a) understanding if there is interest in remote persistent memory, and b) if so, what is needed to get the effort moving.</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9529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Backup slides and raw notes from our discussion</a:t>
            </a:r>
          </a:p>
        </p:txBody>
      </p:sp>
      <p:sp>
        <p:nvSpPr>
          <p:cNvPr id="5" name="Footer Placeholder 4"/>
          <p:cNvSpPr>
            <a:spLocks noGrp="1"/>
          </p:cNvSpPr>
          <p:nvPr>
            <p:ph type="ftr" sz="quarter" idx="10"/>
          </p:nvPr>
        </p:nvSpPr>
        <p:spPr/>
        <p:txBody>
          <a:bodyPr/>
          <a:lstStyle/>
          <a:p>
            <a:r>
              <a:rPr lang="en-US"/>
              <a:t>OpenFabrics Alliance Workshop 2018</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20</a:t>
            </a:fld>
            <a:endParaRPr lang="en-US" dirty="0"/>
          </a:p>
        </p:txBody>
      </p:sp>
    </p:spTree>
    <p:extLst>
      <p:ext uri="{BB962C8B-B14F-4D97-AF65-F5344CB8AC3E}">
        <p14:creationId xmlns:p14="http://schemas.microsoft.com/office/powerpoint/2010/main" val="27457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PMoF?</a:t>
            </a:r>
          </a:p>
        </p:txBody>
      </p:sp>
      <p:sp>
        <p:nvSpPr>
          <p:cNvPr id="3" name="Content Placeholder 2"/>
          <p:cNvSpPr>
            <a:spLocks noGrp="1"/>
          </p:cNvSpPr>
          <p:nvPr>
            <p:ph idx="1"/>
          </p:nvPr>
        </p:nvSpPr>
        <p:spPr/>
        <p:txBody>
          <a:bodyPr/>
          <a:lstStyle/>
          <a:p>
            <a:r>
              <a:rPr lang="en-US" dirty="0"/>
              <a:t>Is this distributed file system or shared memory?</a:t>
            </a:r>
          </a:p>
          <a:p>
            <a:pPr lvl="1"/>
            <a:r>
              <a:rPr lang="en-US" dirty="0"/>
              <a:t>Andy: Oracle </a:t>
            </a:r>
            <a:r>
              <a:rPr lang="en-US" dirty="0" err="1"/>
              <a:t>exascale</a:t>
            </a:r>
            <a:r>
              <a:rPr lang="en-US" dirty="0"/>
              <a:t> showed clients could access memory in remote server without impacting server CPU cycles. </a:t>
            </a:r>
          </a:p>
          <a:p>
            <a:r>
              <a:rPr lang="en-US" dirty="0"/>
              <a:t>How to create persistence? No flushing needed in future?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88924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p>
        </p:txBody>
      </p:sp>
      <p:sp>
        <p:nvSpPr>
          <p:cNvPr id="3" name="Content Placeholder 2"/>
          <p:cNvSpPr>
            <a:spLocks noGrp="1"/>
          </p:cNvSpPr>
          <p:nvPr>
            <p:ph idx="1"/>
          </p:nvPr>
        </p:nvSpPr>
        <p:spPr/>
        <p:txBody>
          <a:bodyPr/>
          <a:lstStyle/>
          <a:p>
            <a:r>
              <a:rPr lang="en-US" dirty="0"/>
              <a:t>HA usage – first among others. What’s driving the HA usage?</a:t>
            </a:r>
          </a:p>
          <a:p>
            <a:r>
              <a:rPr lang="en-US" dirty="0"/>
              <a:t>Identify early adopters or usages for PM.</a:t>
            </a:r>
          </a:p>
          <a:p>
            <a:r>
              <a:rPr lang="en-US" dirty="0"/>
              <a:t>How are these getting used?</a:t>
            </a:r>
          </a:p>
          <a:p>
            <a:r>
              <a:rPr lang="en-US" dirty="0"/>
              <a:t>Scale out – use case where PM has storage. </a:t>
            </a:r>
          </a:p>
          <a:p>
            <a:r>
              <a:rPr lang="en-US" dirty="0"/>
              <a:t>Fast resume-usage</a:t>
            </a:r>
          </a:p>
          <a:p>
            <a:r>
              <a:rPr lang="en-US" dirty="0"/>
              <a:t>What about Cost? </a:t>
            </a:r>
          </a:p>
          <a:p>
            <a:r>
              <a:rPr lang="en-US" dirty="0"/>
              <a:t>Scott Ashley – Assume its faster than flash, assume its byte addressable. There is no need for byte addressable </a:t>
            </a:r>
            <a:r>
              <a:rPr lang="en-US" dirty="0">
                <a:sym typeface="Wingdings" panose="05000000000000000000" pitchFamily="2" charset="2"/>
              </a:rPr>
              <a:t> requires new S/W stack. </a:t>
            </a:r>
          </a:p>
          <a:p>
            <a:r>
              <a:rPr lang="en-US" dirty="0">
                <a:sym typeface="Wingdings" panose="05000000000000000000" pitchFamily="2" charset="2"/>
              </a:rPr>
              <a:t>Use case for </a:t>
            </a:r>
            <a:r>
              <a:rPr lang="en-US" dirty="0" err="1">
                <a:sym typeface="Wingdings" panose="05000000000000000000" pitchFamily="2" charset="2"/>
              </a:rPr>
              <a:t>scott</a:t>
            </a:r>
            <a:r>
              <a:rPr lang="en-US" dirty="0">
                <a:sym typeface="Wingdings" panose="05000000000000000000" pitchFamily="2" charset="2"/>
              </a:rPr>
              <a:t>: Checkpoint restart.</a:t>
            </a:r>
          </a:p>
          <a:p>
            <a:pPr lvl="1"/>
            <a:r>
              <a:rPr lang="en-US" dirty="0">
                <a:sym typeface="Wingdings" panose="05000000000000000000" pitchFamily="2" charset="2"/>
              </a:rPr>
              <a:t>Why not use local PM? Requires S/W to refer to pointer in PM</a:t>
            </a:r>
          </a:p>
          <a:p>
            <a:pPr lvl="1"/>
            <a:r>
              <a:rPr lang="en-US" dirty="0">
                <a:sym typeface="Wingdings" panose="05000000000000000000" pitchFamily="2" charset="2"/>
              </a:rPr>
              <a:t>Could save the state then theoretically can refer to that state. Similar to VM pause and resume. Pause just before the </a:t>
            </a:r>
            <a:r>
              <a:rPr lang="en-US" dirty="0" err="1">
                <a:sym typeface="Wingdings" panose="05000000000000000000" pitchFamily="2" charset="2"/>
              </a:rPr>
              <a:t>the</a:t>
            </a:r>
            <a:r>
              <a:rPr lang="en-US" dirty="0">
                <a:sym typeface="Wingdings" panose="05000000000000000000" pitchFamily="2" charset="2"/>
              </a:rPr>
              <a:t> crash</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301403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SW Stack definition</a:t>
            </a:r>
          </a:p>
        </p:txBody>
      </p:sp>
      <p:sp>
        <p:nvSpPr>
          <p:cNvPr id="3" name="Content Placeholder 2"/>
          <p:cNvSpPr>
            <a:spLocks noGrp="1"/>
          </p:cNvSpPr>
          <p:nvPr>
            <p:ph idx="1"/>
          </p:nvPr>
        </p:nvSpPr>
        <p:spPr/>
        <p:txBody>
          <a:bodyPr/>
          <a:lstStyle/>
          <a:p>
            <a:r>
              <a:rPr lang="en-US" dirty="0"/>
              <a:t>On top of current HA usage? – Yes, HA is required. </a:t>
            </a:r>
          </a:p>
          <a:p>
            <a:pPr lvl="1"/>
            <a:r>
              <a:rPr lang="en-US" dirty="0"/>
              <a:t>Replace Lustre  </a:t>
            </a:r>
          </a:p>
          <a:p>
            <a:r>
              <a:rPr lang="en-US" dirty="0"/>
              <a:t>Acknowledging Checkpoint as a usage</a:t>
            </a:r>
          </a:p>
          <a:p>
            <a:r>
              <a:rPr lang="en-US" dirty="0"/>
              <a:t>Regular memory in 2 nodes works? We cannot use memory for storage; should be dedicated to computation</a:t>
            </a:r>
          </a:p>
          <a:p>
            <a:r>
              <a:rPr lang="en-US" dirty="0"/>
              <a:t>Why checkpoint on PM? Why doesn’t existing solutions work?</a:t>
            </a:r>
          </a:p>
          <a:p>
            <a:pPr lvl="1"/>
            <a:r>
              <a:rPr lang="en-US" dirty="0"/>
              <a:t>Higher bandwidth, less time checkpointing, more time computing</a:t>
            </a:r>
          </a:p>
          <a:p>
            <a:r>
              <a:rPr lang="en-US" dirty="0"/>
              <a:t>If CPUs can support then it will be awesome</a:t>
            </a:r>
          </a:p>
          <a:p>
            <a:r>
              <a:rPr lang="en-US" dirty="0"/>
              <a:t>Local pooled memory </a:t>
            </a:r>
            <a:r>
              <a:rPr lang="en-US" dirty="0">
                <a:sym typeface="Wingdings" panose="05000000000000000000" pitchFamily="2" charset="2"/>
              </a:rPr>
              <a:t> acts as shared memory. </a:t>
            </a:r>
            <a:r>
              <a:rPr lang="en-US" dirty="0" err="1">
                <a:sym typeface="Wingdings" panose="05000000000000000000" pitchFamily="2" charset="2"/>
              </a:rPr>
              <a:t>Eg</a:t>
            </a:r>
            <a:r>
              <a:rPr lang="en-US" dirty="0">
                <a:sym typeface="Wingdings" panose="05000000000000000000" pitchFamily="2" charset="2"/>
              </a:rPr>
              <a:t>: </a:t>
            </a:r>
            <a:r>
              <a:rPr lang="en-US" dirty="0" err="1">
                <a:sym typeface="Wingdings" panose="05000000000000000000" pitchFamily="2" charset="2"/>
              </a:rPr>
              <a:t>Dreamworks</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7769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Usage</a:t>
            </a:r>
          </a:p>
        </p:txBody>
      </p:sp>
      <p:sp>
        <p:nvSpPr>
          <p:cNvPr id="3" name="Content Placeholder 2"/>
          <p:cNvSpPr>
            <a:spLocks noGrp="1"/>
          </p:cNvSpPr>
          <p:nvPr>
            <p:ph idx="1"/>
          </p:nvPr>
        </p:nvSpPr>
        <p:spPr/>
        <p:txBody>
          <a:bodyPr/>
          <a:lstStyle/>
          <a:p>
            <a:r>
              <a:rPr lang="en-US" dirty="0"/>
              <a:t>90% read and a lot of random access</a:t>
            </a:r>
          </a:p>
          <a:p>
            <a:r>
              <a:rPr lang="en-US" dirty="0"/>
              <a:t>Two kinds of PM</a:t>
            </a:r>
          </a:p>
          <a:p>
            <a:pPr lvl="1"/>
            <a:r>
              <a:rPr lang="en-US" dirty="0"/>
              <a:t>Expensive than DRAM; doesn’t work for making copies</a:t>
            </a:r>
          </a:p>
          <a:p>
            <a:pPr lvl="1"/>
            <a:r>
              <a:rPr lang="en-US" dirty="0"/>
              <a:t>Cheaper than DRAM</a:t>
            </a:r>
          </a:p>
          <a:p>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Could RPM be non-uniform memory</a:t>
            </a:r>
          </a:p>
          <a:p>
            <a:r>
              <a:rPr lang="en-US" dirty="0">
                <a:sym typeface="Wingdings" panose="05000000000000000000" pitchFamily="2" charset="2"/>
              </a:rPr>
              <a:t>Two attributes for PM= Capability, persistence. Which are important? </a:t>
            </a:r>
          </a:p>
          <a:p>
            <a:pPr lvl="1"/>
            <a:r>
              <a:rPr lang="en-US" dirty="0">
                <a:sym typeface="Wingdings" panose="05000000000000000000" pitchFamily="2" charset="2"/>
              </a:rPr>
              <a:t>Both</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40437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Persistence Memory is a new tier of memory. </a:t>
            </a:r>
          </a:p>
          <a:p>
            <a:r>
              <a:rPr lang="en-US" dirty="0"/>
              <a:t>SAP Hana solving the problem that their memory is now persistent</a:t>
            </a:r>
          </a:p>
          <a:p>
            <a:r>
              <a:rPr lang="en-US" dirty="0"/>
              <a:t>High bandwidth but capacity is pretty limited but cannot afford</a:t>
            </a:r>
          </a:p>
          <a:p>
            <a:r>
              <a:rPr lang="en-US" dirty="0"/>
              <a:t>At some point, capacity will be impacted when heuristics come into play</a:t>
            </a:r>
          </a:p>
          <a:p>
            <a:r>
              <a:rPr lang="en-US" dirty="0"/>
              <a:t>NVDIMM-T; mixed media in DIMM Form factor</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30507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is it a big deal?</a:t>
            </a:r>
          </a:p>
        </p:txBody>
      </p:sp>
      <p:sp>
        <p:nvSpPr>
          <p:cNvPr id="3" name="Content Placeholder 2"/>
          <p:cNvSpPr>
            <a:spLocks noGrp="1"/>
          </p:cNvSpPr>
          <p:nvPr>
            <p:ph idx="1"/>
          </p:nvPr>
        </p:nvSpPr>
        <p:spPr/>
        <p:txBody>
          <a:bodyPr/>
          <a:lstStyle/>
          <a:p>
            <a:r>
              <a:rPr lang="en-US" dirty="0"/>
              <a:t>100 of </a:t>
            </a:r>
            <a:r>
              <a:rPr lang="en-US" dirty="0" err="1"/>
              <a:t>linux</a:t>
            </a:r>
            <a:r>
              <a:rPr lang="en-US" dirty="0"/>
              <a:t> cheap boxes </a:t>
            </a:r>
            <a:r>
              <a:rPr lang="en-US" dirty="0">
                <a:sym typeface="Wingdings" panose="05000000000000000000" pitchFamily="2" charset="2"/>
              </a:rPr>
              <a:t> still don’t know PM relevance in DBs</a:t>
            </a:r>
          </a:p>
          <a:p>
            <a:r>
              <a:rPr lang="en-US" dirty="0"/>
              <a:t>From DB POV don’t see case for RPM, may be cheaper if we use NVMe SSD for replication</a:t>
            </a:r>
          </a:p>
          <a:p>
            <a:r>
              <a:rPr lang="en-US" dirty="0"/>
              <a:t>Its interesting, another layer that is farther from local memory</a:t>
            </a:r>
          </a:p>
          <a:p>
            <a:r>
              <a:rPr lang="en-US" dirty="0"/>
              <a:t>Storage is easier to pool; what about pool of PM? Issue: cost &amp; capacity</a:t>
            </a:r>
          </a:p>
          <a:p>
            <a:r>
              <a:rPr lang="en-US" dirty="0"/>
              <a:t>Front end is RPM but back end is different usages like battery backup</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215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developers developing apps?</a:t>
            </a:r>
          </a:p>
        </p:txBody>
      </p:sp>
      <p:sp>
        <p:nvSpPr>
          <p:cNvPr id="3" name="Content Placeholder 2"/>
          <p:cNvSpPr>
            <a:spLocks noGrp="1"/>
          </p:cNvSpPr>
          <p:nvPr>
            <p:ph idx="1"/>
          </p:nvPr>
        </p:nvSpPr>
        <p:spPr/>
        <p:txBody>
          <a:bodyPr/>
          <a:lstStyle/>
          <a:p>
            <a:r>
              <a:rPr lang="en-US" dirty="0"/>
              <a:t>Local PM accesses are enabled by JEDEC, </a:t>
            </a:r>
            <a:r>
              <a:rPr lang="en-US" dirty="0" err="1"/>
              <a:t>Oses</a:t>
            </a:r>
            <a:r>
              <a:rPr lang="en-US" dirty="0"/>
              <a:t>…</a:t>
            </a:r>
          </a:p>
          <a:p>
            <a:r>
              <a:rPr lang="en-US" dirty="0"/>
              <a:t>HA, price, density is relevant. Perf can be secondary</a:t>
            </a:r>
          </a:p>
          <a:p>
            <a:pPr lvl="1"/>
            <a:r>
              <a:rPr lang="en-US" dirty="0"/>
              <a:t>Byte addressability is not an issue</a:t>
            </a:r>
          </a:p>
          <a:p>
            <a:pPr lvl="1"/>
            <a:r>
              <a:rPr lang="en-US" dirty="0"/>
              <a:t>Lower latency, improved bandwidth works if price allows. </a:t>
            </a:r>
          </a:p>
          <a:p>
            <a:r>
              <a:rPr lang="en-US" dirty="0"/>
              <a:t>Ira’s killer app: Parallel address space, treating as memory not suffering DRAM cache misses. </a:t>
            </a:r>
            <a:r>
              <a:rPr lang="en-US" dirty="0" err="1"/>
              <a:t>Eg</a:t>
            </a:r>
            <a:r>
              <a:rPr lang="en-US" dirty="0"/>
              <a:t>: PGAS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49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Role</a:t>
            </a:r>
          </a:p>
        </p:txBody>
      </p:sp>
      <p:sp>
        <p:nvSpPr>
          <p:cNvPr id="3" name="Content Placeholder 2"/>
          <p:cNvSpPr>
            <a:spLocks noGrp="1"/>
          </p:cNvSpPr>
          <p:nvPr>
            <p:ph idx="1"/>
          </p:nvPr>
        </p:nvSpPr>
        <p:spPr/>
        <p:txBody>
          <a:bodyPr/>
          <a:lstStyle/>
          <a:p>
            <a:r>
              <a:rPr lang="en-US" dirty="0"/>
              <a:t>Byte addressable PM is fast; what is the cost replicated? Because this is the limiting factor</a:t>
            </a:r>
          </a:p>
          <a:p>
            <a:r>
              <a:rPr lang="en-US" dirty="0"/>
              <a:t>Checkpoints can be done today but compute is sacrificed. Machine fails. Machine </a:t>
            </a:r>
            <a:r>
              <a:rPr lang="en-US" dirty="0" err="1"/>
              <a:t>approx</a:t>
            </a:r>
            <a:r>
              <a:rPr lang="en-US" dirty="0"/>
              <a:t> 20,000 cluster nodes (2S, IB) </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99144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questions (during conclusion)</a:t>
            </a:r>
          </a:p>
        </p:txBody>
      </p:sp>
      <p:sp>
        <p:nvSpPr>
          <p:cNvPr id="3" name="Content Placeholder 2"/>
          <p:cNvSpPr>
            <a:spLocks noGrp="1"/>
          </p:cNvSpPr>
          <p:nvPr>
            <p:ph idx="1"/>
          </p:nvPr>
        </p:nvSpPr>
        <p:spPr/>
        <p:txBody>
          <a:bodyPr/>
          <a:lstStyle/>
          <a:p>
            <a:r>
              <a:rPr lang="en-US" dirty="0"/>
              <a:t>PM is here, well and alive. But Data center loses power then what happens? Who maintains state. …and restore</a:t>
            </a:r>
          </a:p>
          <a:p>
            <a:r>
              <a:rPr lang="en-US" dirty="0" err="1"/>
              <a:t>Univ</a:t>
            </a:r>
            <a:r>
              <a:rPr lang="en-US" dirty="0"/>
              <a:t> of Santa Cruz </a:t>
            </a:r>
            <a:r>
              <a:rPr lang="en-US" dirty="0">
                <a:sym typeface="Wingdings" panose="05000000000000000000" pitchFamily="2" charset="2"/>
              </a:rPr>
              <a:t> address PM so that it is globally available? – Project name </a:t>
            </a:r>
            <a:r>
              <a:rPr lang="en-US" dirty="0" err="1">
                <a:sym typeface="Wingdings" panose="05000000000000000000" pitchFamily="2" charset="2"/>
              </a:rPr>
              <a:t>Twizzler</a:t>
            </a:r>
            <a:r>
              <a:rPr lang="en-US" dirty="0">
                <a:sym typeface="Wingdings" panose="05000000000000000000" pitchFamily="2" charset="2"/>
              </a:rPr>
              <a:t> </a:t>
            </a:r>
            <a:r>
              <a:rPr lang="en-US" dirty="0">
                <a:sym typeface="Wingdings" panose="05000000000000000000" pitchFamily="2" charset="2"/>
                <a:hlinkClick r:id="rId2"/>
              </a:rPr>
              <a:t>(LINK)</a:t>
            </a:r>
            <a:endParaRPr lang="en-US" dirty="0">
              <a:sym typeface="Wingdings" panose="05000000000000000000" pitchFamily="2" charset="2"/>
            </a:endParaRPr>
          </a:p>
          <a:p>
            <a:r>
              <a:rPr lang="en-US" dirty="0">
                <a:sym typeface="Wingdings" panose="05000000000000000000" pitchFamily="2" charset="2"/>
              </a:rPr>
              <a:t>Can multiple LPMs work as RPM? Pre-fetch, NUMA idea…Full PM is somewhere else but some pieces of it is pre-fetched into LPM</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99903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a:sym typeface="Wingdings" panose="05000000000000000000" pitchFamily="2" charset="2"/>
              </a:rPr>
              <a:t> assignment</a:t>
            </a:r>
            <a:endParaRPr lang="en-US" dirty="0"/>
          </a:p>
        </p:txBody>
      </p:sp>
      <p:sp>
        <p:nvSpPr>
          <p:cNvPr id="3" name="Content Placeholder 2"/>
          <p:cNvSpPr>
            <a:spLocks noGrp="1"/>
          </p:cNvSpPr>
          <p:nvPr>
            <p:ph idx="1"/>
          </p:nvPr>
        </p:nvSpPr>
        <p:spPr/>
        <p:txBody>
          <a:bodyPr>
            <a:normAutofit/>
          </a:bodyPr>
          <a:lstStyle/>
          <a:p>
            <a:pPr marL="908050" indent="-514350"/>
            <a:r>
              <a:rPr lang="en-US" sz="2400" dirty="0"/>
              <a:t>Identify enough use cases for remote PM to decide if there is adequate motivation to move forward</a:t>
            </a:r>
          </a:p>
          <a:p>
            <a:pPr marL="908050" indent="-514350"/>
            <a:r>
              <a:rPr lang="en-US" sz="2400" dirty="0"/>
              <a:t>Identify current obstacles</a:t>
            </a:r>
          </a:p>
          <a:p>
            <a:pPr marL="908050" indent="-514350"/>
            <a:r>
              <a:rPr lang="en-US" sz="2400" dirty="0"/>
              <a:t>Define the missing/incomplete elements that are required to enable rapid/broad adoption of remote PM</a:t>
            </a:r>
          </a:p>
          <a:p>
            <a:pPr marL="908050" indent="-514350"/>
            <a:r>
              <a:rPr lang="en-US" sz="2400" dirty="0"/>
              <a:t>Identify appropriate forums needed to overcome those obstacles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1286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normAutofit/>
          </a:bodyPr>
          <a:lstStyle/>
          <a:p>
            <a:r>
              <a:rPr lang="en-US" dirty="0"/>
              <a:t>Big Deal?  Yes, but within reason.  Much work remains to quantify and demonstrate a crisp value proposition.</a:t>
            </a:r>
          </a:p>
          <a:p>
            <a:pPr lvl="1"/>
            <a:r>
              <a:rPr lang="en-US" dirty="0"/>
              <a:t>“There’s a pony in here somewhere”</a:t>
            </a:r>
          </a:p>
          <a:p>
            <a:r>
              <a:rPr lang="en-US" dirty="0"/>
              <a:t>Use Cases – we focused on a couple, but there’s quite a list more generally.  The list needs to be explored more deeply.</a:t>
            </a:r>
          </a:p>
          <a:p>
            <a:r>
              <a:rPr lang="en-US" dirty="0"/>
              <a:t>Current Obstacles – Yes  </a:t>
            </a:r>
            <a:r>
              <a:rPr lang="en-US" dirty="0">
                <a:sym typeface="Wingdings" panose="05000000000000000000" pitchFamily="2" charset="2"/>
              </a:rPr>
              <a:t></a:t>
            </a:r>
          </a:p>
          <a:p>
            <a:r>
              <a:rPr lang="en-US" dirty="0">
                <a:sym typeface="Wingdings" panose="05000000000000000000" pitchFamily="2" charset="2"/>
              </a:rPr>
              <a:t>What’s Required to Get It Going – A few items were identified, there are more</a:t>
            </a:r>
          </a:p>
          <a:p>
            <a:r>
              <a:rPr lang="en-US" dirty="0">
                <a:sym typeface="Wingdings" panose="05000000000000000000" pitchFamily="2" charset="2"/>
              </a:rPr>
              <a:t>Process – </a:t>
            </a:r>
          </a:p>
          <a:p>
            <a:pPr lvl="1"/>
            <a:r>
              <a:rPr lang="en-US" dirty="0">
                <a:sym typeface="Wingdings" panose="05000000000000000000" pitchFamily="2" charset="2"/>
              </a:rPr>
              <a:t>Refine the list of use cases and identify more</a:t>
            </a:r>
          </a:p>
          <a:p>
            <a:pPr lvl="1"/>
            <a:r>
              <a:rPr lang="en-US" dirty="0">
                <a:sym typeface="Wingdings" panose="05000000000000000000" pitchFamily="2" charset="2"/>
              </a:rPr>
              <a:t>Identify common characteristics among them</a:t>
            </a:r>
          </a:p>
          <a:p>
            <a:r>
              <a:rPr lang="en-US" dirty="0">
                <a:sym typeface="Wingdings" panose="05000000000000000000" pitchFamily="2" charset="2"/>
              </a:rPr>
              <a:t>Appropriate Forums – Use the new SNIA/OFA Work Register.  Begin meeting the context of OFIWG, since OFA is entirely open source</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11423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caution</a:t>
            </a:r>
          </a:p>
        </p:txBody>
      </p:sp>
      <p:sp>
        <p:nvSpPr>
          <p:cNvPr id="3" name="Content Placeholder 2"/>
          <p:cNvSpPr>
            <a:spLocks noGrp="1"/>
          </p:cNvSpPr>
          <p:nvPr>
            <p:ph idx="1"/>
          </p:nvPr>
        </p:nvSpPr>
        <p:spPr/>
        <p:txBody>
          <a:bodyPr/>
          <a:lstStyle/>
          <a:p>
            <a:r>
              <a:rPr lang="en-US" dirty="0"/>
              <a:t>We need to be very careful to keep the API requirements pure, and distinct from the characteristics of any given </a:t>
            </a:r>
            <a:r>
              <a:rPr lang="en-US" dirty="0" smtClean="0"/>
              <a:t>implementation</a:t>
            </a:r>
            <a:endParaRPr lang="en-US" dirty="0"/>
          </a:p>
          <a:p>
            <a:endParaRPr lang="en-US" dirty="0"/>
          </a:p>
          <a:p>
            <a:r>
              <a:rPr lang="en-US" dirty="0"/>
              <a:t>To do that, we will focus on:</a:t>
            </a:r>
          </a:p>
          <a:p>
            <a:r>
              <a:rPr lang="en-US" dirty="0"/>
              <a:t>What does the use case demand?</a:t>
            </a:r>
          </a:p>
          <a:p>
            <a:r>
              <a:rPr lang="en-US" dirty="0"/>
              <a:t>Why does the use case demand it?</a:t>
            </a:r>
          </a:p>
          <a:p>
            <a:pPr marL="0" indent="0">
              <a:buNone/>
            </a:pPr>
            <a:r>
              <a:rPr lang="en-US" sz="3200" dirty="0">
                <a:solidFill>
                  <a:srgbClr val="C00000"/>
                </a:solidFill>
              </a:rPr>
              <a:t>X</a:t>
            </a:r>
            <a:r>
              <a:rPr lang="en-US" dirty="0"/>
              <a:t> </a:t>
            </a:r>
            <a:r>
              <a:rPr lang="en-US" strike="sngStrike" dirty="0"/>
              <a:t>How does the programming model provide that function?</a:t>
            </a:r>
          </a:p>
          <a:p>
            <a:pPr marL="0" indent="0">
              <a:buNone/>
            </a:pPr>
            <a:endParaRPr lang="en-US" strike="sngStrike" dirty="0"/>
          </a:p>
          <a:p>
            <a:pPr marL="0" indent="0">
              <a:buNone/>
            </a:pPr>
            <a:r>
              <a:rPr lang="en-US" dirty="0"/>
              <a:t>We will steer clear of mechanisms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0623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normAutofit/>
          </a:bodyPr>
          <a:lstStyle/>
          <a:p>
            <a:r>
              <a:rPr lang="en-US" dirty="0"/>
              <a:t>Interesting thought: Think of RPM in terms of non-uniform memory</a:t>
            </a:r>
          </a:p>
          <a:p>
            <a:pPr lvl="1"/>
            <a:r>
              <a:rPr lang="en-US" dirty="0"/>
              <a:t>accesses to RPM vs LPM are by definition NUMA</a:t>
            </a:r>
          </a:p>
          <a:p>
            <a:pPr lvl="1"/>
            <a:r>
              <a:rPr lang="en-US" dirty="0"/>
              <a:t>stage accesses from RPM to either local DRAM or local PM</a:t>
            </a:r>
          </a:p>
          <a:p>
            <a:pPr lvl="1"/>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Persistent memory devices have two distinct attributes:</a:t>
            </a:r>
          </a:p>
          <a:p>
            <a:pPr lvl="1"/>
            <a:r>
              <a:rPr lang="en-US" dirty="0">
                <a:sym typeface="Wingdings" panose="05000000000000000000" pitchFamily="2" charset="2"/>
              </a:rPr>
              <a:t>High density / capacity compared to DRAM (and at lower power compared to DRAM)</a:t>
            </a:r>
          </a:p>
          <a:p>
            <a:pPr lvl="1"/>
            <a:r>
              <a:rPr lang="en-US" dirty="0">
                <a:sym typeface="Wingdings" panose="05000000000000000000" pitchFamily="2" charset="2"/>
              </a:rPr>
              <a:t>Persistence</a:t>
            </a:r>
          </a:p>
          <a:p>
            <a:r>
              <a:rPr lang="en-US" dirty="0">
                <a:sym typeface="Wingdings" panose="05000000000000000000" pitchFamily="2" charset="2"/>
              </a:rPr>
              <a:t>Some usages may value one over the other</a:t>
            </a:r>
          </a:p>
          <a:p>
            <a:pPr lvl="1"/>
            <a:r>
              <a:rPr lang="en-US" dirty="0">
                <a:sym typeface="Wingdings" panose="05000000000000000000" pitchFamily="2" charset="2"/>
              </a:rPr>
              <a:t>e.g. </a:t>
            </a:r>
            <a:r>
              <a:rPr lang="en-US" dirty="0" err="1">
                <a:sym typeface="Wingdings" panose="05000000000000000000" pitchFamily="2" charset="2"/>
              </a:rPr>
              <a:t>Dreamworks</a:t>
            </a:r>
            <a:r>
              <a:rPr lang="en-US" dirty="0">
                <a:sym typeface="Wingdings" panose="05000000000000000000" pitchFamily="2" charset="2"/>
              </a:rPr>
              <a:t>.  persistence is valuable, but the </a:t>
            </a:r>
            <a:r>
              <a:rPr lang="en-US" dirty="0" err="1">
                <a:sym typeface="Wingdings" panose="05000000000000000000" pitchFamily="2" charset="2"/>
              </a:rPr>
              <a:t>Dreamworks</a:t>
            </a:r>
            <a:r>
              <a:rPr lang="en-US" dirty="0">
                <a:sym typeface="Wingdings" panose="05000000000000000000" pitchFamily="2" charset="2"/>
              </a:rPr>
              <a:t> usage is driven by the availability of large capacity, shared database.</a:t>
            </a:r>
          </a:p>
          <a:p>
            <a:pPr lvl="1"/>
            <a:r>
              <a:rPr lang="en-US" dirty="0">
                <a:sym typeface="Wingdings" panose="05000000000000000000" pitchFamily="2" charset="2"/>
              </a:rPr>
              <a:t>The database is Read Mostly, Write Infrequently</a:t>
            </a:r>
          </a:p>
          <a:p>
            <a:pPr lvl="1"/>
            <a:r>
              <a:rPr lang="en-US" dirty="0">
                <a:sym typeface="Wingdings" panose="05000000000000000000" pitchFamily="2" charset="2"/>
              </a:rPr>
              <a:t>Programming model for use cases that don’t depend on persistence may be significantly easier</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969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lstStyle/>
          <a:p>
            <a:r>
              <a:rPr lang="en-US" dirty="0"/>
              <a:t>Persistence Memory is neither memory nor storage.  It is a new layer in the memory hierarchy</a:t>
            </a:r>
          </a:p>
          <a:p>
            <a:r>
              <a:rPr lang="en-US" dirty="0"/>
              <a:t>Not all usages assume cached data</a:t>
            </a:r>
          </a:p>
          <a:p>
            <a:pPr lvl="1"/>
            <a:r>
              <a:rPr lang="en-US" dirty="0"/>
              <a:t>e.g. Put/Get operations are non-cached</a:t>
            </a:r>
          </a:p>
          <a:p>
            <a:pPr marL="223838" lvl="1" indent="0">
              <a:buNone/>
            </a:pPr>
            <a:r>
              <a:rPr lang="en-US" dirty="0">
                <a:sym typeface="Wingdings" panose="05000000000000000000" pitchFamily="2" charset="2"/>
              </a:rPr>
              <a:t> a cache flush/commit semantic may not be needed in all RPM use cases</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23777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restart</a:t>
            </a:r>
          </a:p>
        </p:txBody>
      </p:sp>
      <p:sp>
        <p:nvSpPr>
          <p:cNvPr id="3" name="Content Placeholder 2"/>
          <p:cNvSpPr>
            <a:spLocks noGrp="1"/>
          </p:cNvSpPr>
          <p:nvPr>
            <p:ph idx="1"/>
          </p:nvPr>
        </p:nvSpPr>
        <p:spPr/>
        <p:txBody>
          <a:bodyPr/>
          <a:lstStyle/>
          <a:p>
            <a:r>
              <a:rPr lang="en-US" dirty="0"/>
              <a:t>Problem: Checkpointing of a large machine can consume a significant fraction of the available compute time.</a:t>
            </a:r>
          </a:p>
          <a:p>
            <a:r>
              <a:rPr lang="en-US" dirty="0"/>
              <a:t>In the limit, a machine spends all its time checkpointing and does not make forward progress on the application</a:t>
            </a:r>
          </a:p>
          <a:p>
            <a:r>
              <a:rPr lang="en-US" dirty="0"/>
              <a:t>Checkpointing today is typically done to a burst buffer and then spooled off to Lustre in the background</a:t>
            </a:r>
          </a:p>
          <a:p>
            <a:r>
              <a:rPr lang="en-US" dirty="0"/>
              <a:t>Objective – spend less time checkpointing and more time computing</a:t>
            </a:r>
          </a:p>
          <a:p>
            <a:r>
              <a:rPr lang="en-US" dirty="0"/>
              <a:t>Two possible approaches:</a:t>
            </a:r>
          </a:p>
          <a:p>
            <a:pPr marL="457200" indent="-457200">
              <a:buFont typeface="+mj-lt"/>
              <a:buAutoNum type="arabicPeriod"/>
            </a:pPr>
            <a:r>
              <a:rPr lang="en-US" dirty="0"/>
              <a:t>Accelerate the existing paradigm by viewing RPM as an exquisitely fast and large burst buffer</a:t>
            </a:r>
          </a:p>
          <a:p>
            <a:pPr marL="457200" indent="-457200">
              <a:buFont typeface="+mj-lt"/>
              <a:buAutoNum type="arabicPeriod"/>
            </a:pPr>
            <a:r>
              <a:rPr lang="en-US" dirty="0"/>
              <a:t>Write a new stack based on an HA model – nontrivial</a:t>
            </a:r>
          </a:p>
          <a:p>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09365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Dreamworks</a:t>
            </a:r>
            <a:r>
              <a:rPr lang="en-US" dirty="0"/>
              <a:t> – the 8 sec problem</a:t>
            </a:r>
          </a:p>
        </p:txBody>
      </p:sp>
      <p:sp>
        <p:nvSpPr>
          <p:cNvPr id="3" name="Content Placeholder 2"/>
          <p:cNvSpPr>
            <a:spLocks noGrp="1"/>
          </p:cNvSpPr>
          <p:nvPr>
            <p:ph idx="1"/>
          </p:nvPr>
        </p:nvSpPr>
        <p:spPr/>
        <p:txBody>
          <a:bodyPr/>
          <a:lstStyle/>
          <a:p>
            <a:r>
              <a:rPr lang="en-US" dirty="0"/>
              <a:t>Currently each animator works with only a few seconds of an animated movie</a:t>
            </a:r>
          </a:p>
          <a:p>
            <a:r>
              <a:rPr lang="en-US" dirty="0"/>
              <a:t>Typically, he cannot see most of the rest of the movie</a:t>
            </a:r>
          </a:p>
          <a:p>
            <a:r>
              <a:rPr lang="en-US" dirty="0"/>
              <a:t>Objectives </a:t>
            </a:r>
          </a:p>
          <a:p>
            <a:pPr lvl="1"/>
            <a:r>
              <a:rPr lang="en-US" dirty="0"/>
              <a:t>Enough fabric attached memory to contain the entire movie</a:t>
            </a:r>
          </a:p>
          <a:p>
            <a:pPr lvl="1"/>
            <a:r>
              <a:rPr lang="en-US" dirty="0"/>
              <a:t>Accessible by all animators</a:t>
            </a:r>
          </a:p>
          <a:p>
            <a:r>
              <a:rPr lang="en-US" dirty="0"/>
              <a:t>If it’s PM, it fits more neatly into a memory hierarchy than a storage hierarchy</a:t>
            </a:r>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80795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ay 2015 with full footers">
  <a:themeElements>
    <a:clrScheme name="cray colors 2015">
      <a:dk1>
        <a:sysClr val="windowText" lastClr="000000"/>
      </a:dk1>
      <a:lt1>
        <a:srgbClr val="FFFFFF"/>
      </a:lt1>
      <a:dk2>
        <a:srgbClr val="2D393F"/>
      </a:dk2>
      <a:lt2>
        <a:srgbClr val="FFFFFF"/>
      </a:lt2>
      <a:accent1>
        <a:srgbClr val="4D9C2D"/>
      </a:accent1>
      <a:accent2>
        <a:srgbClr val="F68E1E"/>
      </a:accent2>
      <a:accent3>
        <a:srgbClr val="E5B02B"/>
      </a:accent3>
      <a:accent4>
        <a:srgbClr val="A03722"/>
      </a:accent4>
      <a:accent5>
        <a:srgbClr val="005189"/>
      </a:accent5>
      <a:accent6>
        <a:srgbClr val="B6B491"/>
      </a:accent6>
      <a:hlink>
        <a:srgbClr val="0070C0"/>
      </a:hlink>
      <a:folHlink>
        <a:srgbClr val="3A5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Cray 2015.potx" id="{428408EA-EA1C-4E33-BE96-A56F6FC54DFE}" vid="{C920C786-9315-4BEB-A431-8108844B5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15306</TotalTime>
  <Words>2306</Words>
  <Application>Microsoft Office PowerPoint</Application>
  <PresentationFormat>On-screen Show (4:3)</PresentationFormat>
  <Paragraphs>237</Paragraphs>
  <Slides>29</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 Unicode MS</vt:lpstr>
      <vt:lpstr>Arial</vt:lpstr>
      <vt:lpstr>Arial Narrow</vt:lpstr>
      <vt:lpstr>Cabin</vt:lpstr>
      <vt:lpstr>Calibri</vt:lpstr>
      <vt:lpstr>Century Gothic</vt:lpstr>
      <vt:lpstr>Times New Roman</vt:lpstr>
      <vt:lpstr>Wingdings</vt:lpstr>
      <vt:lpstr>Office Theme</vt:lpstr>
      <vt:lpstr>Cray 2015 with full footers</vt:lpstr>
      <vt:lpstr>Remote Persistent Memory Think Tank</vt:lpstr>
      <vt:lpstr>Think tank abstract</vt:lpstr>
      <vt:lpstr>process  assignment</vt:lpstr>
      <vt:lpstr>Executive summary</vt:lpstr>
      <vt:lpstr>an important caution</vt:lpstr>
      <vt:lpstr>some random observations</vt:lpstr>
      <vt:lpstr>Some random observations</vt:lpstr>
      <vt:lpstr>Checkpoint restart</vt:lpstr>
      <vt:lpstr>Dreamworks – the 8 sec problem</vt:lpstr>
      <vt:lpstr>machine learning</vt:lpstr>
      <vt:lpstr>Streaming sensor data use case</vt:lpstr>
      <vt:lpstr>Will developers adopt it?</vt:lpstr>
      <vt:lpstr>What’s Missing?</vt:lpstr>
      <vt:lpstr>Consolidated use cases - caveats</vt:lpstr>
      <vt:lpstr>Consolidated use case list</vt:lpstr>
      <vt:lpstr>Consolidated use case list</vt:lpstr>
      <vt:lpstr>Consolidated use case list</vt:lpstr>
      <vt:lpstr>Consolidated use case list</vt:lpstr>
      <vt:lpstr>consolidated gap list</vt:lpstr>
      <vt:lpstr>Backup slides and raw notes from our discussion</vt:lpstr>
      <vt:lpstr>What is PMoF?</vt:lpstr>
      <vt:lpstr>use cases</vt:lpstr>
      <vt:lpstr>New SW Stack definition</vt:lpstr>
      <vt:lpstr>Machine Learning Usage</vt:lpstr>
      <vt:lpstr>PowerPoint Presentation</vt:lpstr>
      <vt:lpstr>So is it a big deal?</vt:lpstr>
      <vt:lpstr>Why aren’t developers developing apps?</vt:lpstr>
      <vt:lpstr>PM Role</vt:lpstr>
      <vt:lpstr>Big questions (during conclusion)</vt:lpstr>
    </vt:vector>
  </TitlesOfParts>
  <Company>password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Voigt, Doug</cp:lastModifiedBy>
  <cp:revision>152</cp:revision>
  <dcterms:created xsi:type="dcterms:W3CDTF">2016-02-08T22:33:42Z</dcterms:created>
  <dcterms:modified xsi:type="dcterms:W3CDTF">2018-04-12T16:25:01Z</dcterms:modified>
</cp:coreProperties>
</file>