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290" r:id="rId4"/>
    <p:sldId id="285" r:id="rId5"/>
    <p:sldId id="260" r:id="rId6"/>
    <p:sldId id="267" r:id="rId7"/>
    <p:sldId id="268" r:id="rId8"/>
    <p:sldId id="291" r:id="rId9"/>
    <p:sldId id="286" r:id="rId10"/>
    <p:sldId id="296" r:id="rId11"/>
    <p:sldId id="297" r:id="rId12"/>
    <p:sldId id="275" r:id="rId13"/>
    <p:sldId id="263" r:id="rId14"/>
    <p:sldId id="262" r:id="rId15"/>
    <p:sldId id="287" r:id="rId16"/>
    <p:sldId id="264" r:id="rId17"/>
    <p:sldId id="265" r:id="rId18"/>
    <p:sldId id="266" r:id="rId19"/>
    <p:sldId id="273" r:id="rId20"/>
    <p:sldId id="293" r:id="rId21"/>
    <p:sldId id="278" r:id="rId22"/>
    <p:sldId id="294" r:id="rId23"/>
    <p:sldId id="279" r:id="rId24"/>
    <p:sldId id="280" r:id="rId25"/>
    <p:sldId id="281" r:id="rId26"/>
    <p:sldId id="282" r:id="rId27"/>
    <p:sldId id="292" r:id="rId28"/>
    <p:sldId id="295" r:id="rId29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808080"/>
    <a:srgbClr val="000000"/>
    <a:srgbClr val="0F3896"/>
    <a:srgbClr val="FF7F00"/>
    <a:srgbClr val="F8FF15"/>
    <a:srgbClr val="FF4100"/>
    <a:srgbClr val="0D3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04" d="100"/>
          <a:sy n="104" d="100"/>
        </p:scale>
        <p:origin x="26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2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Flash Memory Summit </a:t>
            </a:r>
            <a:r>
              <a:rPr lang="is-IS" dirty="0"/>
              <a:t>2018</a:t>
            </a:r>
            <a:endParaRPr lang="en-US" dirty="0"/>
          </a:p>
          <a:p>
            <a:pPr>
              <a:defRPr/>
            </a:pPr>
            <a:r>
              <a:rPr lang="en-US" dirty="0"/>
              <a:t>Santa Clara, CA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B01D0F9-6127-4746-A28F-54356B660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819775" y="8705850"/>
            <a:ext cx="9159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defRPr/>
            </a:pPr>
            <a:r>
              <a:rPr lang="en-US" dirty="0">
                <a:solidFill>
                  <a:schemeClr val="bg2"/>
                </a:solidFill>
              </a:rPr>
              <a:t>August </a:t>
            </a:r>
            <a:r>
              <a:rPr lang="is-IS" dirty="0">
                <a:solidFill>
                  <a:schemeClr val="bg2"/>
                </a:solidFill>
              </a:rPr>
              <a:t>2018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12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275" y="155575"/>
            <a:ext cx="1143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2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Flash Memory Summit </a:t>
            </a:r>
            <a:r>
              <a:rPr lang="is-IS" dirty="0"/>
              <a:t>2018</a:t>
            </a:r>
            <a:endParaRPr lang="en-US" dirty="0"/>
          </a:p>
          <a:p>
            <a:pPr>
              <a:defRPr/>
            </a:pPr>
            <a:r>
              <a:rPr lang="en-US" dirty="0"/>
              <a:t>Santa Clara, CA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en-US" dirty="0" err="1"/>
              <a:t>Augusut</a:t>
            </a:r>
            <a:r>
              <a:rPr lang="en-US" altLang="en-US" dirty="0"/>
              <a:t> </a:t>
            </a:r>
            <a:r>
              <a:rPr lang="is-IS" altLang="en-US" dirty="0"/>
              <a:t>2018</a:t>
            </a:r>
            <a:endParaRPr lang="en-US" altLang="en-US" dirty="0"/>
          </a:p>
          <a:p>
            <a:pPr>
              <a:defRPr/>
            </a:pPr>
            <a:fld id="{156E7020-EC37-7645-A573-F6C84BC9C1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Flash Memory Summit </a:t>
            </a:r>
            <a:r>
              <a:rPr lang="is-IS"/>
              <a:t>2018</a:t>
            </a:r>
            <a:endParaRPr lang="en-US"/>
          </a:p>
          <a:p>
            <a:pPr>
              <a:defRPr/>
            </a:pPr>
            <a:r>
              <a:rPr lang="en-US"/>
              <a:t>Santa Clara, 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Augusut </a:t>
            </a:r>
            <a:r>
              <a:rPr lang="is-IS" altLang="en-US"/>
              <a:t>2018</a:t>
            </a:r>
            <a:endParaRPr lang="en-US" altLang="en-US"/>
          </a:p>
          <a:p>
            <a:pPr>
              <a:defRPr/>
            </a:pPr>
            <a:fld id="{156E7020-EC37-7645-A573-F6C84BC9C10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71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Flash Memory Summit </a:t>
            </a:r>
            <a:r>
              <a:rPr lang="is-IS" dirty="0"/>
              <a:t>2018</a:t>
            </a:r>
            <a:endParaRPr lang="en-US" dirty="0"/>
          </a:p>
          <a:p>
            <a:pPr>
              <a:defRPr/>
            </a:pPr>
            <a:r>
              <a:rPr lang="en-US" sz="800" dirty="0"/>
              <a:t>Persistent Memory Track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AA152A9D-7A89-5148-B72A-2412284264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49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296894"/>
            <a:ext cx="7772400" cy="314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39725" indent="-339725">
              <a:buFont typeface="Arial"/>
              <a:buChar char="•"/>
              <a:defRPr>
                <a:solidFill>
                  <a:srgbClr val="0D3896"/>
                </a:solidFill>
              </a:defRPr>
            </a:lvl1pPr>
            <a:lvl2pPr>
              <a:buFont typeface="Arial"/>
              <a:buChar char="•"/>
              <a:defRPr>
                <a:solidFill>
                  <a:schemeClr val="accent3"/>
                </a:solidFill>
              </a:defRPr>
            </a:lvl2pPr>
            <a:lvl3pPr>
              <a:buFont typeface="Arial"/>
              <a:buChar char="•"/>
              <a:defRPr>
                <a:solidFill>
                  <a:schemeClr val="accent3"/>
                </a:solidFill>
              </a:defRPr>
            </a:lvl3pPr>
            <a:lvl5pPr>
              <a:buFont typeface="Arial"/>
              <a:buChar char="•"/>
              <a:defRPr/>
            </a:lvl5pPr>
            <a:lvl6pPr marL="800100" indent="-342900">
              <a:buFont typeface="Wingdings" charset="2"/>
              <a:buChar char="§"/>
              <a:defRPr>
                <a:solidFill>
                  <a:srgbClr val="0D3896"/>
                </a:solidFill>
              </a:defRPr>
            </a:lvl6pPr>
            <a:lvl7pPr marL="1262063" indent="-347663">
              <a:buFont typeface="Courier New"/>
              <a:buChar char="o"/>
              <a:defRPr>
                <a:solidFill>
                  <a:srgbClr val="0D3896"/>
                </a:solidFill>
              </a:defRPr>
            </a:lvl7pPr>
          </a:lstStyle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Flash Memory Summit </a:t>
            </a:r>
            <a:r>
              <a:rPr lang="is-IS" dirty="0">
                <a:solidFill>
                  <a:srgbClr val="808080"/>
                </a:solidFill>
              </a:rPr>
              <a:t>2018</a:t>
            </a:r>
            <a:endParaRPr lang="en-US" dirty="0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 dirty="0"/>
              <a:t>Persistent Memory Track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2A6B29-723D-45C2-B5D7-8355ADDAC2C8}"/>
              </a:ext>
            </a:extLst>
          </p:cNvPr>
          <p:cNvSpPr txBox="1"/>
          <p:nvPr userDrawn="1"/>
        </p:nvSpPr>
        <p:spPr>
          <a:xfrm>
            <a:off x="2375722" y="4771023"/>
            <a:ext cx="2548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FMS Persistent Memory Track Presented by: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471D76-8A19-4D5C-B007-96D7DCF2DF65}"/>
              </a:ext>
            </a:extLst>
          </p:cNvPr>
          <p:cNvGrpSpPr/>
          <p:nvPr userDrawn="1"/>
        </p:nvGrpSpPr>
        <p:grpSpPr>
          <a:xfrm>
            <a:off x="4875770" y="4617847"/>
            <a:ext cx="1931815" cy="479805"/>
            <a:chOff x="3538383" y="4606638"/>
            <a:chExt cx="1931815" cy="47980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6F263E8-97E8-415A-88A2-EEFD0DC1C9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538383" y="4664018"/>
              <a:ext cx="524961" cy="27900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B27F71A-315D-465D-A328-303ADBDE88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111078" y="4664017"/>
              <a:ext cx="834157" cy="42242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C668D44-6974-4ED6-9E0A-5DCE9BB8AD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4998510" y="4606638"/>
              <a:ext cx="471688" cy="471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753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3088" y="222250"/>
            <a:ext cx="65976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22400"/>
            <a:ext cx="77724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2"/>
                </a:solidFill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Flash Memory Summit </a:t>
            </a:r>
            <a:r>
              <a:rPr lang="is-IS" dirty="0"/>
              <a:t>2018</a:t>
            </a:r>
            <a:endParaRPr lang="en-US" dirty="0"/>
          </a:p>
          <a:p>
            <a:pPr>
              <a:defRPr/>
            </a:pPr>
            <a:r>
              <a:rPr lang="en-US" dirty="0"/>
              <a:t>Persistent Memory Track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EF02BE5C-5E82-A14F-A39C-E0E2D3E5C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219075"/>
            <a:ext cx="13541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rgbClr val="0D389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0D3896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D3896"/>
          </a:solidFill>
          <a:latin typeface="+mn-lt"/>
          <a:ea typeface="ヒラギノ角ゴ Pro W3" charset="-128"/>
          <a:cs typeface="ヒラギノ角ゴ Pro W3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7F00"/>
          </a:solidFill>
          <a:latin typeface="+mn-lt"/>
          <a:ea typeface="ヒラギノ角ゴ Pro W3" charset="-128"/>
          <a:cs typeface="ヒラギノ角ゴ Pro W3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ヒラギノ角ゴ Pro W3" charset="-128"/>
          <a:cs typeface="ヒラギノ角ゴ Pro W3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altLang="en-US" dirty="0"/>
              <a:t>Remote Persistent Memory - RPM</a:t>
            </a:r>
            <a:br>
              <a:rPr lang="en-US" altLang="en-US" dirty="0"/>
            </a:br>
            <a:r>
              <a:rPr lang="en-US" altLang="en-US" dirty="0"/>
              <a:t>The Case for Use Cases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Paul Grun</a:t>
            </a:r>
          </a:p>
          <a:p>
            <a:r>
              <a:rPr lang="en-US" altLang="en-US" dirty="0"/>
              <a:t>Cray, Inc</a:t>
            </a:r>
          </a:p>
          <a:p>
            <a:r>
              <a:rPr lang="en-US" altLang="en-US" dirty="0"/>
              <a:t>Chair, OpenFabrics Alliance</a:t>
            </a: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charset="2"/>
              <a:buChar char="§"/>
              <a:defRPr sz="2800">
                <a:solidFill>
                  <a:srgbClr val="0D389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Times" charset="0"/>
              <a:buChar char="•"/>
              <a:defRPr sz="2400">
                <a:solidFill>
                  <a:srgbClr val="0D389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rgbClr val="0D3896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2"/>
                </a:solidFill>
              </a:rPr>
              <a:t>Flash Memory Summit </a:t>
            </a:r>
            <a:r>
              <a:rPr lang="is-IS" altLang="en-US" sz="1000" dirty="0">
                <a:solidFill>
                  <a:schemeClr val="bg2"/>
                </a:solidFill>
              </a:rPr>
              <a:t>2018</a:t>
            </a:r>
            <a:endParaRPr lang="en-US" altLang="en-US" sz="1000" dirty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2"/>
                </a:solidFill>
              </a:rPr>
              <a:t>Santa Clara, CA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charset="2"/>
              <a:buChar char="§"/>
              <a:defRPr sz="2800">
                <a:solidFill>
                  <a:srgbClr val="0D389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Times" charset="0"/>
              <a:buChar char="•"/>
              <a:defRPr sz="2400">
                <a:solidFill>
                  <a:srgbClr val="0D389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rgbClr val="0D3896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fld id="{13E0A028-18CD-A249-A16E-5D977F1D9919}" type="slidenum">
              <a:rPr lang="en-US" altLang="en-US" sz="10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0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APIs?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96894"/>
            <a:ext cx="7978877" cy="3149729"/>
          </a:xfrm>
        </p:spPr>
        <p:txBody>
          <a:bodyPr/>
          <a:lstStyle/>
          <a:p>
            <a:r>
              <a:rPr lang="en-US" dirty="0"/>
              <a:t>RPM will never be as fast as local memory</a:t>
            </a:r>
          </a:p>
          <a:p>
            <a:r>
              <a:rPr lang="en-US" dirty="0"/>
              <a:t>Think of it as a new layer in the memory hierarchy</a:t>
            </a:r>
          </a:p>
          <a:p>
            <a:r>
              <a:rPr lang="en-US" dirty="0"/>
              <a:t>We can’t do anything about the speed of light…</a:t>
            </a:r>
          </a:p>
          <a:p>
            <a:r>
              <a:rPr lang="en-US" dirty="0"/>
              <a:t>But we can reduce latency in the network stack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92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Bold Prediction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014946" y="2769512"/>
            <a:ext cx="5562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 flipH="1">
            <a:off x="5941259" y="2205990"/>
            <a:ext cx="1101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remote storage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3692227" y="2205990"/>
            <a:ext cx="841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remote PM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308140" y="2206958"/>
            <a:ext cx="661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local mem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092" y="2386484"/>
            <a:ext cx="1404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latency tolerance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69607" y="2785847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9938" y="2770391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94526" y="2818767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4020" y="300892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Data Storage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35266" y="3008923"/>
            <a:ext cx="146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Data Access</a:t>
            </a:r>
          </a:p>
        </p:txBody>
      </p:sp>
      <p:sp>
        <p:nvSpPr>
          <p:cNvPr id="16" name="Left-Right Arrow 18"/>
          <p:cNvSpPr/>
          <p:nvPr/>
        </p:nvSpPr>
        <p:spPr bwMode="auto">
          <a:xfrm>
            <a:off x="4246158" y="2966393"/>
            <a:ext cx="1728220" cy="309258"/>
          </a:xfrm>
          <a:prstGeom prst="leftRightArrow">
            <a:avLst/>
          </a:prstGeom>
          <a:gradFill>
            <a:gsLst>
              <a:gs pos="19000">
                <a:srgbClr val="FFFF00"/>
              </a:gs>
              <a:gs pos="50000">
                <a:srgbClr val="FFC000">
                  <a:lumMod val="85000"/>
                </a:srgbClr>
              </a:gs>
              <a:gs pos="87000">
                <a:srgbClr val="FFFF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4006" y="1264466"/>
            <a:ext cx="6784259" cy="5847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Remote Persistent memory will change the way that applications store, access, communicate and share information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1770" y="3701652"/>
            <a:ext cx="6784259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But only if the end-to-end latency can be kept very low</a:t>
            </a:r>
          </a:p>
        </p:txBody>
      </p:sp>
    </p:spTree>
    <p:extLst>
      <p:ext uri="{BB962C8B-B14F-4D97-AF65-F5344CB8AC3E}">
        <p14:creationId xmlns:p14="http://schemas.microsoft.com/office/powerpoint/2010/main" val="216165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Multi-dimensional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794" y="1193656"/>
            <a:ext cx="7772400" cy="314972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To craft a network solution, and particularly to optimize the network software stack, there are number of factors to consider:</a:t>
            </a:r>
          </a:p>
          <a:p>
            <a:r>
              <a:rPr lang="en-US" sz="1800" dirty="0"/>
              <a:t>Consumer considerations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For what purpose is the consumer storing/accessing persistent data remotely?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Under what conditions are data shared?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What is the security model?</a:t>
            </a:r>
          </a:p>
          <a:p>
            <a:r>
              <a:rPr lang="en-US" sz="1800" dirty="0"/>
              <a:t>System objectives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For any given system, what are its design objectives?  Performance? Scalability? High Availability?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What type of service is being offered?  Object store? Pools of Memory?</a:t>
            </a:r>
          </a:p>
          <a:p>
            <a:pPr lvl="1"/>
            <a:endParaRPr lang="en-US" sz="1600" dirty="0">
              <a:solidFill>
                <a:schemeClr val="accent2"/>
              </a:solidFill>
            </a:endParaRPr>
          </a:p>
          <a:p>
            <a:pPr lvl="1"/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1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8" y="222250"/>
            <a:ext cx="7057564" cy="857250"/>
          </a:xfrm>
        </p:spPr>
        <p:txBody>
          <a:bodyPr/>
          <a:lstStyle/>
          <a:p>
            <a:r>
              <a:rPr lang="en-US" sz="2800" dirty="0"/>
              <a:t>Possible System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338" y="1171533"/>
            <a:ext cx="7772400" cy="3149729"/>
          </a:xfrm>
        </p:spPr>
        <p:txBody>
          <a:bodyPr/>
          <a:lstStyle/>
          <a:p>
            <a:pPr lvl="0" defTabSz="457200">
              <a:buSzPct val="110000"/>
            </a:pPr>
            <a:r>
              <a:rPr lang="en-US" sz="1800" dirty="0"/>
              <a:t>High Availability</a:t>
            </a:r>
          </a:p>
          <a:p>
            <a:pPr lvl="1" defTabSz="457200">
              <a:buClr>
                <a:srgbClr val="399ACA"/>
              </a:buClr>
              <a:buSzPct val="120000"/>
            </a:pPr>
            <a:r>
              <a:rPr lang="en-US" sz="1600" dirty="0">
                <a:solidFill>
                  <a:schemeClr val="accent2"/>
                </a:solidFill>
              </a:rPr>
              <a:t>Replicate local cache to RPM to achieve high availability</a:t>
            </a:r>
          </a:p>
          <a:p>
            <a:pPr lvl="0" defTabSz="457200">
              <a:buSzPct val="110000"/>
            </a:pPr>
            <a:r>
              <a:rPr lang="en-US" sz="1800" dirty="0"/>
              <a:t>Scale out </a:t>
            </a:r>
          </a:p>
          <a:p>
            <a:pPr lvl="1" defTabSz="457200">
              <a:buClr>
                <a:srgbClr val="399ACA"/>
              </a:buClr>
              <a:buSzPct val="120000"/>
            </a:pPr>
            <a:r>
              <a:rPr lang="en-US" sz="1600" dirty="0">
                <a:solidFill>
                  <a:schemeClr val="accent2"/>
                </a:solidFill>
              </a:rPr>
              <a:t>Scale out distributed database or analytics applications</a:t>
            </a:r>
          </a:p>
          <a:p>
            <a:pPr lvl="0" defTabSz="457200">
              <a:buSzPct val="110000"/>
            </a:pPr>
            <a:r>
              <a:rPr lang="en-US" sz="1800" dirty="0"/>
              <a:t>Scale up</a:t>
            </a:r>
          </a:p>
          <a:p>
            <a:pPr lvl="1" defTabSz="457200">
              <a:buClr>
                <a:srgbClr val="399ACA"/>
              </a:buClr>
              <a:buSzPct val="120000"/>
            </a:pPr>
            <a:r>
              <a:rPr lang="en-US" sz="1600" dirty="0">
                <a:solidFill>
                  <a:schemeClr val="accent2"/>
                </a:solidFill>
              </a:rPr>
              <a:t>Scale up databases that exceed local memory capacity</a:t>
            </a:r>
          </a:p>
          <a:p>
            <a:pPr lvl="0" defTabSz="457200">
              <a:buSzPct val="110000"/>
            </a:pPr>
            <a:r>
              <a:rPr lang="en-US" sz="1800" dirty="0"/>
              <a:t>Disaggregation / independent scaling of memory and compute</a:t>
            </a:r>
          </a:p>
          <a:p>
            <a:pPr lvl="1" defTabSz="457200">
              <a:buClr>
                <a:srgbClr val="399ACA"/>
              </a:buClr>
              <a:buSzPct val="120000"/>
            </a:pPr>
            <a:r>
              <a:rPr lang="en-US" sz="1600" dirty="0">
                <a:solidFill>
                  <a:schemeClr val="accent2"/>
                </a:solidFill>
              </a:rPr>
              <a:t>Compute capacity scales independently of memory capacity</a:t>
            </a:r>
          </a:p>
          <a:p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03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Some Consumer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/>
                </a:solidFill>
              </a:rPr>
              <a:t>Application Objectives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Persistence vs capacity?</a:t>
            </a:r>
            <a:endParaRPr lang="en-US" sz="1400" dirty="0">
              <a:solidFill>
                <a:schemeClr val="accent2"/>
              </a:solidFill>
            </a:endParaRPr>
          </a:p>
          <a:p>
            <a:r>
              <a:rPr lang="en-US" sz="1800" dirty="0"/>
              <a:t>Sharing Models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Shared data vs unshared data?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A shared service vs a dedicated service?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Memory Model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Flat address space vs object stores?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Characteristic Traffic Patterns, Traffic Engineering Requirements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Small byte operations vs bulk data transfer?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Ordering Semantics, Atomicity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018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Application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>
              <a:buSzPct val="110000"/>
            </a:pPr>
            <a:r>
              <a:rPr lang="en-US" sz="1800" dirty="0"/>
              <a:t>Scale up Databases</a:t>
            </a:r>
          </a:p>
          <a:p>
            <a:pPr lvl="1" defTabSz="457200">
              <a:buSzPct val="110000"/>
            </a:pPr>
            <a:r>
              <a:rPr lang="en-US" sz="1600" dirty="0">
                <a:solidFill>
                  <a:schemeClr val="accent2"/>
                </a:solidFill>
              </a:rPr>
              <a:t>Operate on datasets larger than would fit into traditional memory</a:t>
            </a:r>
          </a:p>
          <a:p>
            <a:pPr lvl="0" defTabSz="457200">
              <a:buSzPct val="110000"/>
            </a:pPr>
            <a:r>
              <a:rPr lang="en-US" sz="1800" dirty="0"/>
              <a:t>Scale out Databases</a:t>
            </a:r>
          </a:p>
          <a:p>
            <a:pPr lvl="1" defTabSz="457200">
              <a:buClr>
                <a:srgbClr val="399ACA"/>
              </a:buClr>
              <a:buSzPct val="110000"/>
            </a:pPr>
            <a:r>
              <a:rPr lang="en-US" sz="1600" dirty="0">
                <a:solidFill>
                  <a:schemeClr val="accent2"/>
                </a:solidFill>
              </a:rPr>
              <a:t>Creating a common data store shared among database instances</a:t>
            </a:r>
          </a:p>
          <a:p>
            <a:pPr lvl="0" defTabSz="457200">
              <a:buSzPct val="110000"/>
            </a:pPr>
            <a:r>
              <a:rPr lang="en-US" sz="1800" dirty="0">
                <a:solidFill>
                  <a:schemeClr val="accent2"/>
                </a:solidFill>
              </a:rPr>
              <a:t>Graph Analytics</a:t>
            </a:r>
          </a:p>
          <a:p>
            <a:pPr lvl="1" defTabSz="457200">
              <a:buClr>
                <a:srgbClr val="399ACA"/>
              </a:buClr>
              <a:buSzPct val="110000"/>
            </a:pPr>
            <a:r>
              <a:rPr lang="en-US" sz="1600" dirty="0">
                <a:solidFill>
                  <a:schemeClr val="accent2"/>
                </a:solidFill>
              </a:rPr>
              <a:t>Operate on larger graphs than would fit in local memory </a:t>
            </a:r>
          </a:p>
          <a:p>
            <a:pPr lvl="0" defTabSz="457200">
              <a:buSzPct val="110000"/>
            </a:pPr>
            <a:r>
              <a:rPr lang="en-US" sz="1800" dirty="0"/>
              <a:t>Commercial Applications</a:t>
            </a:r>
          </a:p>
          <a:p>
            <a:pPr marL="738188" lvl="2" indent="-171450" defTabSz="457200">
              <a:buClr>
                <a:srgbClr val="399ACA"/>
              </a:buClr>
              <a:buSzPct val="120000"/>
            </a:pPr>
            <a:r>
              <a:rPr lang="en-US" sz="1600" dirty="0">
                <a:solidFill>
                  <a:schemeClr val="accent2"/>
                </a:solidFill>
                <a:ea typeface="+mn-ea"/>
              </a:rPr>
              <a:t>Promote collaboration on large scale projects</a:t>
            </a:r>
          </a:p>
          <a:p>
            <a:pPr lvl="0" defTabSz="457200">
              <a:buSzPct val="110000"/>
            </a:pPr>
            <a:r>
              <a:rPr lang="en-US" sz="1800" dirty="0"/>
              <a:t>HPC Applications</a:t>
            </a:r>
          </a:p>
          <a:p>
            <a:pPr marL="738188" lvl="2" indent="-171450" defTabSz="457200">
              <a:buClr>
                <a:srgbClr val="399ACA"/>
              </a:buClr>
              <a:buSzPct val="120000"/>
            </a:pPr>
            <a:r>
              <a:rPr lang="en-US" sz="1600" dirty="0">
                <a:solidFill>
                  <a:schemeClr val="accent2"/>
                </a:solidFill>
                <a:ea typeface="+mn-ea"/>
              </a:rPr>
              <a:t>Scalability, parallel applications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Flash Memory Summit </a:t>
            </a:r>
            <a:r>
              <a:rPr lang="is-IS" dirty="0">
                <a:solidFill>
                  <a:srgbClr val="808080"/>
                </a:solidFill>
              </a:rPr>
              <a:t>2018</a:t>
            </a:r>
            <a:endParaRPr lang="en-US" dirty="0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 dirty="0"/>
              <a:t>Persistent Memory Track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779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High Availability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13" name="Shape 1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0375" y="1318892"/>
            <a:ext cx="1924369" cy="153949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27"/>
          <p:cNvSpPr txBox="1"/>
          <p:nvPr/>
        </p:nvSpPr>
        <p:spPr>
          <a:xfrm>
            <a:off x="1257300" y="2858388"/>
            <a:ext cx="1779112" cy="349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7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What it looks like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28"/>
          <p:cNvSpPr txBox="1"/>
          <p:nvPr/>
        </p:nvSpPr>
        <p:spPr>
          <a:xfrm>
            <a:off x="4847779" y="2088640"/>
            <a:ext cx="1398163" cy="309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7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How it works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6928" y="2410546"/>
            <a:ext cx="4182189" cy="179236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30"/>
          <p:cNvSpPr txBox="1"/>
          <p:nvPr/>
        </p:nvSpPr>
        <p:spPr>
          <a:xfrm>
            <a:off x="3956929" y="1214768"/>
            <a:ext cx="3349040" cy="761403"/>
          </a:xfrm>
          <a:prstGeom prst="rect">
            <a:avLst/>
          </a:prstGeom>
          <a:noFill/>
          <a:ln w="9525" cap="flat" cmpd="sng">
            <a:solidFill>
              <a:srgbClr val="7373D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Usage: replicate data that is stored in local PM across a fabric and store it in remote PM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6666" y="4073765"/>
            <a:ext cx="1691489" cy="338554"/>
          </a:xfrm>
          <a:prstGeom prst="rect">
            <a:avLst/>
          </a:prstGeom>
          <a:noFill/>
          <a:ln w="28575"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“High Availability”</a:t>
            </a:r>
          </a:p>
        </p:txBody>
      </p:sp>
    </p:spTree>
    <p:extLst>
      <p:ext uri="{BB962C8B-B14F-4D97-AF65-F5344CB8AC3E}">
        <p14:creationId xmlns:p14="http://schemas.microsoft.com/office/powerpoint/2010/main" val="1755954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8" y="222250"/>
            <a:ext cx="6938962" cy="857250"/>
          </a:xfrm>
        </p:spPr>
        <p:txBody>
          <a:bodyPr/>
          <a:lstStyle/>
          <a:p>
            <a:r>
              <a:rPr lang="en-US" dirty="0"/>
              <a:t>Example: Remote Persistent Memory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803786" y="1218176"/>
            <a:ext cx="7515221" cy="3357681"/>
            <a:chOff x="468207" y="2091194"/>
            <a:chExt cx="8200096" cy="3996176"/>
          </a:xfrm>
        </p:grpSpPr>
        <p:sp>
          <p:nvSpPr>
            <p:cNvPr id="7" name="Shape 136"/>
            <p:cNvSpPr txBox="1"/>
            <p:nvPr/>
          </p:nvSpPr>
          <p:spPr>
            <a:xfrm>
              <a:off x="5502825" y="3495950"/>
              <a:ext cx="1747200" cy="37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1700"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How it works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137"/>
            <p:cNvSpPr txBox="1"/>
            <p:nvPr/>
          </p:nvSpPr>
          <p:spPr>
            <a:xfrm>
              <a:off x="902890" y="4694351"/>
              <a:ext cx="1938361" cy="74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Pts val="1700"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What it looks like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140"/>
            <p:cNvSpPr txBox="1"/>
            <p:nvPr/>
          </p:nvSpPr>
          <p:spPr>
            <a:xfrm>
              <a:off x="4607022" y="2091195"/>
              <a:ext cx="4061281" cy="1200329"/>
            </a:xfrm>
            <a:prstGeom prst="rect">
              <a:avLst/>
            </a:prstGeom>
            <a:noFill/>
            <a:ln w="9525" cap="flat" cmpd="sng">
              <a:solidFill>
                <a:srgbClr val="7373D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Usage: Expand on-node memory capacity, while taking advantage of persistence (or not).  Disaggregate memory from compute.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0" name="Rounded Rectangle 3"/>
            <p:cNvSpPr/>
            <p:nvPr/>
          </p:nvSpPr>
          <p:spPr>
            <a:xfrm>
              <a:off x="2197238" y="2723899"/>
              <a:ext cx="1651833" cy="1173280"/>
            </a:xfrm>
            <a:prstGeom prst="roundRect">
              <a:avLst>
                <a:gd name="adj" fmla="val 7449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t" anchorCtr="0"/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remote </a:t>
              </a:r>
            </a:p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memory </a:t>
              </a:r>
            </a:p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service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49050" y="2766616"/>
              <a:ext cx="169518" cy="1345756"/>
            </a:xfrm>
            <a:prstGeom prst="rect">
              <a:avLst/>
            </a:prstGeom>
            <a:gradFill>
              <a:gsLst>
                <a:gs pos="0">
                  <a:srgbClr val="4F81BD">
                    <a:lumMod val="5000"/>
                    <a:lumOff val="95000"/>
                  </a:srgbClr>
                </a:gs>
                <a:gs pos="50000">
                  <a:srgbClr val="FF0000"/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979161" y="2508707"/>
              <a:ext cx="185801" cy="1359418"/>
            </a:xfrm>
            <a:prstGeom prst="rect">
              <a:avLst/>
            </a:prstGeom>
            <a:gradFill>
              <a:gsLst>
                <a:gs pos="6000">
                  <a:srgbClr val="4F81BD">
                    <a:lumMod val="5000"/>
                    <a:lumOff val="95000"/>
                  </a:srgbClr>
                </a:gs>
                <a:gs pos="50000">
                  <a:srgbClr val="002060"/>
                </a:gs>
                <a:gs pos="96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25067" y="2867129"/>
              <a:ext cx="786351" cy="23544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PM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25067" y="3214167"/>
              <a:ext cx="786351" cy="23544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PM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925067" y="3561204"/>
              <a:ext cx="786351" cy="23544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PM </a:t>
              </a:r>
            </a:p>
          </p:txBody>
        </p:sp>
        <p:sp>
          <p:nvSpPr>
            <p:cNvPr id="16" name="Rounded Rectangle 3"/>
            <p:cNvSpPr/>
            <p:nvPr/>
          </p:nvSpPr>
          <p:spPr>
            <a:xfrm>
              <a:off x="468207" y="2091194"/>
              <a:ext cx="1105286" cy="997178"/>
            </a:xfrm>
            <a:prstGeom prst="roundRect">
              <a:avLst>
                <a:gd name="adj" fmla="val 7598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 </a:t>
              </a:r>
            </a:p>
          </p:txBody>
        </p:sp>
        <p:sp>
          <p:nvSpPr>
            <p:cNvPr id="17" name="Rounded Rectangle 11"/>
            <p:cNvSpPr/>
            <p:nvPr/>
          </p:nvSpPr>
          <p:spPr>
            <a:xfrm>
              <a:off x="877797" y="2206342"/>
              <a:ext cx="545911" cy="221347"/>
            </a:xfrm>
            <a:prstGeom prst="roundRect">
              <a:avLst/>
            </a:prstGeom>
            <a:solidFill>
              <a:srgbClr val="002060"/>
            </a:soli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app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391737" y="2520559"/>
              <a:ext cx="507745" cy="192352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DDR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86351" y="2806092"/>
              <a:ext cx="528800" cy="178421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NIC</a:t>
              </a:r>
            </a:p>
          </p:txBody>
        </p:sp>
        <p:cxnSp>
          <p:nvCxnSpPr>
            <p:cNvPr id="20" name="Connector: Elbow 19"/>
            <p:cNvCxnSpPr>
              <a:stCxn id="17" idx="2"/>
              <a:endCxn id="18" idx="0"/>
            </p:cNvCxnSpPr>
            <p:nvPr/>
          </p:nvCxnSpPr>
          <p:spPr bwMode="auto">
            <a:xfrm rot="5400000">
              <a:off x="851745" y="2317730"/>
              <a:ext cx="189048" cy="408967"/>
            </a:xfrm>
            <a:prstGeom prst="bentConnector2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7" idx="2"/>
              <a:endCxn id="19" idx="0"/>
            </p:cNvCxnSpPr>
            <p:nvPr/>
          </p:nvCxnSpPr>
          <p:spPr bwMode="auto">
            <a:xfrm flipH="1">
              <a:off x="1150752" y="2427689"/>
              <a:ext cx="1" cy="378403"/>
            </a:xfrm>
            <a:prstGeom prst="line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ounded Rectangle 3"/>
            <p:cNvSpPr/>
            <p:nvPr/>
          </p:nvSpPr>
          <p:spPr>
            <a:xfrm>
              <a:off x="468207" y="3474780"/>
              <a:ext cx="1105286" cy="997178"/>
            </a:xfrm>
            <a:prstGeom prst="roundRect">
              <a:avLst>
                <a:gd name="adj" fmla="val 7598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 </a:t>
              </a:r>
            </a:p>
          </p:txBody>
        </p:sp>
        <p:sp>
          <p:nvSpPr>
            <p:cNvPr id="23" name="Rounded Rectangle 11"/>
            <p:cNvSpPr/>
            <p:nvPr/>
          </p:nvSpPr>
          <p:spPr>
            <a:xfrm>
              <a:off x="877797" y="3589928"/>
              <a:ext cx="545911" cy="221347"/>
            </a:xfrm>
            <a:prstGeom prst="roundRect">
              <a:avLst/>
            </a:prstGeom>
            <a:solidFill>
              <a:srgbClr val="FF4100"/>
            </a:soli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app</a:t>
              </a:r>
            </a:p>
          </p:txBody>
        </p:sp>
        <p:sp>
          <p:nvSpPr>
            <p:cNvPr id="24" name="Rectangle 23"/>
            <p:cNvSpPr/>
            <p:nvPr/>
          </p:nvSpPr>
          <p:spPr>
            <a:xfrm rot="5400000">
              <a:off x="391737" y="3904145"/>
              <a:ext cx="507745" cy="192352"/>
            </a:xfrm>
            <a:prstGeom prst="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DDR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86351" y="4189678"/>
              <a:ext cx="528800" cy="178421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NIC</a:t>
              </a:r>
            </a:p>
          </p:txBody>
        </p:sp>
        <p:cxnSp>
          <p:nvCxnSpPr>
            <p:cNvPr id="26" name="Connector: Elbow 25"/>
            <p:cNvCxnSpPr>
              <a:stCxn id="23" idx="2"/>
              <a:endCxn id="24" idx="0"/>
            </p:cNvCxnSpPr>
            <p:nvPr/>
          </p:nvCxnSpPr>
          <p:spPr bwMode="auto">
            <a:xfrm rot="5400000">
              <a:off x="851745" y="3701316"/>
              <a:ext cx="189048" cy="408967"/>
            </a:xfrm>
            <a:prstGeom prst="bentConnector2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3" idx="2"/>
              <a:endCxn id="25" idx="0"/>
            </p:cNvCxnSpPr>
            <p:nvPr/>
          </p:nvCxnSpPr>
          <p:spPr bwMode="auto">
            <a:xfrm flipH="1">
              <a:off x="1150752" y="3811275"/>
              <a:ext cx="1" cy="378403"/>
            </a:xfrm>
            <a:prstGeom prst="line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16" idx="3"/>
            </p:cNvCxnSpPr>
            <p:nvPr/>
          </p:nvCxnSpPr>
          <p:spPr bwMode="auto">
            <a:xfrm>
              <a:off x="1573493" y="2589784"/>
              <a:ext cx="623744" cy="483825"/>
            </a:xfrm>
            <a:prstGeom prst="line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22" idx="3"/>
            </p:cNvCxnSpPr>
            <p:nvPr/>
          </p:nvCxnSpPr>
          <p:spPr bwMode="auto">
            <a:xfrm flipV="1">
              <a:off x="1573493" y="3589927"/>
              <a:ext cx="623744" cy="383442"/>
            </a:xfrm>
            <a:prstGeom prst="line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902890" y="3141343"/>
              <a:ext cx="436573" cy="262517"/>
            </a:xfrm>
            <a:prstGeom prst="rect">
              <a:avLst/>
            </a:prstGeom>
            <a:noFill/>
          </p:spPr>
          <p:txBody>
            <a:bodyPr vert="vert"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…</a:t>
              </a:r>
            </a:p>
          </p:txBody>
        </p:sp>
        <p:cxnSp>
          <p:nvCxnSpPr>
            <p:cNvPr id="31" name="Connector: Elbow 30"/>
            <p:cNvCxnSpPr>
              <a:stCxn id="17" idx="3"/>
              <a:endCxn id="12" idx="0"/>
            </p:cNvCxnSpPr>
            <p:nvPr/>
          </p:nvCxnSpPr>
          <p:spPr bwMode="auto">
            <a:xfrm>
              <a:off x="1423707" y="2317015"/>
              <a:ext cx="1648354" cy="191692"/>
            </a:xfrm>
            <a:prstGeom prst="bentConnector2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Straight Arrow Connector 31"/>
            <p:cNvCxnSpPr>
              <a:stCxn id="35" idx="1"/>
              <a:endCxn id="36" idx="1"/>
            </p:cNvCxnSpPr>
            <p:nvPr/>
          </p:nvCxnSpPr>
          <p:spPr bwMode="auto">
            <a:xfrm>
              <a:off x="6045424" y="4469765"/>
              <a:ext cx="1049876" cy="0"/>
            </a:xfrm>
            <a:prstGeom prst="straightConnector1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Cloud 32"/>
            <p:cNvSpPr/>
            <p:nvPr/>
          </p:nvSpPr>
          <p:spPr>
            <a:xfrm rot="5400000">
              <a:off x="5707731" y="4334590"/>
              <a:ext cx="1644599" cy="769779"/>
            </a:xfrm>
            <a:prstGeom prst="cloud">
              <a:avLst/>
            </a:prstGeom>
            <a:gradFill flip="none" rotWithShape="1">
              <a:gsLst>
                <a:gs pos="52000">
                  <a:srgbClr val="4F81BD">
                    <a:lumMod val="90000"/>
                  </a:srgbClr>
                </a:gs>
                <a:gs pos="9000">
                  <a:srgbClr val="4BACC6">
                    <a:lumMod val="60000"/>
                    <a:lumOff val="40000"/>
                  </a:srgbClr>
                </a:gs>
                <a:gs pos="93000">
                  <a:srgbClr val="4BACC6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7124205" y="4351093"/>
              <a:ext cx="572157" cy="212768"/>
              <a:chOff x="6065520" y="4169793"/>
              <a:chExt cx="572157" cy="212768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6065520" y="4169793"/>
                <a:ext cx="236220" cy="212768"/>
              </a:xfrm>
              <a:prstGeom prst="rect">
                <a:avLst/>
              </a:prstGeom>
              <a:solidFill>
                <a:srgbClr val="4F81BD"/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6401457" y="4169793"/>
                <a:ext cx="236220" cy="212768"/>
              </a:xfrm>
              <a:prstGeom prst="rect">
                <a:avLst/>
              </a:prstGeom>
              <a:solidFill>
                <a:srgbClr val="4F81BD"/>
              </a:solidFill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" name="Rounded Rectangle 85"/>
            <p:cNvSpPr/>
            <p:nvPr/>
          </p:nvSpPr>
          <p:spPr>
            <a:xfrm flipH="1">
              <a:off x="5502826" y="4314734"/>
              <a:ext cx="542599" cy="310062"/>
            </a:xfrm>
            <a:prstGeom prst="roundRect">
              <a:avLst/>
            </a:prstGeom>
            <a:gradFill rotWithShape="1">
              <a:gsLst>
                <a:gs pos="0">
                  <a:srgbClr val="3C6FBD">
                    <a:tint val="100000"/>
                    <a:shade val="100000"/>
                    <a:satMod val="130000"/>
                  </a:srgbClr>
                </a:gs>
                <a:gs pos="100000">
                  <a:srgbClr val="3C6F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3C6F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</a:rPr>
                <a:t>user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95300" y="4292370"/>
              <a:ext cx="881166" cy="35479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Remote PM </a:t>
              </a:r>
            </a:p>
          </p:txBody>
        </p:sp>
        <p:cxnSp>
          <p:nvCxnSpPr>
            <p:cNvPr id="37" name="Connector: Elbow 36"/>
            <p:cNvCxnSpPr>
              <a:stCxn id="36" idx="2"/>
              <a:endCxn id="38" idx="3"/>
            </p:cNvCxnSpPr>
            <p:nvPr/>
          </p:nvCxnSpPr>
          <p:spPr bwMode="auto">
            <a:xfrm rot="5400000">
              <a:off x="7121706" y="4578722"/>
              <a:ext cx="345739" cy="482616"/>
            </a:xfrm>
            <a:prstGeom prst="bentConnector2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6145142" y="4837220"/>
              <a:ext cx="908126" cy="3113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completion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327863" y="4313538"/>
              <a:ext cx="413135" cy="3113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put</a:t>
              </a:r>
            </a:p>
          </p:txBody>
        </p:sp>
        <p:cxnSp>
          <p:nvCxnSpPr>
            <p:cNvPr id="40" name="Connector: Elbow 39"/>
            <p:cNvCxnSpPr>
              <a:stCxn id="38" idx="1"/>
              <a:endCxn id="35" idx="2"/>
            </p:cNvCxnSpPr>
            <p:nvPr/>
          </p:nvCxnSpPr>
          <p:spPr bwMode="auto">
            <a:xfrm rot="10800000">
              <a:off x="5774126" y="4624797"/>
              <a:ext cx="371016" cy="368103"/>
            </a:xfrm>
            <a:prstGeom prst="bentConnector2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1435347" y="5684437"/>
              <a:ext cx="1962826" cy="402933"/>
            </a:xfrm>
            <a:prstGeom prst="rect">
              <a:avLst/>
            </a:prstGeom>
            <a:noFill/>
            <a:ln w="28575">
              <a:solidFill>
                <a:srgbClr val="4F81BD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“Scalable Memory”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48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8" y="222250"/>
            <a:ext cx="6938962" cy="857250"/>
          </a:xfrm>
        </p:spPr>
        <p:txBody>
          <a:bodyPr/>
          <a:lstStyle/>
          <a:p>
            <a:r>
              <a:rPr lang="en-US" dirty="0"/>
              <a:t>Example: Shared Persistent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7" name="Shape 148"/>
          <p:cNvSpPr txBox="1"/>
          <p:nvPr/>
        </p:nvSpPr>
        <p:spPr>
          <a:xfrm>
            <a:off x="1082497" y="2787095"/>
            <a:ext cx="1787304" cy="32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7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What it looks like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49"/>
          <p:cNvSpPr txBox="1"/>
          <p:nvPr/>
        </p:nvSpPr>
        <p:spPr>
          <a:xfrm>
            <a:off x="5141913" y="2672702"/>
            <a:ext cx="1388357" cy="290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7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How it works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150"/>
          <p:cNvSpPr txBox="1"/>
          <p:nvPr/>
        </p:nvSpPr>
        <p:spPr>
          <a:xfrm>
            <a:off x="4060903" y="1471468"/>
            <a:ext cx="3597135" cy="929282"/>
          </a:xfrm>
          <a:prstGeom prst="rect">
            <a:avLst/>
          </a:prstGeom>
          <a:noFill/>
          <a:ln w="9525" cap="flat" cmpd="sng">
            <a:solidFill>
              <a:srgbClr val="7373D1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Usage: Information is shared among the elements of a distributed application. Persistence can be used to guard against node failure.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0" name="Rounded Rectangle 3"/>
          <p:cNvSpPr/>
          <p:nvPr/>
        </p:nvSpPr>
        <p:spPr>
          <a:xfrm>
            <a:off x="1588053" y="2084930"/>
            <a:ext cx="686800" cy="598873"/>
          </a:xfrm>
          <a:prstGeom prst="roundRect">
            <a:avLst>
              <a:gd name="adj" fmla="val 7449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t" anchorCtr="0"/>
          <a:lstStyle/>
          <a:p>
            <a:pPr marL="0" marR="0" lvl="0" indent="0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42105" y="2147137"/>
            <a:ext cx="378697" cy="47445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PM </a:t>
            </a:r>
          </a:p>
        </p:txBody>
      </p:sp>
      <p:sp>
        <p:nvSpPr>
          <p:cNvPr id="12" name="Rounded Rectangle 3"/>
          <p:cNvSpPr/>
          <p:nvPr/>
        </p:nvSpPr>
        <p:spPr>
          <a:xfrm>
            <a:off x="582561" y="1773513"/>
            <a:ext cx="639412" cy="600720"/>
          </a:xfrm>
          <a:prstGeom prst="roundRect">
            <a:avLst>
              <a:gd name="adj" fmla="val 7598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 </a:t>
            </a:r>
          </a:p>
        </p:txBody>
      </p:sp>
      <p:sp>
        <p:nvSpPr>
          <p:cNvPr id="13" name="Rounded Rectangle 11"/>
          <p:cNvSpPr/>
          <p:nvPr/>
        </p:nvSpPr>
        <p:spPr>
          <a:xfrm>
            <a:off x="657063" y="1862659"/>
            <a:ext cx="483521" cy="171364"/>
          </a:xfrm>
          <a:prstGeom prst="roundRect">
            <a:avLst/>
          </a:prstGeom>
          <a:gradFill>
            <a:gsLst>
              <a:gs pos="50000">
                <a:srgbClr val="002060"/>
              </a:gs>
              <a:gs pos="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60000"/>
                  <a:lumOff val="40000"/>
                </a:srgbClr>
              </a:gs>
            </a:gsLst>
            <a:lin ang="5400000" scaled="1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app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4639" y="2142807"/>
            <a:ext cx="468366" cy="13813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NIC</a:t>
            </a:r>
          </a:p>
        </p:txBody>
      </p:sp>
      <p:cxnSp>
        <p:nvCxnSpPr>
          <p:cNvPr id="15" name="Straight Connector 14"/>
          <p:cNvCxnSpPr>
            <a:stCxn id="13" idx="2"/>
            <a:endCxn id="14" idx="0"/>
          </p:cNvCxnSpPr>
          <p:nvPr/>
        </p:nvCxnSpPr>
        <p:spPr bwMode="auto">
          <a:xfrm flipH="1">
            <a:off x="898823" y="2034023"/>
            <a:ext cx="1" cy="108784"/>
          </a:xfrm>
          <a:prstGeom prst="line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ounded Rectangle 3"/>
          <p:cNvSpPr/>
          <p:nvPr/>
        </p:nvSpPr>
        <p:spPr>
          <a:xfrm>
            <a:off x="2552303" y="1773513"/>
            <a:ext cx="673033" cy="600720"/>
          </a:xfrm>
          <a:prstGeom prst="roundRect">
            <a:avLst>
              <a:gd name="adj" fmla="val 7598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 </a:t>
            </a:r>
          </a:p>
        </p:txBody>
      </p:sp>
      <p:sp>
        <p:nvSpPr>
          <p:cNvPr id="17" name="Rounded Rectangle 11"/>
          <p:cNvSpPr/>
          <p:nvPr/>
        </p:nvSpPr>
        <p:spPr>
          <a:xfrm>
            <a:off x="2637065" y="1862659"/>
            <a:ext cx="483521" cy="171364"/>
          </a:xfrm>
          <a:prstGeom prst="roundRect">
            <a:avLst/>
          </a:prstGeom>
          <a:gradFill>
            <a:gsLst>
              <a:gs pos="50000">
                <a:srgbClr val="002060"/>
              </a:gs>
              <a:gs pos="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60000"/>
                  <a:lumOff val="40000"/>
                </a:srgbClr>
              </a:gs>
            </a:gsLst>
            <a:lin ang="5400000" scaled="1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app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4642" y="2160073"/>
            <a:ext cx="468366" cy="13813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NIC</a:t>
            </a:r>
          </a:p>
        </p:txBody>
      </p:sp>
      <p:cxnSp>
        <p:nvCxnSpPr>
          <p:cNvPr id="19" name="Straight Connector 18"/>
          <p:cNvCxnSpPr>
            <a:stCxn id="17" idx="2"/>
            <a:endCxn id="18" idx="0"/>
          </p:cNvCxnSpPr>
          <p:nvPr/>
        </p:nvCxnSpPr>
        <p:spPr bwMode="auto">
          <a:xfrm flipH="1">
            <a:off x="2878825" y="2034023"/>
            <a:ext cx="1" cy="126050"/>
          </a:xfrm>
          <a:prstGeom prst="line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3" idx="3"/>
            <a:endCxn id="11" idx="1"/>
          </p:cNvCxnSpPr>
          <p:nvPr/>
        </p:nvCxnSpPr>
        <p:spPr bwMode="auto">
          <a:xfrm>
            <a:off x="1140583" y="1948341"/>
            <a:ext cx="601521" cy="436026"/>
          </a:xfrm>
          <a:prstGeom prst="line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>
            <a:stCxn id="17" idx="1"/>
            <a:endCxn id="11" idx="3"/>
          </p:cNvCxnSpPr>
          <p:nvPr/>
        </p:nvCxnSpPr>
        <p:spPr bwMode="auto">
          <a:xfrm flipH="1">
            <a:off x="2120801" y="1948341"/>
            <a:ext cx="516263" cy="436026"/>
          </a:xfrm>
          <a:prstGeom prst="line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90360" y="1250379"/>
            <a:ext cx="1217108" cy="333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Remote Shared Memory Service</a:t>
            </a:r>
          </a:p>
        </p:txBody>
      </p:sp>
      <p:cxnSp>
        <p:nvCxnSpPr>
          <p:cNvPr id="23" name="Straight Connector 22"/>
          <p:cNvCxnSpPr>
            <a:stCxn id="22" idx="2"/>
          </p:cNvCxnSpPr>
          <p:nvPr/>
        </p:nvCxnSpPr>
        <p:spPr>
          <a:xfrm flipH="1">
            <a:off x="1976149" y="1583967"/>
            <a:ext cx="422766" cy="45005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</p:cxnSp>
      <p:grpSp>
        <p:nvGrpSpPr>
          <p:cNvPr id="24" name="Group 23"/>
          <p:cNvGrpSpPr/>
          <p:nvPr/>
        </p:nvGrpSpPr>
        <p:grpSpPr>
          <a:xfrm rot="5400000">
            <a:off x="5079981" y="2755809"/>
            <a:ext cx="1229837" cy="1734109"/>
            <a:chOff x="2730596" y="1744976"/>
            <a:chExt cx="4025797" cy="2332318"/>
          </a:xfrm>
          <a:solidFill>
            <a:srgbClr val="00B0F0">
              <a:alpha val="58039"/>
            </a:srgbClr>
          </a:solidFill>
        </p:grpSpPr>
        <p:sp>
          <p:nvSpPr>
            <p:cNvPr id="40" name="Cloud 39"/>
            <p:cNvSpPr/>
            <p:nvPr/>
          </p:nvSpPr>
          <p:spPr>
            <a:xfrm>
              <a:off x="3282702" y="1954900"/>
              <a:ext cx="3020538" cy="1995699"/>
            </a:xfrm>
            <a:prstGeom prst="cloud">
              <a:avLst/>
            </a:prstGeom>
            <a:grpFill/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016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41" name="Cloud 40"/>
            <p:cNvSpPr/>
            <p:nvPr/>
          </p:nvSpPr>
          <p:spPr>
            <a:xfrm>
              <a:off x="2730596" y="1744976"/>
              <a:ext cx="4025797" cy="2332318"/>
            </a:xfrm>
            <a:prstGeom prst="cloud">
              <a:avLst/>
            </a:prstGeom>
            <a:grpFill/>
            <a:ln w="9525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70435" y="3622864"/>
            <a:ext cx="506768" cy="164723"/>
            <a:chOff x="6065520" y="4169793"/>
            <a:chExt cx="572157" cy="212768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065520" y="4169793"/>
              <a:ext cx="236220" cy="212768"/>
            </a:xfrm>
            <a:prstGeom prst="rect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401457" y="4169793"/>
              <a:ext cx="236220" cy="212768"/>
            </a:xfrm>
            <a:prstGeom prst="rect">
              <a:avLst/>
            </a:prstGeom>
            <a:solidFill>
              <a:srgbClr val="4F81BD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" name="Rounded Rectangle 85"/>
          <p:cNvSpPr/>
          <p:nvPr/>
        </p:nvSpPr>
        <p:spPr>
          <a:xfrm flipH="1">
            <a:off x="3871955" y="2997177"/>
            <a:ext cx="480588" cy="240047"/>
          </a:xfrm>
          <a:prstGeom prst="roundRect">
            <a:avLst/>
          </a:prstGeom>
          <a:gradFill>
            <a:gsLst>
              <a:gs pos="50000">
                <a:srgbClr val="002060"/>
              </a:gs>
              <a:gs pos="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60000"/>
                  <a:lumOff val="40000"/>
                </a:srgbClr>
              </a:gs>
            </a:gsLst>
            <a:lin ang="5400000" scaled="1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user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40428" y="3359313"/>
            <a:ext cx="691960" cy="49276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Remote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PM </a:t>
            </a:r>
          </a:p>
        </p:txBody>
      </p:sp>
      <p:cxnSp>
        <p:nvCxnSpPr>
          <p:cNvPr id="28" name="Straight Arrow Connector 27"/>
          <p:cNvCxnSpPr>
            <a:stCxn id="26" idx="1"/>
            <a:endCxn id="27" idx="1"/>
          </p:cNvCxnSpPr>
          <p:nvPr/>
        </p:nvCxnSpPr>
        <p:spPr bwMode="auto">
          <a:xfrm>
            <a:off x="4352543" y="3117201"/>
            <a:ext cx="987885" cy="488494"/>
          </a:xfrm>
          <a:prstGeom prst="straightConnector1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Connector: Elbow 28"/>
          <p:cNvCxnSpPr>
            <a:stCxn id="38" idx="2"/>
            <a:endCxn id="26" idx="2"/>
          </p:cNvCxnSpPr>
          <p:nvPr/>
        </p:nvCxnSpPr>
        <p:spPr bwMode="auto">
          <a:xfrm rot="5400000" flipH="1">
            <a:off x="4568466" y="2781007"/>
            <a:ext cx="550363" cy="1462798"/>
          </a:xfrm>
          <a:prstGeom prst="bentConnector3">
            <a:avLst>
              <a:gd name="adj1" fmla="val -41536"/>
            </a:avLst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265437" y="3852076"/>
            <a:ext cx="918910" cy="27699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completion</a:t>
            </a:r>
          </a:p>
        </p:txBody>
      </p:sp>
      <p:sp>
        <p:nvSpPr>
          <p:cNvPr id="31" name="Rounded Rectangle 85"/>
          <p:cNvSpPr/>
          <p:nvPr/>
        </p:nvSpPr>
        <p:spPr>
          <a:xfrm flipH="1">
            <a:off x="7218562" y="2997111"/>
            <a:ext cx="480588" cy="240047"/>
          </a:xfrm>
          <a:prstGeom prst="roundRect">
            <a:avLst/>
          </a:prstGeom>
          <a:gradFill>
            <a:gsLst>
              <a:gs pos="50000">
                <a:srgbClr val="002060"/>
              </a:gs>
              <a:gs pos="0">
                <a:srgbClr val="C0504D">
                  <a:lumMod val="60000"/>
                  <a:lumOff val="40000"/>
                </a:srgbClr>
              </a:gs>
              <a:gs pos="100000">
                <a:srgbClr val="C0504D">
                  <a:lumMod val="60000"/>
                  <a:lumOff val="40000"/>
                </a:srgbClr>
              </a:gs>
            </a:gsLst>
            <a:lin ang="5400000" scaled="1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3429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rPr>
              <a:t>user</a:t>
            </a:r>
          </a:p>
        </p:txBody>
      </p:sp>
      <p:cxnSp>
        <p:nvCxnSpPr>
          <p:cNvPr id="32" name="Straight Arrow Connector 31"/>
          <p:cNvCxnSpPr>
            <a:stCxn id="27" idx="3"/>
            <a:endCxn id="31" idx="3"/>
          </p:cNvCxnSpPr>
          <p:nvPr/>
        </p:nvCxnSpPr>
        <p:spPr bwMode="auto">
          <a:xfrm flipV="1">
            <a:off x="6032388" y="3117135"/>
            <a:ext cx="1186174" cy="488560"/>
          </a:xfrm>
          <a:prstGeom prst="straightConnector1">
            <a:avLst/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512152" y="3170895"/>
            <a:ext cx="434734" cy="307777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put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44733" y="3170895"/>
            <a:ext cx="420308" cy="307777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get</a:t>
            </a:r>
          </a:p>
        </p:txBody>
      </p:sp>
      <p:cxnSp>
        <p:nvCxnSpPr>
          <p:cNvPr id="35" name="Connector: Elbow 34"/>
          <p:cNvCxnSpPr>
            <a:stCxn id="31" idx="2"/>
            <a:endCxn id="39" idx="2"/>
          </p:cNvCxnSpPr>
          <p:nvPr/>
        </p:nvCxnSpPr>
        <p:spPr bwMode="auto">
          <a:xfrm rot="5400000">
            <a:off x="6390510" y="2719240"/>
            <a:ext cx="550429" cy="1586265"/>
          </a:xfrm>
          <a:prstGeom prst="bentConnector3">
            <a:avLst>
              <a:gd name="adj1" fmla="val 141531"/>
            </a:avLst>
          </a:prstGeom>
          <a:solidFill>
            <a:srgbClr val="4F81B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608357" y="3858529"/>
            <a:ext cx="575799" cy="276999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notice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8165" y="4099349"/>
            <a:ext cx="2206793" cy="338554"/>
          </a:xfrm>
          <a:prstGeom prst="rect">
            <a:avLst/>
          </a:prstGeom>
          <a:noFill/>
          <a:ln w="28575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“Scale-out Applications”</a:t>
            </a:r>
          </a:p>
        </p:txBody>
      </p:sp>
    </p:spTree>
    <p:extLst>
      <p:ext uri="{BB962C8B-B14F-4D97-AF65-F5344CB8AC3E}">
        <p14:creationId xmlns:p14="http://schemas.microsoft.com/office/powerpoint/2010/main" val="397372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8" y="222250"/>
            <a:ext cx="7072312" cy="857250"/>
          </a:xfrm>
        </p:spPr>
        <p:txBody>
          <a:bodyPr/>
          <a:lstStyle/>
          <a:p>
            <a:r>
              <a:rPr lang="en-US" dirty="0"/>
              <a:t>An Example: RPM for Graph Analytics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19" y="1178907"/>
            <a:ext cx="7772400" cy="3149729"/>
          </a:xfrm>
        </p:spPr>
        <p:txBody>
          <a:bodyPr/>
          <a:lstStyle/>
          <a:p>
            <a:pPr defTabSz="457200"/>
            <a:r>
              <a:rPr lang="en-US" sz="1800" dirty="0">
                <a:solidFill>
                  <a:srgbClr val="0D3896"/>
                </a:solidFill>
                <a:cs typeface="+mn-cs"/>
              </a:rPr>
              <a:t>Operate on larger graphs than would fit in local memory </a:t>
            </a:r>
          </a:p>
          <a:p>
            <a:pPr marL="857250" lvl="1" defTabSz="457200"/>
            <a:r>
              <a:rPr lang="en-US" sz="1600" dirty="0">
                <a:solidFill>
                  <a:srgbClr val="0D3896"/>
                </a:solidFill>
                <a:ea typeface="+mn-ea"/>
                <a:cs typeface="+mn-cs"/>
              </a:rPr>
              <a:t>Solve Petabyte-sized graph problems on 1,000 nodes vs 10,000 nodes</a:t>
            </a:r>
          </a:p>
          <a:p>
            <a:pPr defTabSz="457200"/>
            <a:r>
              <a:rPr lang="en-US" sz="1800" dirty="0">
                <a:solidFill>
                  <a:srgbClr val="0D3896"/>
                </a:solidFill>
                <a:cs typeface="+mn-cs"/>
              </a:rPr>
              <a:t>Persist data structures between program executions</a:t>
            </a:r>
          </a:p>
          <a:p>
            <a:pPr marL="857250" lvl="1" defTabSz="457200"/>
            <a:r>
              <a:rPr lang="en-US" sz="1600" dirty="0">
                <a:solidFill>
                  <a:srgbClr val="0D3896"/>
                </a:solidFill>
                <a:ea typeface="+mn-ea"/>
                <a:cs typeface="+mn-cs"/>
              </a:rPr>
              <a:t>Run multiple query jobs sequentially and potentially in parallel</a:t>
            </a:r>
          </a:p>
          <a:p>
            <a:pPr defTabSz="457200"/>
            <a:r>
              <a:rPr lang="en-US" sz="1800" dirty="0">
                <a:solidFill>
                  <a:srgbClr val="0D3896"/>
                </a:solidFill>
                <a:cs typeface="+mn-cs"/>
              </a:rPr>
              <a:t>Use existing programming models and languages</a:t>
            </a:r>
          </a:p>
          <a:p>
            <a:pPr defTabSz="457200"/>
            <a:r>
              <a:rPr lang="en-US" sz="1800" dirty="0">
                <a:solidFill>
                  <a:srgbClr val="0D3896"/>
                </a:solidFill>
                <a:cs typeface="+mn-cs"/>
              </a:rPr>
              <a:t>Make better use of available DRAM for algorithms, not just holding data</a:t>
            </a:r>
          </a:p>
          <a:p>
            <a:pPr defTabSz="457200"/>
            <a:r>
              <a:rPr lang="en-US" sz="1800" dirty="0"/>
              <a:t>Alternatives</a:t>
            </a:r>
          </a:p>
          <a:p>
            <a:pPr lvl="1" defTabSz="457200"/>
            <a:r>
              <a:rPr lang="en-US" sz="1600" dirty="0">
                <a:solidFill>
                  <a:srgbClr val="0D3896"/>
                </a:solidFill>
                <a:cs typeface="+mn-cs"/>
              </a:rPr>
              <a:t>Limit the size of graphs one can study to what fits in memory</a:t>
            </a:r>
          </a:p>
          <a:p>
            <a:pPr lvl="1" defTabSz="457200"/>
            <a:r>
              <a:rPr lang="en-US" sz="1600" dirty="0">
                <a:solidFill>
                  <a:srgbClr val="0D3896"/>
                </a:solidFill>
                <a:cs typeface="+mn-cs"/>
              </a:rPr>
              <a:t>Use out-of-core methods which store graph data structures on disk</a:t>
            </a:r>
          </a:p>
          <a:p>
            <a:pPr lvl="1" defTabSz="457200"/>
            <a:r>
              <a:rPr lang="en-US" sz="1600" dirty="0">
                <a:solidFill>
                  <a:srgbClr val="0D3896"/>
                </a:solidFill>
                <a:cs typeface="+mn-cs"/>
              </a:rPr>
              <a:t>Store graphs in large NoSQL database, write new algorithms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07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</a:t>
            </a:r>
            <a:r>
              <a:rPr lang="en-US" sz="2400" dirty="0"/>
              <a:t> </a:t>
            </a:r>
            <a:r>
              <a:rPr lang="en-US" dirty="0"/>
              <a:t>Persistent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63365" y="1318320"/>
            <a:ext cx="6015301" cy="292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3838" indent="-223838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sz="2000" dirty="0">
                <a:latin typeface="Arial"/>
                <a:cs typeface="Arial"/>
              </a:rPr>
              <a:t>Remote Persistent Memory is something different</a:t>
            </a:r>
          </a:p>
          <a:p>
            <a:pPr marL="223838" indent="-223838">
              <a:spcBef>
                <a:spcPct val="20000"/>
              </a:spcBef>
              <a:buSzPct val="110000"/>
              <a:buFont typeface="Wingdings" charset="2"/>
              <a:buChar char="§"/>
            </a:pPr>
            <a:endParaRPr lang="en-US" sz="1800" dirty="0">
              <a:latin typeface="Arial"/>
              <a:cs typeface="Arial"/>
            </a:endParaRPr>
          </a:p>
          <a:p>
            <a:pPr marL="223838" indent="-223838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sz="2000" dirty="0">
                <a:latin typeface="Arial"/>
                <a:cs typeface="Arial"/>
              </a:rPr>
              <a:t>It might prove to be a transformative technology</a:t>
            </a:r>
          </a:p>
          <a:p>
            <a:pPr>
              <a:spcBef>
                <a:spcPct val="20000"/>
              </a:spcBef>
              <a:buSzPct val="110000"/>
            </a:pPr>
            <a:endParaRPr lang="en-US" sz="1800" dirty="0">
              <a:latin typeface="Arial"/>
              <a:cs typeface="Arial"/>
            </a:endParaRPr>
          </a:p>
          <a:p>
            <a:pPr marL="223838" indent="-223838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sz="2000" dirty="0">
                <a:latin typeface="Arial"/>
                <a:cs typeface="Arial"/>
              </a:rPr>
              <a:t>It’s going to take some thought</a:t>
            </a:r>
          </a:p>
          <a:p>
            <a:pPr marL="223838" indent="-223838">
              <a:spcBef>
                <a:spcPct val="20000"/>
              </a:spcBef>
              <a:buSzPct val="110000"/>
              <a:buFont typeface="Wingdings" charset="2"/>
              <a:buChar char="§"/>
            </a:pPr>
            <a:endParaRPr lang="en-US" sz="1050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225" y="1029188"/>
            <a:ext cx="799197" cy="8934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31669"/>
            <a:ext cx="839086" cy="9256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07650" y="4066313"/>
            <a:ext cx="572870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Objective – Drive Adoption of Remote Persistent Memory</a:t>
            </a:r>
          </a:p>
        </p:txBody>
      </p:sp>
    </p:spTree>
    <p:extLst>
      <p:ext uri="{BB962C8B-B14F-4D97-AF65-F5344CB8AC3E}">
        <p14:creationId xmlns:p14="http://schemas.microsoft.com/office/powerpoint/2010/main" val="2496839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SNIA and the OpenFabrics Alliance are collaborating to drive adoption of RPM technology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634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Adoption of RPM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92193" y="1331346"/>
            <a:ext cx="6321490" cy="2554545"/>
          </a:xfrm>
          <a:prstGeom prst="rect">
            <a:avLst/>
          </a:prstGeom>
          <a:gradFill>
            <a:gsLst>
              <a:gs pos="100000">
                <a:srgbClr val="1F497D">
                  <a:lumMod val="20000"/>
                  <a:lumOff val="80000"/>
                </a:srgbClr>
              </a:gs>
              <a:gs pos="20000">
                <a:srgbClr val="4F81BD">
                  <a:lumMod val="20000"/>
                  <a:lumOff val="80000"/>
                </a:srgbClr>
              </a:gs>
              <a:gs pos="1000">
                <a:srgbClr val="00B0F0">
                  <a:alpha val="48000"/>
                </a:srgbClr>
              </a:gs>
              <a:gs pos="100000">
                <a:srgbClr val="00B0F0">
                  <a:alpha val="47000"/>
                </a:srgb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Programming Models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- A common understanding among application developers of the behaviors that are required to reliably access Remote Persistent Memory,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u="sng" kern="0" dirty="0">
                <a:solidFill>
                  <a:prstClr val="black"/>
                </a:solidFill>
                <a:latin typeface="Calibri"/>
                <a:ea typeface="+mn-ea"/>
              </a:rPr>
              <a:t>APIs</a:t>
            </a:r>
            <a:endParaRPr kumimoji="0" lang="en-US" sz="20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- The means for an application to implement those required behaviors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2222" y="1825996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</a:rPr>
              <a:t>SNIA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2222" y="3251143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n-ea"/>
              </a:rPr>
              <a:t>OFA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7202397" y="1378463"/>
            <a:ext cx="207759" cy="1298369"/>
          </a:xfrm>
          <a:prstGeom prst="rightBrac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7202397" y="3016507"/>
            <a:ext cx="142299" cy="869383"/>
          </a:xfrm>
          <a:prstGeom prst="rightBrac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3043" y="4166422"/>
            <a:ext cx="6897914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r>
              <a:rPr lang="en-US" dirty="0"/>
              <a:t>Both are based on understanding consumers – Application Centric Design</a:t>
            </a:r>
          </a:p>
        </p:txBody>
      </p:sp>
    </p:spTree>
    <p:extLst>
      <p:ext uri="{BB962C8B-B14F-4D97-AF65-F5344CB8AC3E}">
        <p14:creationId xmlns:p14="http://schemas.microsoft.com/office/powerpoint/2010/main" val="732993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Forward – What’s Planned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Enumerate potential use cases for RPM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Use an OFA working group – OFI WG</a:t>
            </a:r>
          </a:p>
          <a:p>
            <a:r>
              <a:rPr lang="en-US" dirty="0">
                <a:solidFill>
                  <a:schemeClr val="accent2"/>
                </a:solidFill>
              </a:rPr>
              <a:t>Using those use cases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Describe new programming models (SNIA)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Develop enhancements to network APIs (OFA)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Deliver better network solutions (industry)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434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SNIA/OFA Alliance – How It Works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1179871" y="1247785"/>
            <a:ext cx="6828097" cy="3270229"/>
            <a:chOff x="552060" y="1334278"/>
            <a:chExt cx="8316891" cy="459066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572000" y="1334278"/>
              <a:ext cx="0" cy="4590661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9" name="TextBox 8"/>
            <p:cNvSpPr txBox="1"/>
            <p:nvPr/>
          </p:nvSpPr>
          <p:spPr>
            <a:xfrm>
              <a:off x="664025" y="1461635"/>
              <a:ext cx="2187214" cy="518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SNIA NVMP TWG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56087" y="1450656"/>
              <a:ext cx="2612864" cy="518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OpenFabrics Alliance</a:t>
              </a:r>
            </a:p>
          </p:txBody>
        </p:sp>
        <p:sp>
          <p:nvSpPr>
            <p:cNvPr id="11" name="Rectangle: Rounded Corners 10"/>
            <p:cNvSpPr/>
            <p:nvPr/>
          </p:nvSpPr>
          <p:spPr>
            <a:xfrm>
              <a:off x="3249386" y="1999384"/>
              <a:ext cx="2645229" cy="606490"/>
            </a:xfrm>
            <a:prstGeom prst="roundRect">
              <a:avLst>
                <a:gd name="adj" fmla="val 45898"/>
              </a:avLst>
            </a:prstGeom>
            <a:gradFill rotWithShape="1">
              <a:gsLst>
                <a:gs pos="1000">
                  <a:srgbClr val="1F497D">
                    <a:lumMod val="50000"/>
                    <a:lumOff val="50000"/>
                  </a:srgbClr>
                </a:gs>
                <a:gs pos="100000">
                  <a:srgbClr val="F79646">
                    <a:lumMod val="75000"/>
                  </a:srgbClr>
                </a:gs>
              </a:gsLst>
              <a:lin ang="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Develop RPM use cases</a:t>
              </a:r>
            </a:p>
          </p:txBody>
        </p:sp>
        <p:sp>
          <p:nvSpPr>
            <p:cNvPr id="12" name="Rectangle: Rounded Corners 11"/>
            <p:cNvSpPr/>
            <p:nvPr/>
          </p:nvSpPr>
          <p:spPr>
            <a:xfrm>
              <a:off x="3201566" y="2883407"/>
              <a:ext cx="2740868" cy="60649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100000">
                  <a:srgbClr val="F79646">
                    <a:lumMod val="75000"/>
                  </a:srgbClr>
                </a:gs>
                <a:gs pos="0">
                  <a:srgbClr val="1F497D">
                    <a:lumMod val="60000"/>
                    <a:lumOff val="40000"/>
                  </a:srgbClr>
                </a:gs>
              </a:gsLst>
              <a:lin ang="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Create user-driven API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Reqmts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: Rounded Corners 12"/>
            <p:cNvSpPr/>
            <p:nvPr/>
          </p:nvSpPr>
          <p:spPr>
            <a:xfrm>
              <a:off x="5328557" y="3815048"/>
              <a:ext cx="3424335" cy="606490"/>
            </a:xfrm>
            <a:prstGeom prst="roundRect">
              <a:avLst>
                <a:gd name="adj" fmla="val 42821"/>
              </a:avLst>
            </a:prstGeom>
            <a:solidFill>
              <a:srgbClr val="F79646">
                <a:lumMod val="75000"/>
              </a:srgb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Open Source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Frameworks &amp; APIs</a:t>
              </a:r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552060" y="4395918"/>
              <a:ext cx="3424335" cy="606490"/>
            </a:xfrm>
            <a:prstGeom prst="roundRect">
              <a:avLst>
                <a:gd name="adj" fmla="val 38205"/>
              </a:avLst>
            </a:prstGeom>
            <a:solidFill>
              <a:srgbClr val="1F497D">
                <a:lumMod val="60000"/>
                <a:lumOff val="40000"/>
              </a:srgb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Create and Document Programming models</a:t>
              </a:r>
            </a:p>
          </p:txBody>
        </p:sp>
        <p:cxnSp>
          <p:nvCxnSpPr>
            <p:cNvPr id="15" name="Connector: Elbow 14"/>
            <p:cNvCxnSpPr>
              <a:stCxn id="11" idx="1"/>
            </p:cNvCxnSpPr>
            <p:nvPr/>
          </p:nvCxnSpPr>
          <p:spPr>
            <a:xfrm rot="10800000" flipV="1">
              <a:off x="2264228" y="2302629"/>
              <a:ext cx="985158" cy="2233248"/>
            </a:xfrm>
            <a:prstGeom prst="bentConnector2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6" name="Rectangle: Rounded Corners 15"/>
            <p:cNvSpPr/>
            <p:nvPr/>
          </p:nvSpPr>
          <p:spPr>
            <a:xfrm>
              <a:off x="5328557" y="4770786"/>
              <a:ext cx="3424335" cy="606490"/>
            </a:xfrm>
            <a:prstGeom prst="roundRect">
              <a:avLst>
                <a:gd name="adj" fmla="val 48975"/>
              </a:avLst>
            </a:prstGeom>
            <a:solidFill>
              <a:srgbClr val="F79646">
                <a:lumMod val="75000"/>
              </a:srgb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Vendors develop n/w solutions</a:t>
              </a:r>
            </a:p>
          </p:txBody>
        </p:sp>
        <p:cxnSp>
          <p:nvCxnSpPr>
            <p:cNvPr id="17" name="Connector: Elbow 16"/>
            <p:cNvCxnSpPr>
              <a:stCxn id="12" idx="3"/>
              <a:endCxn id="13" idx="0"/>
            </p:cNvCxnSpPr>
            <p:nvPr/>
          </p:nvCxnSpPr>
          <p:spPr>
            <a:xfrm>
              <a:off x="5942434" y="3186652"/>
              <a:ext cx="1098291" cy="628396"/>
            </a:xfrm>
            <a:prstGeom prst="bentConnector2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8" name="Straight Arrow Connector 17"/>
            <p:cNvCxnSpPr>
              <a:stCxn id="13" idx="2"/>
              <a:endCxn id="16" idx="0"/>
            </p:cNvCxnSpPr>
            <p:nvPr/>
          </p:nvCxnSpPr>
          <p:spPr>
            <a:xfrm>
              <a:off x="7040725" y="4421538"/>
              <a:ext cx="0" cy="349248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triangl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1711225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Use Cases…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defTabSz="457200" fontAlgn="auto">
              <a:spcAft>
                <a:spcPts val="0"/>
              </a:spcAft>
              <a:buSzPct val="110000"/>
              <a:buFont typeface="+mj-lt"/>
              <a:buAutoNum type="arabicPeriod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Local Copy Centric – data is copied from remote PM to local DRAM (or PM) for caching and/or manipulation, then copied back as needed</a:t>
            </a:r>
          </a:p>
          <a:p>
            <a:pPr marL="514350" lvl="0" indent="-514350" defTabSz="457200" fontAlgn="auto">
              <a:spcAft>
                <a:spcPts val="0"/>
              </a:spcAft>
              <a:buSzPct val="110000"/>
              <a:buFont typeface="+mj-lt"/>
              <a:buAutoNum type="arabicPeriod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High Availability - Local access to PM + remote access for HA for data recovery and failover with little to no work loss</a:t>
            </a:r>
          </a:p>
          <a:p>
            <a:pPr marL="514350" lvl="0" indent="-514350" defTabSz="457200" fontAlgn="auto">
              <a:spcAft>
                <a:spcPts val="0"/>
              </a:spcAft>
              <a:buSzPct val="110000"/>
              <a:buFont typeface="+mj-lt"/>
              <a:buAutoNum type="arabicPeriod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Checkpoint/Restart – Application pauses to enable rapid copy of relevant state to a checkpoint </a:t>
            </a:r>
          </a:p>
          <a:p>
            <a:pPr marL="514350" indent="-514350" defTabSz="457200" fontAlgn="auto">
              <a:spcAft>
                <a:spcPts val="0"/>
              </a:spcAft>
              <a:buSzPct val="110000"/>
              <a:buFont typeface="+mj-lt"/>
              <a:buAutoNum type="arabicPeriod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Distributed Collaboration – Remote PM provides a central repository for a distributed team collaborating on a large artifact such a movie</a:t>
            </a:r>
          </a:p>
          <a:p>
            <a:pPr marL="514350" indent="-514350" defTabSz="457200" fontAlgn="auto">
              <a:spcAft>
                <a:spcPts val="0"/>
              </a:spcAft>
              <a:buSzPct val="110000"/>
              <a:buFont typeface="+mj-lt"/>
              <a:buAutoNum type="arabicPeriod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Random Byte Range Read After Ingest – Ingest of a large body of data followed by short random reads by parallel threads, e.g. machine learning</a:t>
            </a:r>
          </a:p>
          <a:p>
            <a:pPr marL="514350" indent="-514350" defTabSz="457200" fontAlgn="auto">
              <a:spcAft>
                <a:spcPts val="0"/>
              </a:spcAft>
              <a:buSzPct val="110000"/>
              <a:buFont typeface="+mj-lt"/>
              <a:buAutoNum type="arabicPeriod"/>
            </a:pPr>
            <a:endParaRPr lang="en-US" sz="1800" kern="1200" dirty="0">
              <a:solidFill>
                <a:prstClr val="black"/>
              </a:solidFill>
              <a:cs typeface="Arial"/>
            </a:endParaRPr>
          </a:p>
          <a:p>
            <a:pPr marL="514350" lvl="0" indent="-514350" defTabSz="457200" fontAlgn="auto">
              <a:spcAft>
                <a:spcPts val="0"/>
              </a:spcAft>
              <a:buSzPct val="110000"/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Flash Memory Summit </a:t>
            </a:r>
            <a:r>
              <a:rPr kumimoji="0" lang="is-I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Persistent Memory Track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0C92AA-4EC6-3E47-905E-8C9F1C5EAFB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05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Use Cases…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defTabSz="457200" fontAlgn="auto">
              <a:spcAft>
                <a:spcPts val="0"/>
              </a:spcAft>
              <a:buSzPct val="110000"/>
              <a:buFont typeface="+mj-lt"/>
              <a:buAutoNum type="arabicPeriod" startAt="6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Aggregated Updates – Cache line accesses such as those comprising a transaction are aggregated for communication to remote PM for visibility and/or redundancy.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NUMA on Steroids – Extend and merge the concepts of NUMA, caching, and </a:t>
            </a:r>
            <a:r>
              <a:rPr lang="en-US" sz="1800" kern="1200" dirty="0" err="1">
                <a:solidFill>
                  <a:prstClr val="black"/>
                </a:solidFill>
                <a:cs typeface="Arial"/>
              </a:rPr>
              <a:t>tiering</a:t>
            </a:r>
            <a:r>
              <a:rPr lang="en-US" sz="1800" kern="1200" dirty="0">
                <a:solidFill>
                  <a:prstClr val="black"/>
                </a:solidFill>
                <a:cs typeface="Arial"/>
              </a:rPr>
              <a:t> from CPUs and storage to provide autonomous operation controlled by application informed allocation policies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Memory Capacity – Expand memory capacity with lower cost, higher density and larger scale than DRAM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Mirrored Transactions – Transactions using local PM are replicated to local PM on other nodes</a:t>
            </a:r>
          </a:p>
          <a:p>
            <a:pPr marL="514350" indent="-514350">
              <a:buFont typeface="+mj-lt"/>
              <a:buAutoNum type="arabicPeriod" startAt="7"/>
            </a:pPr>
            <a:endParaRPr lang="en-US" sz="1800" kern="1200" dirty="0">
              <a:solidFill>
                <a:prstClr val="black"/>
              </a:solidFill>
              <a:cs typeface="Arial"/>
            </a:endParaRPr>
          </a:p>
          <a:p>
            <a:pPr marL="514350" lvl="0" indent="-514350" defTabSz="457200" fontAlgn="auto">
              <a:spcAft>
                <a:spcPts val="0"/>
              </a:spcAft>
              <a:buSzPct val="110000"/>
              <a:buFont typeface="+mj-lt"/>
              <a:buAutoNum type="arabicPeriod" startAt="5"/>
            </a:pPr>
            <a:endParaRPr lang="en-US" sz="1800" b="1" kern="1200" dirty="0">
              <a:solidFill>
                <a:prstClr val="black"/>
              </a:solidFill>
              <a:cs typeface="Arial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Flash Memory Summit </a:t>
            </a:r>
            <a:r>
              <a:rPr kumimoji="0" lang="is-I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Persistent Memory Track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0C92AA-4EC6-3E47-905E-8C9F1C5EAFB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2640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Use Cases…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10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GPU – Copy state directly between GPU memory and RPM without going through DRAM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Rehydration – RPM used for DB logs/checkpoints to enable rapid re-hydration of memory after failure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Metadata De-amplification – When metadata becomes larger than memory, metadata paging can cause read/write amplification relative to payload data read/write.  RPM density can offset this type of amplification.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sz="1800" kern="1200" dirty="0">
                <a:solidFill>
                  <a:prstClr val="black"/>
                </a:solidFill>
                <a:cs typeface="Arial"/>
              </a:rPr>
              <a:t>Shared Sensor Data – Streams of information within edge or between edge and centralized repository</a:t>
            </a:r>
          </a:p>
          <a:p>
            <a:pPr marL="342900" indent="-342900">
              <a:buFont typeface="+mj-lt"/>
              <a:buAutoNum type="arabicPeriod" startAt="10"/>
            </a:pPr>
            <a:endParaRPr lang="en-US" sz="1800" kern="1200" dirty="0">
              <a:solidFill>
                <a:prstClr val="black"/>
              </a:solidFill>
              <a:cs typeface="Arial"/>
            </a:endParaRPr>
          </a:p>
          <a:p>
            <a:pPr marL="342900" indent="-342900">
              <a:buFont typeface="+mj-lt"/>
              <a:buAutoNum type="arabicPeriod" startAt="10"/>
            </a:pPr>
            <a:endParaRPr lang="en-US" sz="2000" kern="1200" dirty="0">
              <a:solidFill>
                <a:prstClr val="black"/>
              </a:solidFill>
              <a:cs typeface="Arial"/>
            </a:endParaRPr>
          </a:p>
          <a:p>
            <a:pPr marL="342900" indent="-342900">
              <a:buFont typeface="+mj-lt"/>
              <a:buAutoNum type="arabicPeriod" startAt="10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Flash Memory Summit </a:t>
            </a:r>
            <a:r>
              <a:rPr kumimoji="0" lang="is-I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Persistent Memory Track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0C92AA-4EC6-3E47-905E-8C9F1C5EAFB3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7152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Action – Add Your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Subscribe to the mailing list - </a:t>
            </a:r>
            <a:r>
              <a:rPr lang="en-US" dirty="0" err="1"/>
              <a:t>Ofa_remotepm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visit lists.openfabrics.org to subscribe</a:t>
            </a:r>
          </a:p>
          <a:p>
            <a:pPr marL="339725" lvl="1" indent="-339725"/>
            <a:r>
              <a:rPr lang="en-US" sz="2800" dirty="0">
                <a:solidFill>
                  <a:srgbClr val="0D3896"/>
                </a:solidFill>
                <a:cs typeface="+mn-cs"/>
              </a:rPr>
              <a:t>SNIA members, participate in the NVM Programming Model TWG</a:t>
            </a:r>
          </a:p>
          <a:p>
            <a:pPr marL="339725" lvl="1" indent="-339725"/>
            <a:r>
              <a:rPr lang="en-US" sz="2800" dirty="0">
                <a:solidFill>
                  <a:srgbClr val="0D3896"/>
                </a:solidFill>
                <a:cs typeface="+mn-cs"/>
              </a:rPr>
              <a:t>Join the OFA, Join SNIA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465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42900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600" dirty="0">
                <a:solidFill>
                  <a:srgbClr val="0D3896"/>
                </a:solidFill>
              </a:rPr>
              <a:t>Scott Miller, Dreamworks Animation</a:t>
            </a:r>
          </a:p>
          <a:p>
            <a:pPr marL="914400" lvl="1" indent="-342900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600" i="1" dirty="0">
                <a:solidFill>
                  <a:srgbClr val="FF0000"/>
                </a:solidFill>
              </a:rPr>
              <a:t>Remote Persistent Memory in Feature Animation Production</a:t>
            </a:r>
          </a:p>
          <a:p>
            <a:pPr marL="396875" indent="-342900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600" dirty="0">
                <a:solidFill>
                  <a:srgbClr val="0D3896"/>
                </a:solidFill>
              </a:rPr>
              <a:t>Jim Harrell, Cray, Inc.</a:t>
            </a:r>
          </a:p>
          <a:p>
            <a:pPr marL="1257300" lvl="2" indent="-342900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200" i="1" dirty="0">
                <a:solidFill>
                  <a:srgbClr val="FF0000"/>
                </a:solidFill>
              </a:rPr>
              <a:t>HPC and Remote Persistent Memory</a:t>
            </a:r>
          </a:p>
          <a:p>
            <a:pPr marL="396875" indent="-342900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600" dirty="0">
                <a:solidFill>
                  <a:srgbClr val="0D3896"/>
                </a:solidFill>
              </a:rPr>
              <a:t>Idan Burstein, Mellanox </a:t>
            </a:r>
          </a:p>
          <a:p>
            <a:pPr marL="1257300" lvl="2" indent="-342900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2200" i="1" dirty="0">
                <a:solidFill>
                  <a:srgbClr val="FF0000"/>
                </a:solidFill>
              </a:rPr>
              <a:t>RPM Impacts in Network Architecture</a:t>
            </a:r>
            <a:endParaRPr lang="en-US" sz="26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68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Something Different?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63365" y="1318320"/>
            <a:ext cx="646074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SzPct val="110000"/>
            </a:pPr>
            <a:r>
              <a:rPr lang="en-US" sz="2000" b="1" dirty="0">
                <a:latin typeface="Arial"/>
                <a:cs typeface="Arial"/>
              </a:rPr>
              <a:t>“Remote Persistent Memory is something different”</a:t>
            </a:r>
          </a:p>
          <a:p>
            <a:pPr marL="223838" indent="-223838">
              <a:spcBef>
                <a:spcPct val="20000"/>
              </a:spcBef>
              <a:buSzPct val="110000"/>
              <a:buFont typeface="Wingdings" charset="2"/>
              <a:buChar char="§"/>
            </a:pPr>
            <a:endParaRPr lang="en-US" sz="2000" b="1" dirty="0">
              <a:latin typeface="Arial"/>
              <a:cs typeface="Arial"/>
            </a:endParaRP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Tx/>
              <a:buChar char="-"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225" y="1029188"/>
            <a:ext cx="799197" cy="8934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73603" y="2069621"/>
            <a:ext cx="58505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</a:rPr>
              <a:t>Different?  Yes, because it involves a fabric</a:t>
            </a:r>
          </a:p>
          <a:p>
            <a:pPr algn="ctr"/>
            <a:endParaRPr lang="en-US" sz="2000" dirty="0">
              <a:solidFill>
                <a:schemeClr val="accent2"/>
              </a:solidFill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Ultimately, we need to talk about fabrics, and what is needed to make RPM useful</a:t>
            </a:r>
          </a:p>
          <a:p>
            <a:pPr algn="ctr"/>
            <a:endParaRPr lang="en-US" sz="2000" dirty="0">
              <a:solidFill>
                <a:schemeClr val="accent2"/>
              </a:solidFill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Hint: latencies in the network software stack are going to turn out to be very important</a:t>
            </a:r>
          </a:p>
        </p:txBody>
      </p:sp>
    </p:spTree>
    <p:extLst>
      <p:ext uri="{BB962C8B-B14F-4D97-AF65-F5344CB8AC3E}">
        <p14:creationId xmlns:p14="http://schemas.microsoft.com/office/powerpoint/2010/main" val="237317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68599" y="1352007"/>
            <a:ext cx="4225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SzPct val="110000"/>
            </a:pPr>
            <a:r>
              <a:rPr lang="en-US" sz="2000" b="1" dirty="0">
                <a:latin typeface="Arial"/>
                <a:cs typeface="Arial"/>
              </a:rPr>
              <a:t>“It’s going to take some thought”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503" y="1007765"/>
            <a:ext cx="839086" cy="9256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4017" y="2114625"/>
            <a:ext cx="71124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Starting by thinking about how RPM will be used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Hence, these four talks: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accent2"/>
                </a:solidFill>
              </a:rPr>
              <a:t>Use cases for RPM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accent2"/>
                </a:solidFill>
              </a:rPr>
              <a:t>RPM in the commercial space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accent2"/>
                </a:solidFill>
              </a:rPr>
              <a:t>RPM in an HPC world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chemeClr val="accent2"/>
                </a:solidFill>
              </a:rPr>
              <a:t>What it might mean for the fabric</a:t>
            </a:r>
          </a:p>
        </p:txBody>
      </p:sp>
    </p:spTree>
    <p:extLst>
      <p:ext uri="{BB962C8B-B14F-4D97-AF65-F5344CB8AC3E}">
        <p14:creationId xmlns:p14="http://schemas.microsoft.com/office/powerpoint/2010/main" val="56056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928" y="222250"/>
            <a:ext cx="7280717" cy="857250"/>
          </a:xfrm>
        </p:spPr>
        <p:txBody>
          <a:bodyPr/>
          <a:lstStyle/>
          <a:p>
            <a:r>
              <a:rPr lang="en-US" sz="2800" dirty="0"/>
              <a:t>What is Remote Persistent Memory Exactly?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8" name="Shape 104"/>
          <p:cNvSpPr txBox="1">
            <a:spLocks/>
          </p:cNvSpPr>
          <p:nvPr/>
        </p:nvSpPr>
        <p:spPr>
          <a:xfrm>
            <a:off x="472871" y="1010747"/>
            <a:ext cx="8229600" cy="2853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3838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 algn="l" defTabSz="457200" rtl="0" eaLnBrk="1" latinLnBrk="0" hangingPunct="1">
              <a:spcBef>
                <a:spcPct val="20000"/>
              </a:spcBef>
              <a:buClr>
                <a:srgbClr val="399ACA"/>
              </a:buClr>
              <a:buSzPct val="120000"/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630238" indent="-1714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800100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089025" indent="-23495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marR="0" lvl="0" indent="-339725" defTabSz="457200" latinLnBrk="0">
              <a:lnSpc>
                <a:spcPct val="100000"/>
              </a:lnSpc>
              <a:buClrTx/>
              <a:buSzPct val="110000"/>
              <a:buFont typeface="Arial"/>
              <a:buChar char="•"/>
              <a:tabLst/>
              <a:defRPr/>
            </a:pPr>
            <a:r>
              <a:rPr lang="en-US" sz="1800" dirty="0">
                <a:solidFill>
                  <a:srgbClr val="0D3896"/>
                </a:solidFill>
                <a:latin typeface="+mn-lt"/>
                <a:cs typeface="+mn-cs"/>
              </a:rPr>
              <a:t>Locality</a:t>
            </a:r>
          </a:p>
          <a:p>
            <a:pPr marL="395288" marR="0" lvl="1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99ACA"/>
              </a:buClr>
              <a:buSzPct val="120000"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PM device accessed over a network</a:t>
            </a:r>
          </a:p>
          <a:p>
            <a:pPr marL="395288" marR="0" lvl="1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99ACA"/>
              </a:buClr>
              <a:buSzPct val="120000"/>
              <a:buFont typeface="Arial"/>
              <a:buChar char="•"/>
              <a:tabLst/>
              <a:defRPr/>
            </a:pPr>
            <a:r>
              <a:rPr kumimoji="0" lang="en-US" b="0" i="0" u="none" strike="sng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 local PM device attached to an I/O bus or a memory channel</a:t>
            </a: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10000"/>
              <a:buFont typeface="Wingdings" charset="2"/>
              <a:buChar char="§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39725" indent="-339725">
              <a:buFont typeface="Arial"/>
              <a:buChar char="•"/>
              <a:defRPr/>
            </a:pPr>
            <a:r>
              <a:rPr lang="en-US" sz="1800" dirty="0">
                <a:solidFill>
                  <a:srgbClr val="0D3896"/>
                </a:solidFill>
                <a:latin typeface="+mn-lt"/>
                <a:cs typeface="+mn-cs"/>
              </a:rPr>
              <a:t>Access Method</a:t>
            </a:r>
          </a:p>
          <a:p>
            <a:pPr marL="395288" marR="0" lvl="1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99ACA"/>
              </a:buClr>
              <a:buSzPct val="120000"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Persistent Memory as a target of memory operations (hence, ‘memory’)</a:t>
            </a:r>
          </a:p>
          <a:p>
            <a:pPr marL="395288" marR="0" lvl="1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99ACA"/>
              </a:buClr>
              <a:buSzPct val="120000"/>
              <a:buFont typeface="Arial"/>
              <a:buChar char="•"/>
              <a:tabLst/>
              <a:defRPr/>
            </a:pPr>
            <a:r>
              <a:rPr kumimoji="0" lang="en-US" b="0" i="0" u="none" strike="sng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Persistent Memory as a target of I/O operations e.g. NVMe</a:t>
            </a:r>
          </a:p>
          <a:p>
            <a:pPr marL="223838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99ACA"/>
              </a:buClr>
              <a:buSzPct val="120000"/>
              <a:buFont typeface="Arial"/>
              <a:buNone/>
              <a:tabLst/>
              <a:defRPr/>
            </a:pPr>
            <a:endParaRPr kumimoji="0" lang="en-US" sz="1100" b="0" i="0" u="none" strike="sng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39725" marR="0" lvl="0" indent="-339725">
              <a:lnSpc>
                <a:spcPct val="100000"/>
              </a:lnSpc>
              <a:buClrTx/>
              <a:buFont typeface="Arial"/>
              <a:buChar char="•"/>
              <a:tabLst/>
              <a:defRPr/>
            </a:pPr>
            <a:r>
              <a:rPr lang="en-US" sz="1800" dirty="0">
                <a:solidFill>
                  <a:srgbClr val="0D3896"/>
                </a:solidFill>
                <a:latin typeface="+mn-lt"/>
                <a:cs typeface="+mn-cs"/>
              </a:rPr>
              <a:t>Memory Hierarchy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Not as fast as local DRAM, but much faster than other remote technologies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Think of it as another layer in the memory hierarchy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olidFill>
                  <a:sysClr val="windowText" lastClr="000000"/>
                </a:solidFill>
              </a:rPr>
              <a:t>Viability of RPM as a memory technology depends on how fast it can be accessed.</a:t>
            </a:r>
          </a:p>
          <a:p>
            <a:pPr marL="339725" marR="0" lvl="0" indent="-339725">
              <a:lnSpc>
                <a:spcPct val="100000"/>
              </a:lnSpc>
              <a:buClrTx/>
              <a:buFont typeface="Arial"/>
              <a:buChar char="•"/>
              <a:tabLst/>
              <a:defRPr/>
            </a:pPr>
            <a:endParaRPr lang="en-US" sz="1600" dirty="0">
              <a:solidFill>
                <a:srgbClr val="0D3896"/>
              </a:solidFill>
              <a:latin typeface="+mn-lt"/>
              <a:cs typeface="+mn-cs"/>
            </a:endParaRPr>
          </a:p>
          <a:p>
            <a:pPr marL="395288" marR="0" lvl="1" indent="-1714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99ACA"/>
              </a:buClr>
              <a:buSzPct val="120000"/>
              <a:buFont typeface="Arial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3838" marR="0" lvl="0" indent="-2238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10000"/>
              <a:buFont typeface="Wingdings" charset="2"/>
              <a:buChar char="§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644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Perspective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1843088" y="1244079"/>
            <a:ext cx="6905932" cy="3277642"/>
            <a:chOff x="1257300" y="1213242"/>
            <a:chExt cx="5905227" cy="2769454"/>
          </a:xfrm>
        </p:grpSpPr>
        <p:grpSp>
          <p:nvGrpSpPr>
            <p:cNvPr id="7" name="Group 6"/>
            <p:cNvGrpSpPr/>
            <p:nvPr/>
          </p:nvGrpSpPr>
          <p:grpSpPr>
            <a:xfrm>
              <a:off x="1257300" y="1213242"/>
              <a:ext cx="652943" cy="691773"/>
              <a:chOff x="1040363" y="4477377"/>
              <a:chExt cx="1007706" cy="1092997"/>
            </a:xfrm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5" name="Rectangle 54"/>
              <p:cNvSpPr/>
              <p:nvPr/>
            </p:nvSpPr>
            <p:spPr>
              <a:xfrm>
                <a:off x="1040363" y="5315140"/>
                <a:ext cx="1007706" cy="255234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NIC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1040363" y="4772113"/>
                <a:ext cx="1007706" cy="54388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CPU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40363" y="4477377"/>
                <a:ext cx="1007706" cy="291697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DDR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256732" y="1213242"/>
              <a:ext cx="652943" cy="691773"/>
              <a:chOff x="1040363" y="4477377"/>
              <a:chExt cx="1007706" cy="1092997"/>
            </a:xfrm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2" name="Rectangle 51"/>
              <p:cNvSpPr/>
              <p:nvPr/>
            </p:nvSpPr>
            <p:spPr>
              <a:xfrm>
                <a:off x="1040363" y="5315140"/>
                <a:ext cx="1007706" cy="255234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NIC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040363" y="4772113"/>
                <a:ext cx="1007706" cy="54388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CPU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040363" y="4477377"/>
                <a:ext cx="1007706" cy="291697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DDR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156684" y="1226015"/>
              <a:ext cx="652943" cy="691773"/>
              <a:chOff x="1040363" y="4477377"/>
              <a:chExt cx="1007706" cy="1092997"/>
            </a:xfrm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9" name="Rectangle 48"/>
              <p:cNvSpPr/>
              <p:nvPr/>
            </p:nvSpPr>
            <p:spPr>
              <a:xfrm>
                <a:off x="1040363" y="5315140"/>
                <a:ext cx="1007706" cy="255234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NIC</a:t>
                </a: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040363" y="4772113"/>
                <a:ext cx="1007706" cy="54388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CPU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040363" y="4477377"/>
                <a:ext cx="1007706" cy="291697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DDR</a:t>
                </a:r>
              </a:p>
            </p:txBody>
          </p:sp>
        </p:grpSp>
        <p:cxnSp>
          <p:nvCxnSpPr>
            <p:cNvPr id="10" name="Straight Connector 9"/>
            <p:cNvCxnSpPr>
              <a:stCxn id="49" idx="2"/>
            </p:cNvCxnSpPr>
            <p:nvPr/>
          </p:nvCxnSpPr>
          <p:spPr>
            <a:xfrm>
              <a:off x="5483156" y="1917788"/>
              <a:ext cx="4679" cy="247304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" name="Straight Connector 10"/>
            <p:cNvCxnSpPr>
              <a:stCxn id="52" idx="2"/>
            </p:cNvCxnSpPr>
            <p:nvPr/>
          </p:nvCxnSpPr>
          <p:spPr>
            <a:xfrm flipH="1">
              <a:off x="2583203" y="1905015"/>
              <a:ext cx="1" cy="174553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" name="Straight Connector 11"/>
            <p:cNvCxnSpPr/>
            <p:nvPr/>
          </p:nvCxnSpPr>
          <p:spPr>
            <a:xfrm flipH="1">
              <a:off x="1583731" y="1917788"/>
              <a:ext cx="41" cy="254369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3" name="TextBox 12"/>
            <p:cNvSpPr txBox="1"/>
            <p:nvPr/>
          </p:nvSpPr>
          <p:spPr>
            <a:xfrm>
              <a:off x="3613022" y="1293418"/>
              <a:ext cx="755540" cy="49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.  .  .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359636" y="2840519"/>
              <a:ext cx="606211" cy="642768"/>
              <a:chOff x="2186472" y="4513840"/>
              <a:chExt cx="1007706" cy="1093858"/>
            </a:xfrm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Rectangle 46"/>
              <p:cNvSpPr/>
              <p:nvPr/>
            </p:nvSpPr>
            <p:spPr>
              <a:xfrm>
                <a:off x="2186472" y="4769074"/>
                <a:ext cx="1007706" cy="838624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glow rad="25400">
                  <a:srgbClr val="4F81BD">
                    <a:alpha val="31000"/>
                  </a:srgb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RPM</a:t>
                </a: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service </a:t>
                </a: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node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186472" y="4513840"/>
                <a:ext cx="1007706" cy="255234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NIC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260196" y="2840519"/>
              <a:ext cx="606211" cy="642768"/>
              <a:chOff x="2186472" y="4513840"/>
              <a:chExt cx="1007706" cy="1093858"/>
            </a:xfrm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Rectangle 44"/>
              <p:cNvSpPr/>
              <p:nvPr/>
            </p:nvSpPr>
            <p:spPr>
              <a:xfrm>
                <a:off x="2186472" y="4769074"/>
                <a:ext cx="1007706" cy="838624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glow rad="25400">
                  <a:srgbClr val="4F81BD">
                    <a:alpha val="31000"/>
                  </a:srgb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RPM</a:t>
                </a: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service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node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86472" y="4513840"/>
                <a:ext cx="1007706" cy="255234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NIC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309916" y="2840517"/>
              <a:ext cx="606211" cy="642770"/>
              <a:chOff x="2186472" y="4513840"/>
              <a:chExt cx="1007706" cy="1093862"/>
            </a:xfrm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3" name="Rectangle 42"/>
              <p:cNvSpPr/>
              <p:nvPr/>
            </p:nvSpPr>
            <p:spPr>
              <a:xfrm>
                <a:off x="2186472" y="4769077"/>
                <a:ext cx="1007706" cy="838625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1270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RPM</a:t>
                </a: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service </a:t>
                </a: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node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186472" y="4513840"/>
                <a:ext cx="1007706" cy="255234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NIC</a:t>
                </a:r>
              </a:p>
            </p:txBody>
          </p:sp>
        </p:grpSp>
        <p:cxnSp>
          <p:nvCxnSpPr>
            <p:cNvPr id="17" name="Straight Connector 16"/>
            <p:cNvCxnSpPr>
              <a:stCxn id="48" idx="0"/>
            </p:cNvCxnSpPr>
            <p:nvPr/>
          </p:nvCxnSpPr>
          <p:spPr>
            <a:xfrm flipH="1" flipV="1">
              <a:off x="2662742" y="2477376"/>
              <a:ext cx="1" cy="363143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8" name="Oval 17"/>
            <p:cNvSpPr/>
            <p:nvPr/>
          </p:nvSpPr>
          <p:spPr>
            <a:xfrm>
              <a:off x="1334458" y="2048699"/>
              <a:ext cx="4557128" cy="466771"/>
            </a:xfrm>
            <a:prstGeom prst="ellipse">
              <a:avLst/>
            </a:prstGeom>
            <a:solidFill>
              <a:sysClr val="window" lastClr="FFFFFF"/>
            </a:solidFill>
            <a:ln w="381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network</a:t>
              </a:r>
            </a:p>
          </p:txBody>
        </p:sp>
        <p:cxnSp>
          <p:nvCxnSpPr>
            <p:cNvPr id="19" name="Straight Connector 18"/>
            <p:cNvCxnSpPr>
              <a:stCxn id="44" idx="0"/>
              <a:endCxn id="18" idx="4"/>
            </p:cNvCxnSpPr>
            <p:nvPr/>
          </p:nvCxnSpPr>
          <p:spPr>
            <a:xfrm flipV="1">
              <a:off x="3613022" y="2515470"/>
              <a:ext cx="1" cy="325047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0" name="Straight Connector 19"/>
            <p:cNvCxnSpPr>
              <a:stCxn id="46" idx="0"/>
            </p:cNvCxnSpPr>
            <p:nvPr/>
          </p:nvCxnSpPr>
          <p:spPr>
            <a:xfrm flipH="1" flipV="1">
              <a:off x="4563301" y="2477376"/>
              <a:ext cx="1" cy="363143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grpSp>
          <p:nvGrpSpPr>
            <p:cNvPr id="21" name="Group 20"/>
            <p:cNvGrpSpPr/>
            <p:nvPr/>
          </p:nvGrpSpPr>
          <p:grpSpPr>
            <a:xfrm>
              <a:off x="5923187" y="2549201"/>
              <a:ext cx="1239340" cy="1433494"/>
              <a:chOff x="6839345" y="3592025"/>
              <a:chExt cx="1646850" cy="195009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7026026" y="3592025"/>
                <a:ext cx="1330645" cy="1838681"/>
                <a:chOff x="7026026" y="3592025"/>
                <a:chExt cx="1330645" cy="1838681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7734027" y="3808944"/>
                  <a:ext cx="608096" cy="661828"/>
                  <a:chOff x="7692036" y="4779588"/>
                  <a:chExt cx="608096" cy="661828"/>
                </a:xfrm>
                <a:solidFill>
                  <a:sysClr val="window" lastClr="FFFFFF"/>
                </a:solidFill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7692036" y="5052454"/>
                    <a:ext cx="608096" cy="388962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NIC</a:t>
                    </a: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7692036" y="4779588"/>
                    <a:ext cx="608096" cy="266299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952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Port</a:t>
                    </a:r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7026026" y="3808944"/>
                  <a:ext cx="608096" cy="661828"/>
                  <a:chOff x="7692036" y="4779588"/>
                  <a:chExt cx="608096" cy="661828"/>
                </a:xfrm>
                <a:solidFill>
                  <a:sysClr val="window" lastClr="FFFFFF"/>
                </a:solidFill>
              </p:grpSpPr>
              <p:sp>
                <p:nvSpPr>
                  <p:cNvPr id="39" name="Rectangle 38"/>
                  <p:cNvSpPr/>
                  <p:nvPr/>
                </p:nvSpPr>
                <p:spPr>
                  <a:xfrm>
                    <a:off x="7692036" y="5052454"/>
                    <a:ext cx="608096" cy="388962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NIC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7692036" y="4779588"/>
                    <a:ext cx="608096" cy="266299"/>
                  </a:xfrm>
                  <a:prstGeom prst="rect">
                    <a:avLst/>
                  </a:prstGeom>
                  <a:grpFill/>
                  <a:ln w="9525" cap="flat" cmpd="sng" algn="ctr">
                    <a:solidFill>
                      <a:srgbClr val="4F81BD">
                        <a:shade val="95000"/>
                        <a:satMod val="105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Port</a:t>
                    </a:r>
                  </a:p>
                </p:txBody>
              </p:sp>
            </p:grpSp>
            <p:sp>
              <p:nvSpPr>
                <p:cNvPr id="29" name="Rectangle 28"/>
                <p:cNvSpPr/>
                <p:nvPr/>
              </p:nvSpPr>
              <p:spPr>
                <a:xfrm>
                  <a:off x="7026026" y="4610586"/>
                  <a:ext cx="1316097" cy="234949"/>
                </a:xfrm>
                <a:prstGeom prst="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Controller</a:t>
                  </a: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7040574" y="4982207"/>
                  <a:ext cx="1316097" cy="448499"/>
                </a:xfrm>
                <a:prstGeom prst="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Persistent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Memory</a:t>
                  </a:r>
                </a:p>
              </p:txBody>
            </p:sp>
            <p:cxnSp>
              <p:nvCxnSpPr>
                <p:cNvPr id="31" name="Straight Connector 30"/>
                <p:cNvCxnSpPr>
                  <a:stCxn id="40" idx="0"/>
                </p:cNvCxnSpPr>
                <p:nvPr/>
              </p:nvCxnSpPr>
              <p:spPr>
                <a:xfrm flipH="1" flipV="1">
                  <a:off x="7329199" y="3592025"/>
                  <a:ext cx="875" cy="216919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32" name="Straight Connector 31"/>
                <p:cNvCxnSpPr>
                  <a:stCxn id="39" idx="2"/>
                </p:cNvCxnSpPr>
                <p:nvPr/>
              </p:nvCxnSpPr>
              <p:spPr>
                <a:xfrm flipH="1">
                  <a:off x="7329199" y="4470772"/>
                  <a:ext cx="875" cy="13981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33" name="Straight Connector 32"/>
                <p:cNvCxnSpPr>
                  <a:stCxn id="41" idx="2"/>
                </p:cNvCxnSpPr>
                <p:nvPr/>
              </p:nvCxnSpPr>
              <p:spPr>
                <a:xfrm>
                  <a:off x="8038075" y="4470772"/>
                  <a:ext cx="0" cy="11590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189240" y="4831135"/>
                  <a:ext cx="0" cy="151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329199" y="4843496"/>
                  <a:ext cx="0" cy="151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7540693" y="4845535"/>
                  <a:ext cx="0" cy="151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8134742" y="4843496"/>
                  <a:ext cx="0" cy="151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  <p:cxnSp>
              <p:nvCxnSpPr>
                <p:cNvPr id="38" name="Straight Connector 37"/>
                <p:cNvCxnSpPr>
                  <a:stCxn id="42" idx="0"/>
                </p:cNvCxnSpPr>
                <p:nvPr/>
              </p:nvCxnSpPr>
              <p:spPr>
                <a:xfrm flipV="1">
                  <a:off x="8038075" y="3592025"/>
                  <a:ext cx="0" cy="216919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>
                      <a:lumMod val="95000"/>
                      <a:lumOff val="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</p:cxnSp>
          </p:grpSp>
          <p:sp>
            <p:nvSpPr>
              <p:cNvPr id="26" name="Rectangle 25"/>
              <p:cNvSpPr/>
              <p:nvPr/>
            </p:nvSpPr>
            <p:spPr>
              <a:xfrm>
                <a:off x="6839345" y="3713323"/>
                <a:ext cx="1646850" cy="1828800"/>
              </a:xfrm>
              <a:prstGeom prst="rect">
                <a:avLst/>
              </a:prstGeom>
              <a:noFill/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flipV="1">
              <a:off x="4791455" y="2646381"/>
              <a:ext cx="1130560" cy="194136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3" name="Straight Connector 22"/>
            <p:cNvCxnSpPr/>
            <p:nvPr/>
          </p:nvCxnSpPr>
          <p:spPr>
            <a:xfrm>
              <a:off x="4907371" y="3509467"/>
              <a:ext cx="1014645" cy="473229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4" name="TextBox 23"/>
          <p:cNvSpPr txBox="1"/>
          <p:nvPr/>
        </p:nvSpPr>
        <p:spPr>
          <a:xfrm>
            <a:off x="297375" y="3515172"/>
            <a:ext cx="2425052" cy="830997"/>
          </a:xfrm>
          <a:prstGeom prst="rect">
            <a:avLst/>
          </a:prstGeom>
          <a:noFill/>
          <a:ln w="19050">
            <a:solidFill>
              <a:srgbClr val="1F497D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Think of Remote Persistent Memory as a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service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located on a network</a:t>
            </a:r>
          </a:p>
        </p:txBody>
      </p:sp>
    </p:spTree>
    <p:extLst>
      <p:ext uri="{BB962C8B-B14F-4D97-AF65-F5344CB8AC3E}">
        <p14:creationId xmlns:p14="http://schemas.microsoft.com/office/powerpoint/2010/main" val="206483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Memory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25982" y="3908026"/>
            <a:ext cx="2011637" cy="584775"/>
          </a:xfrm>
          <a:prstGeom prst="rect">
            <a:avLst/>
          </a:prstGeom>
          <a:noFill/>
          <a:ln w="19050">
            <a:solidFill>
              <a:srgbClr val="1F497D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defRPr>
            </a:lvl1pPr>
          </a:lstStyle>
          <a:p>
            <a:r>
              <a:rPr lang="en-US" dirty="0"/>
              <a:t>Organized into pools, accessed as memory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67757" y="3908026"/>
            <a:ext cx="3214293" cy="584775"/>
          </a:xfrm>
          <a:prstGeom prst="rect">
            <a:avLst/>
          </a:prstGeom>
          <a:noFill/>
          <a:ln w="19050">
            <a:solidFill>
              <a:srgbClr val="1F497D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defRPr>
            </a:lvl1pPr>
          </a:lstStyle>
          <a:p>
            <a:r>
              <a:rPr lang="en-US" dirty="0"/>
              <a:t>Can be configured as a flat address space, or as object storage. Or both.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58644" y="1364226"/>
            <a:ext cx="5663381" cy="2417921"/>
            <a:chOff x="958645" y="1364226"/>
            <a:chExt cx="5324168" cy="2098429"/>
          </a:xfrm>
        </p:grpSpPr>
        <p:sp>
          <p:nvSpPr>
            <p:cNvPr id="40" name="Rectangle 39"/>
            <p:cNvSpPr/>
            <p:nvPr/>
          </p:nvSpPr>
          <p:spPr bwMode="auto">
            <a:xfrm rot="5400000">
              <a:off x="2156778" y="345138"/>
              <a:ext cx="192075" cy="2588342"/>
            </a:xfrm>
            <a:prstGeom prst="rect">
              <a:avLst/>
            </a:prstGeom>
            <a:gradFill>
              <a:gsLst>
                <a:gs pos="6000">
                  <a:sysClr val="window" lastClr="FFFFFF"/>
                </a:gs>
                <a:gs pos="50000">
                  <a:srgbClr val="002060">
                    <a:alpha val="24000"/>
                  </a:srgbClr>
                </a:gs>
                <a:gs pos="96000">
                  <a:sysClr val="window" lastClr="FFFFFF"/>
                </a:gs>
              </a:gsLst>
              <a:lin ang="5400000" scaled="1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 rot="16200000">
              <a:off x="5519596" y="1022403"/>
              <a:ext cx="212471" cy="1313963"/>
            </a:xfrm>
            <a:prstGeom prst="rect">
              <a:avLst/>
            </a:prstGeom>
            <a:gradFill>
              <a:gsLst>
                <a:gs pos="0">
                  <a:srgbClr val="4F81BD">
                    <a:lumMod val="5000"/>
                    <a:lumOff val="95000"/>
                  </a:srgbClr>
                </a:gs>
                <a:gs pos="50000">
                  <a:srgbClr val="FF0000">
                    <a:alpha val="27000"/>
                  </a:srgbClr>
                </a:gs>
                <a:gs pos="100000">
                  <a:sysClr val="window" lastClr="FFFFFF"/>
                </a:gs>
              </a:gsLst>
              <a:lin ang="5400000" scaled="1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393723" y="1777171"/>
              <a:ext cx="652706" cy="125809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NIC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393723" y="1509506"/>
              <a:ext cx="652706" cy="26809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93723" y="1364226"/>
              <a:ext cx="652706" cy="14378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DDR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92792" y="1777171"/>
              <a:ext cx="652706" cy="125809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92792" y="1509506"/>
              <a:ext cx="652706" cy="268091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CPU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92792" y="1364226"/>
              <a:ext cx="652706" cy="14378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DDR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291691" y="1374174"/>
              <a:ext cx="652706" cy="538754"/>
              <a:chOff x="1040363" y="4477377"/>
              <a:chExt cx="1007706" cy="1092997"/>
            </a:xfrm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Rectangle 30"/>
              <p:cNvSpPr/>
              <p:nvPr/>
            </p:nvSpPr>
            <p:spPr>
              <a:xfrm>
                <a:off x="1040363" y="5315140"/>
                <a:ext cx="1007706" cy="255234"/>
              </a:xfrm>
              <a:prstGeom prst="rect">
                <a:avLst/>
              </a:prstGeom>
              <a:gradFill rotWithShape="1">
                <a:gsLst>
                  <a:gs pos="0">
                    <a:srgbClr val="4F81BD">
                      <a:tint val="100000"/>
                      <a:shade val="100000"/>
                      <a:satMod val="130000"/>
                    </a:srgbClr>
                  </a:gs>
                  <a:gs pos="100000">
                    <a:srgbClr val="4F81BD">
                      <a:tint val="50000"/>
                      <a:shade val="100000"/>
                      <a:satMod val="35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NIC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040363" y="4772113"/>
                <a:ext cx="1007706" cy="54388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CPU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040363" y="4477377"/>
                <a:ext cx="1007706" cy="291697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9525" cap="flat" cmpd="sng" algn="ctr">
                <a:solidFill>
                  <a:srgbClr val="4F81BD">
                    <a:shade val="95000"/>
                    <a:satMod val="10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DDR</a:t>
                </a:r>
              </a:p>
            </p:txBody>
          </p:sp>
        </p:grpSp>
        <p:cxnSp>
          <p:nvCxnSpPr>
            <p:cNvPr id="10" name="Straight Connector 9"/>
            <p:cNvCxnSpPr>
              <a:stCxn id="31" idx="2"/>
            </p:cNvCxnSpPr>
            <p:nvPr/>
          </p:nvCxnSpPr>
          <p:spPr>
            <a:xfrm>
              <a:off x="5618044" y="1912927"/>
              <a:ext cx="4677" cy="192601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1" name="Straight Connector 10"/>
            <p:cNvCxnSpPr>
              <a:stCxn id="34" idx="2"/>
            </p:cNvCxnSpPr>
            <p:nvPr/>
          </p:nvCxnSpPr>
          <p:spPr>
            <a:xfrm flipH="1">
              <a:off x="2719145" y="1902980"/>
              <a:ext cx="1" cy="135942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12" name="Straight Connector 11"/>
            <p:cNvCxnSpPr/>
            <p:nvPr/>
          </p:nvCxnSpPr>
          <p:spPr>
            <a:xfrm flipH="1">
              <a:off x="1720035" y="1912927"/>
              <a:ext cx="41" cy="198103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3" name="TextBox 12"/>
            <p:cNvSpPr txBox="1"/>
            <p:nvPr/>
          </p:nvSpPr>
          <p:spPr>
            <a:xfrm>
              <a:off x="3748590" y="1426667"/>
              <a:ext cx="97174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rPr>
                <a:t>.  .  .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73537" y="2551026"/>
              <a:ext cx="663169" cy="197329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NIC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73406" y="2551026"/>
              <a:ext cx="663169" cy="197329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NIC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17005" y="2551025"/>
              <a:ext cx="663169" cy="197329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NIC</a:t>
              </a:r>
            </a:p>
          </p:txBody>
        </p:sp>
        <p:cxnSp>
          <p:nvCxnSpPr>
            <p:cNvPr id="17" name="Straight Connector 16"/>
            <p:cNvCxnSpPr>
              <a:stCxn id="30" idx="0"/>
            </p:cNvCxnSpPr>
            <p:nvPr/>
          </p:nvCxnSpPr>
          <p:spPr>
            <a:xfrm flipV="1">
              <a:off x="2805122" y="2359993"/>
              <a:ext cx="39817" cy="191033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8" name="Oval 17"/>
            <p:cNvSpPr/>
            <p:nvPr/>
          </p:nvSpPr>
          <p:spPr>
            <a:xfrm>
              <a:off x="1470853" y="2014881"/>
              <a:ext cx="4555473" cy="363522"/>
            </a:xfrm>
            <a:prstGeom prst="ellipse">
              <a:avLst/>
            </a:prstGeom>
            <a:solidFill>
              <a:sysClr val="window" lastClr="FFFFFF"/>
            </a:solidFill>
            <a:ln w="381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network</a:t>
              </a:r>
            </a:p>
          </p:txBody>
        </p:sp>
        <p:cxnSp>
          <p:nvCxnSpPr>
            <p:cNvPr id="19" name="Straight Connector 18"/>
            <p:cNvCxnSpPr>
              <a:stCxn id="26" idx="0"/>
              <a:endCxn id="18" idx="4"/>
            </p:cNvCxnSpPr>
            <p:nvPr/>
          </p:nvCxnSpPr>
          <p:spPr>
            <a:xfrm flipV="1">
              <a:off x="3748590" y="2378403"/>
              <a:ext cx="0" cy="172623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0" name="Straight Connector 19"/>
            <p:cNvCxnSpPr>
              <a:stCxn id="28" idx="0"/>
            </p:cNvCxnSpPr>
            <p:nvPr/>
          </p:nvCxnSpPr>
          <p:spPr>
            <a:xfrm flipH="1" flipV="1">
              <a:off x="4676404" y="2348735"/>
              <a:ext cx="28587" cy="202292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1" name="Rectangle 20"/>
            <p:cNvSpPr/>
            <p:nvPr/>
          </p:nvSpPr>
          <p:spPr bwMode="auto">
            <a:xfrm rot="5400000">
              <a:off x="3767469" y="977734"/>
              <a:ext cx="227203" cy="3890022"/>
            </a:xfrm>
            <a:prstGeom prst="rect">
              <a:avLst/>
            </a:prstGeom>
            <a:gradFill>
              <a:gsLst>
                <a:gs pos="6000">
                  <a:sysClr val="window" lastClr="FFFFFF"/>
                </a:gs>
                <a:gs pos="50000">
                  <a:srgbClr val="002060">
                    <a:alpha val="24000"/>
                  </a:srgbClr>
                </a:gs>
                <a:gs pos="96000">
                  <a:sysClr val="window" lastClr="FFFFFF"/>
                </a:gs>
              </a:gsLst>
              <a:lin ang="5400000" scaled="1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 rot="16200000">
              <a:off x="2892207" y="1923940"/>
              <a:ext cx="217672" cy="2562014"/>
            </a:xfrm>
            <a:prstGeom prst="rect">
              <a:avLst/>
            </a:prstGeom>
            <a:gradFill>
              <a:gsLst>
                <a:gs pos="0">
                  <a:srgbClr val="4F81BD">
                    <a:lumMod val="5000"/>
                    <a:lumOff val="95000"/>
                  </a:srgbClr>
                </a:gs>
                <a:gs pos="50000">
                  <a:srgbClr val="FF0000">
                    <a:alpha val="27000"/>
                  </a:srgbClr>
                </a:gs>
                <a:gs pos="100000">
                  <a:sysClr val="window" lastClr="FFFFFF"/>
                </a:gs>
              </a:gsLst>
              <a:lin ang="5400000" scaled="1"/>
            </a:gra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73537" y="2748355"/>
              <a:ext cx="663169" cy="71429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glow rad="25400">
                <a:srgbClr val="4F81BD">
                  <a:alpha val="31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RPM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node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17005" y="2748355"/>
              <a:ext cx="663169" cy="7143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127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RPM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node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73406" y="2748355"/>
              <a:ext cx="663169" cy="71429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glow rad="25400">
                <a:srgbClr val="4F81BD">
                  <a:alpha val="31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RPM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node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349197" y="2745874"/>
            <a:ext cx="2635325" cy="338554"/>
          </a:xfrm>
          <a:prstGeom prst="rect">
            <a:avLst/>
          </a:prstGeom>
          <a:noFill/>
          <a:ln w="19050">
            <a:solidFill>
              <a:srgbClr val="1F497D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defRPr>
            </a:lvl1pPr>
          </a:lstStyle>
          <a:p>
            <a:r>
              <a:rPr lang="en-US" dirty="0"/>
              <a:t>Shared or unshared resource</a:t>
            </a:r>
          </a:p>
        </p:txBody>
      </p:sp>
    </p:spTree>
    <p:extLst>
      <p:ext uri="{BB962C8B-B14F-4D97-AF65-F5344CB8AC3E}">
        <p14:creationId xmlns:p14="http://schemas.microsoft.com/office/powerpoint/2010/main" val="396539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7" y="222250"/>
            <a:ext cx="6799467" cy="857250"/>
          </a:xfrm>
        </p:spPr>
        <p:txBody>
          <a:bodyPr/>
          <a:lstStyle/>
          <a:p>
            <a:r>
              <a:rPr lang="en-US" dirty="0"/>
              <a:t>Some Taxonomy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cxnSp>
        <p:nvCxnSpPr>
          <p:cNvPr id="6" name="Straight Arrow Connector 5"/>
          <p:cNvCxnSpPr>
            <a:stCxn id="8" idx="2"/>
            <a:endCxn id="7" idx="0"/>
          </p:cNvCxnSpPr>
          <p:nvPr/>
        </p:nvCxnSpPr>
        <p:spPr>
          <a:xfrm>
            <a:off x="4313361" y="1658265"/>
            <a:ext cx="0" cy="665225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" name="Rectangle 6"/>
          <p:cNvSpPr/>
          <p:nvPr/>
        </p:nvSpPr>
        <p:spPr>
          <a:xfrm flipH="1">
            <a:off x="4015296" y="2323490"/>
            <a:ext cx="596130" cy="29301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API</a:t>
            </a:r>
          </a:p>
        </p:txBody>
      </p:sp>
      <p:sp>
        <p:nvSpPr>
          <p:cNvPr id="8" name="Rounded Rectangle 141"/>
          <p:cNvSpPr/>
          <p:nvPr/>
        </p:nvSpPr>
        <p:spPr>
          <a:xfrm flipH="1">
            <a:off x="3361294" y="1227735"/>
            <a:ext cx="1904134" cy="43053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user app, middleware, languages…</a:t>
            </a:r>
          </a:p>
        </p:txBody>
      </p:sp>
      <p:sp>
        <p:nvSpPr>
          <p:cNvPr id="9" name="Slide Number Placeholder 19"/>
          <p:cNvSpPr txBox="1">
            <a:spLocks/>
          </p:cNvSpPr>
          <p:nvPr/>
        </p:nvSpPr>
        <p:spPr bwMode="auto">
          <a:xfrm>
            <a:off x="6871609" y="4440975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10" name="Straight Arrow Connector 9"/>
          <p:cNvCxnSpPr>
            <a:stCxn id="7" idx="2"/>
            <a:endCxn id="17" idx="0"/>
          </p:cNvCxnSpPr>
          <p:nvPr/>
        </p:nvCxnSpPr>
        <p:spPr>
          <a:xfrm>
            <a:off x="4313361" y="2616507"/>
            <a:ext cx="0" cy="7913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xtBox 10"/>
          <p:cNvSpPr txBox="1"/>
          <p:nvPr/>
        </p:nvSpPr>
        <p:spPr>
          <a:xfrm>
            <a:off x="123432" y="1293371"/>
            <a:ext cx="2592376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u="sng" dirty="0"/>
              <a:t>Consumer</a:t>
            </a:r>
            <a:r>
              <a:rPr lang="en-US" sz="1400" dirty="0"/>
              <a:t> of network services</a:t>
            </a:r>
          </a:p>
        </p:txBody>
      </p:sp>
      <p:sp>
        <p:nvSpPr>
          <p:cNvPr id="13" name="Left Brace 12"/>
          <p:cNvSpPr/>
          <p:nvPr/>
        </p:nvSpPr>
        <p:spPr bwMode="auto">
          <a:xfrm>
            <a:off x="2663445" y="3133495"/>
            <a:ext cx="189187" cy="150541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432" y="3665872"/>
            <a:ext cx="2592376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u="sng" dirty="0"/>
              <a:t>Provider</a:t>
            </a:r>
            <a:r>
              <a:rPr lang="en-US" sz="1400" dirty="0"/>
              <a:t> of network services</a:t>
            </a:r>
          </a:p>
        </p:txBody>
      </p:sp>
      <p:cxnSp>
        <p:nvCxnSpPr>
          <p:cNvPr id="15" name="Straight Arrow Connector 14"/>
          <p:cNvCxnSpPr>
            <a:stCxn id="7" idx="2"/>
            <a:endCxn id="19" idx="0"/>
          </p:cNvCxnSpPr>
          <p:nvPr/>
        </p:nvCxnSpPr>
        <p:spPr>
          <a:xfrm flipH="1">
            <a:off x="3444765" y="2616507"/>
            <a:ext cx="868596" cy="7913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15"/>
          <p:cNvSpPr/>
          <p:nvPr/>
        </p:nvSpPr>
        <p:spPr>
          <a:xfrm flipH="1">
            <a:off x="3904377" y="3936151"/>
            <a:ext cx="817969" cy="448601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H/W device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3904183" y="3407833"/>
            <a:ext cx="818357" cy="3673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Provider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3035673" y="3936151"/>
            <a:ext cx="817969" cy="448601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H/W device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3035587" y="3407833"/>
            <a:ext cx="818357" cy="3673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Provider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5085909" y="3936151"/>
            <a:ext cx="817969" cy="448601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H/W device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5085823" y="3407833"/>
            <a:ext cx="818357" cy="3673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Provider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62268" y="36059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…</a:t>
            </a:r>
          </a:p>
        </p:txBody>
      </p:sp>
      <p:cxnSp>
        <p:nvCxnSpPr>
          <p:cNvPr id="23" name="Straight Arrow Connector 22"/>
          <p:cNvCxnSpPr>
            <a:stCxn id="7" idx="2"/>
            <a:endCxn id="21" idx="0"/>
          </p:cNvCxnSpPr>
          <p:nvPr/>
        </p:nvCxnSpPr>
        <p:spPr>
          <a:xfrm>
            <a:off x="4313361" y="2616507"/>
            <a:ext cx="1181640" cy="7913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6" name="Straight Connector 25"/>
          <p:cNvCxnSpPr>
            <a:stCxn id="28" idx="0"/>
            <a:endCxn id="28" idx="0"/>
          </p:cNvCxnSpPr>
          <p:nvPr/>
        </p:nvCxnSpPr>
        <p:spPr bwMode="auto">
          <a:xfrm>
            <a:off x="2833657" y="2051827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2663445" y="2051827"/>
            <a:ext cx="3419680" cy="836342"/>
            <a:chOff x="2668886" y="2297152"/>
            <a:chExt cx="3419680" cy="836342"/>
          </a:xfrm>
        </p:grpSpPr>
        <p:sp>
          <p:nvSpPr>
            <p:cNvPr id="28" name="Left Brace 27"/>
            <p:cNvSpPr/>
            <p:nvPr/>
          </p:nvSpPr>
          <p:spPr bwMode="auto">
            <a:xfrm>
              <a:off x="2668886" y="2297152"/>
              <a:ext cx="170212" cy="836342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858073" y="2297152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858073" y="3133494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1" name="Straight Connector 30"/>
          <p:cNvCxnSpPr/>
          <p:nvPr/>
        </p:nvCxnSpPr>
        <p:spPr bwMode="auto">
          <a:xfrm>
            <a:off x="2852632" y="3133495"/>
            <a:ext cx="323049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852632" y="4638909"/>
            <a:ext cx="323049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4" name="Group 33"/>
          <p:cNvGrpSpPr/>
          <p:nvPr/>
        </p:nvGrpSpPr>
        <p:grpSpPr>
          <a:xfrm>
            <a:off x="2669179" y="1079500"/>
            <a:ext cx="3413946" cy="727001"/>
            <a:chOff x="2674620" y="1324825"/>
            <a:chExt cx="3413946" cy="727001"/>
          </a:xfrm>
        </p:grpSpPr>
        <p:sp>
          <p:nvSpPr>
            <p:cNvPr id="35" name="Left Brace 34"/>
            <p:cNvSpPr/>
            <p:nvPr/>
          </p:nvSpPr>
          <p:spPr bwMode="auto">
            <a:xfrm>
              <a:off x="2674620" y="1324825"/>
              <a:ext cx="164478" cy="72700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2858073" y="1324825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858073" y="2049657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TextBox 2"/>
          <p:cNvSpPr txBox="1"/>
          <p:nvPr/>
        </p:nvSpPr>
        <p:spPr>
          <a:xfrm>
            <a:off x="6743928" y="1601148"/>
            <a:ext cx="2160362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To design the network, we’re going to need to know something about the consumer</a:t>
            </a:r>
          </a:p>
        </p:txBody>
      </p:sp>
    </p:spTree>
    <p:extLst>
      <p:ext uri="{BB962C8B-B14F-4D97-AF65-F5344CB8AC3E}">
        <p14:creationId xmlns:p14="http://schemas.microsoft.com/office/powerpoint/2010/main" val="77773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87" y="222250"/>
            <a:ext cx="6858461" cy="857250"/>
          </a:xfrm>
        </p:spPr>
        <p:txBody>
          <a:bodyPr/>
          <a:lstStyle/>
          <a:p>
            <a:r>
              <a:rPr lang="en-US" sz="2800" dirty="0"/>
              <a:t>Top Down Design Begins with Use Cases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808080"/>
                </a:solidFill>
              </a:rPr>
              <a:t>Flash Memory Summit </a:t>
            </a:r>
            <a:r>
              <a:rPr lang="is-IS">
                <a:solidFill>
                  <a:srgbClr val="808080"/>
                </a:solidFill>
              </a:rPr>
              <a:t>2018</a:t>
            </a:r>
            <a:endParaRPr lang="en-US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/>
              <a:t>Persistent Memory Track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330C92AA-4EC6-3E47-905E-8C9F1C5EAFB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cxnSp>
        <p:nvCxnSpPr>
          <p:cNvPr id="6" name="Straight Arrow Connector 5"/>
          <p:cNvCxnSpPr>
            <a:stCxn id="8" idx="2"/>
            <a:endCxn id="7" idx="0"/>
          </p:cNvCxnSpPr>
          <p:nvPr/>
        </p:nvCxnSpPr>
        <p:spPr>
          <a:xfrm>
            <a:off x="4313361" y="1658265"/>
            <a:ext cx="0" cy="665225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" name="Rectangle 6"/>
          <p:cNvSpPr/>
          <p:nvPr/>
        </p:nvSpPr>
        <p:spPr>
          <a:xfrm flipH="1">
            <a:off x="4015296" y="2323490"/>
            <a:ext cx="596130" cy="29301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API</a:t>
            </a:r>
          </a:p>
        </p:txBody>
      </p:sp>
      <p:sp>
        <p:nvSpPr>
          <p:cNvPr id="8" name="Rounded Rectangle 141"/>
          <p:cNvSpPr/>
          <p:nvPr/>
        </p:nvSpPr>
        <p:spPr>
          <a:xfrm flipH="1">
            <a:off x="3361294" y="1227735"/>
            <a:ext cx="1904134" cy="430530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lin ang="5400000" scaled="1"/>
            <a:tileRect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user app, middleware, languages…</a:t>
            </a:r>
          </a:p>
        </p:txBody>
      </p:sp>
      <p:sp>
        <p:nvSpPr>
          <p:cNvPr id="9" name="Slide Number Placeholder 19"/>
          <p:cNvSpPr txBox="1">
            <a:spLocks/>
          </p:cNvSpPr>
          <p:nvPr/>
        </p:nvSpPr>
        <p:spPr bwMode="auto">
          <a:xfrm>
            <a:off x="6871609" y="4440975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43A6B213-765B-41AA-957E-2AF9911CB4C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cxnSp>
        <p:nvCxnSpPr>
          <p:cNvPr id="10" name="Straight Arrow Connector 9"/>
          <p:cNvCxnSpPr>
            <a:stCxn id="7" idx="2"/>
            <a:endCxn id="17" idx="0"/>
          </p:cNvCxnSpPr>
          <p:nvPr/>
        </p:nvCxnSpPr>
        <p:spPr>
          <a:xfrm>
            <a:off x="4313361" y="2616507"/>
            <a:ext cx="0" cy="7913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xtBox 10"/>
          <p:cNvSpPr txBox="1"/>
          <p:nvPr/>
        </p:nvSpPr>
        <p:spPr>
          <a:xfrm>
            <a:off x="123432" y="1293371"/>
            <a:ext cx="2592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Consumer of network services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56" y="2320369"/>
            <a:ext cx="17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Fabric Independent</a:t>
            </a:r>
          </a:p>
        </p:txBody>
      </p:sp>
      <p:sp>
        <p:nvSpPr>
          <p:cNvPr id="13" name="Left Brace 12"/>
          <p:cNvSpPr/>
          <p:nvPr/>
        </p:nvSpPr>
        <p:spPr bwMode="auto">
          <a:xfrm>
            <a:off x="2663445" y="3133495"/>
            <a:ext cx="189187" cy="150541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2786" y="3665872"/>
            <a:ext cx="1913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Different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Providers for different fabrics</a:t>
            </a:r>
          </a:p>
        </p:txBody>
      </p:sp>
      <p:cxnSp>
        <p:nvCxnSpPr>
          <p:cNvPr id="15" name="Straight Arrow Connector 14"/>
          <p:cNvCxnSpPr>
            <a:stCxn id="7" idx="2"/>
            <a:endCxn id="19" idx="0"/>
          </p:cNvCxnSpPr>
          <p:nvPr/>
        </p:nvCxnSpPr>
        <p:spPr>
          <a:xfrm flipH="1">
            <a:off x="3444765" y="2616507"/>
            <a:ext cx="868596" cy="7913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Rectangle 15"/>
          <p:cNvSpPr/>
          <p:nvPr/>
        </p:nvSpPr>
        <p:spPr>
          <a:xfrm flipH="1">
            <a:off x="3904377" y="3936151"/>
            <a:ext cx="817969" cy="448601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H/W device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3904183" y="3407833"/>
            <a:ext cx="818357" cy="3673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Provider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3035673" y="3936151"/>
            <a:ext cx="817969" cy="448601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H/W device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3035587" y="3407833"/>
            <a:ext cx="818357" cy="3673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Provider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5085909" y="3936151"/>
            <a:ext cx="817969" cy="448601"/>
          </a:xfrm>
          <a:prstGeom prst="rect">
            <a:avLst/>
          </a:prstGeom>
          <a:gradFill rotWithShape="1">
            <a:gsLst>
              <a:gs pos="0">
                <a:srgbClr val="3C6FBD">
                  <a:tint val="100000"/>
                  <a:shade val="100000"/>
                  <a:satMod val="130000"/>
                </a:srgbClr>
              </a:gs>
              <a:gs pos="100000">
                <a:srgbClr val="3C6F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>
              <a:defRPr/>
            </a:pPr>
            <a:r>
              <a:rPr lang="en-US" sz="1400" kern="0" dirty="0">
                <a:solidFill>
                  <a:prstClr val="white"/>
                </a:solidFill>
                <a:latin typeface="Calibri"/>
              </a:rPr>
              <a:t>H/W device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5085823" y="3407833"/>
            <a:ext cx="818357" cy="367346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3C6F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342900"/>
            <a:r>
              <a:rPr lang="en-US" sz="1400" kern="0" dirty="0">
                <a:solidFill>
                  <a:srgbClr val="000000"/>
                </a:solidFill>
                <a:latin typeface="Calibri"/>
              </a:rPr>
              <a:t>Provider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62268" y="36059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…</a:t>
            </a:r>
          </a:p>
        </p:txBody>
      </p:sp>
      <p:cxnSp>
        <p:nvCxnSpPr>
          <p:cNvPr id="23" name="Straight Arrow Connector 22"/>
          <p:cNvCxnSpPr>
            <a:stCxn id="7" idx="2"/>
            <a:endCxn id="21" idx="0"/>
          </p:cNvCxnSpPr>
          <p:nvPr/>
        </p:nvCxnSpPr>
        <p:spPr>
          <a:xfrm>
            <a:off x="4313361" y="2616507"/>
            <a:ext cx="1181640" cy="791326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" name="TextBox 23"/>
          <p:cNvSpPr txBox="1"/>
          <p:nvPr/>
        </p:nvSpPr>
        <p:spPr>
          <a:xfrm>
            <a:off x="6131582" y="2177611"/>
            <a:ext cx="2721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Define the functions to be exported upward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1582" y="3513569"/>
            <a:ext cx="2721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Implement APIs for the fabrics of interest</a:t>
            </a:r>
          </a:p>
        </p:txBody>
      </p:sp>
      <p:cxnSp>
        <p:nvCxnSpPr>
          <p:cNvPr id="26" name="Straight Connector 25"/>
          <p:cNvCxnSpPr>
            <a:stCxn id="28" idx="0"/>
            <a:endCxn id="28" idx="0"/>
          </p:cNvCxnSpPr>
          <p:nvPr/>
        </p:nvCxnSpPr>
        <p:spPr bwMode="auto">
          <a:xfrm>
            <a:off x="2833657" y="2051827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Group 26"/>
          <p:cNvGrpSpPr/>
          <p:nvPr/>
        </p:nvGrpSpPr>
        <p:grpSpPr>
          <a:xfrm>
            <a:off x="2663445" y="2051827"/>
            <a:ext cx="3419680" cy="836342"/>
            <a:chOff x="2668886" y="2297152"/>
            <a:chExt cx="3419680" cy="836342"/>
          </a:xfrm>
        </p:grpSpPr>
        <p:sp>
          <p:nvSpPr>
            <p:cNvPr id="28" name="Left Brace 27"/>
            <p:cNvSpPr/>
            <p:nvPr/>
          </p:nvSpPr>
          <p:spPr bwMode="auto">
            <a:xfrm>
              <a:off x="2668886" y="2297152"/>
              <a:ext cx="170212" cy="836342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2858073" y="2297152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858073" y="3133494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1" name="Straight Connector 30"/>
          <p:cNvCxnSpPr/>
          <p:nvPr/>
        </p:nvCxnSpPr>
        <p:spPr bwMode="auto">
          <a:xfrm>
            <a:off x="2852632" y="3133495"/>
            <a:ext cx="323049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852632" y="4638909"/>
            <a:ext cx="323049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131582" y="1171053"/>
            <a:ext cx="2721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Let consumers drive the requirements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669179" y="1079500"/>
            <a:ext cx="3413946" cy="727001"/>
            <a:chOff x="2674620" y="1324825"/>
            <a:chExt cx="3413946" cy="727001"/>
          </a:xfrm>
        </p:grpSpPr>
        <p:sp>
          <p:nvSpPr>
            <p:cNvPr id="35" name="Left Brace 34"/>
            <p:cNvSpPr/>
            <p:nvPr/>
          </p:nvSpPr>
          <p:spPr bwMode="auto">
            <a:xfrm>
              <a:off x="2674620" y="1324825"/>
              <a:ext cx="164478" cy="72700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2858073" y="1324825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2858073" y="2049657"/>
              <a:ext cx="3230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27410576"/>
      </p:ext>
    </p:extLst>
  </p:cSld>
  <p:clrMapOvr>
    <a:masterClrMapping/>
  </p:clrMapOvr>
</p:sld>
</file>

<file path=ppt/theme/theme1.xml><?xml version="1.0" encoding="utf-8"?>
<a:theme xmlns:a="http://schemas.openxmlformats.org/drawingml/2006/main" name="FlashMemorySummit_2010_Template_lightblueB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4836744-6816-DA40-A38B-C8B4EE0981F2}" vid="{9E1A21EF-9F95-974D-847F-E91E0E30CE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FlashMemorySummit_2018_Template_whiteBG_16x9</Template>
  <TotalTime>2443</TotalTime>
  <Words>1800</Words>
  <Application>Microsoft Office PowerPoint</Application>
  <PresentationFormat>On-screen Show (16:9)</PresentationFormat>
  <Paragraphs>427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Calibri</vt:lpstr>
      <vt:lpstr>Courier New</vt:lpstr>
      <vt:lpstr>Times</vt:lpstr>
      <vt:lpstr>Wingdings</vt:lpstr>
      <vt:lpstr>ヒラギノ角ゴ Pro W3</vt:lpstr>
      <vt:lpstr>FlashMemorySummit_2010_Template_lightblueBG</vt:lpstr>
      <vt:lpstr>Remote Persistent Memory - RPM The Case for Use Cases</vt:lpstr>
      <vt:lpstr>Remote Persistent Memory</vt:lpstr>
      <vt:lpstr>Something Different?</vt:lpstr>
      <vt:lpstr>PowerPoint Presentation</vt:lpstr>
      <vt:lpstr>What is Remote Persistent Memory Exactly?</vt:lpstr>
      <vt:lpstr>System Perspective</vt:lpstr>
      <vt:lpstr>Memory Model</vt:lpstr>
      <vt:lpstr>Some Taxonomy</vt:lpstr>
      <vt:lpstr>Top Down Design Begins with Use Cases</vt:lpstr>
      <vt:lpstr>Why Focus on APIs?</vt:lpstr>
      <vt:lpstr>A Bold Prediction</vt:lpstr>
      <vt:lpstr>A Multi-dimensional Problem</vt:lpstr>
      <vt:lpstr>Possible System Objectives</vt:lpstr>
      <vt:lpstr>Some Consumer Considerations</vt:lpstr>
      <vt:lpstr>Possible Application Targets</vt:lpstr>
      <vt:lpstr>Example: High Availability</vt:lpstr>
      <vt:lpstr>Example: Remote Persistent Memory</vt:lpstr>
      <vt:lpstr>Example: Shared Persistent Memory</vt:lpstr>
      <vt:lpstr>An Example: RPM for Graph Analytics</vt:lpstr>
      <vt:lpstr>Collaboration</vt:lpstr>
      <vt:lpstr>Driving Adoption of RPM</vt:lpstr>
      <vt:lpstr>Steps Forward – What’s Planned</vt:lpstr>
      <vt:lpstr>SNIA/OFA Alliance – How It Works</vt:lpstr>
      <vt:lpstr>Brainstorming Use Cases… So Far</vt:lpstr>
      <vt:lpstr>Brainstorming Use Cases… so far</vt:lpstr>
      <vt:lpstr>Brainstorming Use Cases… so far</vt:lpstr>
      <vt:lpstr>Call to Action – Add Your Voice</vt:lpstr>
      <vt:lpstr>Next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Marty Foltyn</dc:creator>
  <cp:lastModifiedBy>Paul Grun</cp:lastModifiedBy>
  <cp:revision>49</cp:revision>
  <dcterms:created xsi:type="dcterms:W3CDTF">2018-07-18T20:32:42Z</dcterms:created>
  <dcterms:modified xsi:type="dcterms:W3CDTF">2018-08-08T20:47:24Z</dcterms:modified>
</cp:coreProperties>
</file>