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65" r:id="rId4"/>
    <p:sldId id="293" r:id="rId5"/>
    <p:sldId id="294" r:id="rId6"/>
    <p:sldId id="295" r:id="rId7"/>
    <p:sldId id="263" r:id="rId8"/>
    <p:sldId id="290" r:id="rId9"/>
    <p:sldId id="292" r:id="rId10"/>
    <p:sldId id="261" r:id="rId11"/>
    <p:sldId id="291" r:id="rId12"/>
    <p:sldId id="304" r:id="rId13"/>
    <p:sldId id="266" r:id="rId14"/>
    <p:sldId id="267" r:id="rId15"/>
    <p:sldId id="268" r:id="rId16"/>
    <p:sldId id="296" r:id="rId17"/>
    <p:sldId id="270" r:id="rId18"/>
    <p:sldId id="271" r:id="rId19"/>
    <p:sldId id="272" r:id="rId20"/>
    <p:sldId id="273" r:id="rId21"/>
    <p:sldId id="305" r:id="rId22"/>
    <p:sldId id="297" r:id="rId23"/>
    <p:sldId id="300" r:id="rId24"/>
    <p:sldId id="274" r:id="rId25"/>
    <p:sldId id="275" r:id="rId26"/>
    <p:sldId id="276" r:id="rId27"/>
    <p:sldId id="289" r:id="rId28"/>
    <p:sldId id="277" r:id="rId29"/>
    <p:sldId id="279" r:id="rId30"/>
    <p:sldId id="298" r:id="rId31"/>
    <p:sldId id="299" r:id="rId32"/>
    <p:sldId id="280" r:id="rId33"/>
    <p:sldId id="281" r:id="rId34"/>
    <p:sldId id="282" r:id="rId35"/>
    <p:sldId id="306" r:id="rId36"/>
    <p:sldId id="307" r:id="rId37"/>
    <p:sldId id="286" r:id="rId38"/>
    <p:sldId id="283" r:id="rId39"/>
    <p:sldId id="284" r:id="rId40"/>
    <p:sldId id="288" r:id="rId41"/>
    <p:sldId id="28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2" autoAdjust="0"/>
    <p:restoredTop sz="83394" autoAdjust="0"/>
  </p:normalViewPr>
  <p:slideViewPr>
    <p:cSldViewPr snapToObjects="1" showGuides="1">
      <p:cViewPr varScale="1">
        <p:scale>
          <a:sx n="113" d="100"/>
          <a:sy n="113" d="100"/>
        </p:scale>
        <p:origin x="-1728" y="-112"/>
      </p:cViewPr>
      <p:guideLst>
        <p:guide orient="horz" pos="12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81B76-4DE1-1742-941F-FAE08C39C733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C267F-6531-D347-83A4-595C4A65E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“ability for multiple consumer </a:t>
            </a:r>
            <a:r>
              <a:rPr lang="en-US" dirty="0" err="1" smtClean="0"/>
              <a:t>async</a:t>
            </a:r>
            <a:r>
              <a:rPr lang="en-US" dirty="0" smtClean="0"/>
              <a:t> progress” sub-bullet (from feedback in slide 35)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Separate distinction between vendor-specific optimization exposure vs. common functionality that should be standardized (e.g., tag matching should be standardized)</a:t>
            </a:r>
          </a:p>
          <a:p>
            <a:endParaRPr lang="en-US" dirty="0" smtClean="0"/>
          </a:p>
          <a:p>
            <a:r>
              <a:rPr lang="en-US" dirty="0" smtClean="0"/>
              <a:t>This is a new slide that specifically mentions the common</a:t>
            </a:r>
            <a:r>
              <a:rPr lang="en-US" baseline="0" dirty="0" smtClean="0"/>
              <a:t> high-level interfaces</a:t>
            </a:r>
          </a:p>
          <a:p>
            <a:r>
              <a:rPr lang="en-US" baseline="0" dirty="0" smtClean="0"/>
              <a:t>I added the ability to run-time query which interfaces are available (e.g., for providers who do not want to provide these high-level interfaces)</a:t>
            </a:r>
          </a:p>
          <a:p>
            <a:r>
              <a:rPr lang="en-US" baseline="0" dirty="0" err="1" smtClean="0"/>
              <a:t>Torsten</a:t>
            </a:r>
            <a:r>
              <a:rPr lang="en-US" baseline="0" dirty="0" smtClean="0"/>
              <a:t> also mentioned that it would be good to specifically call out non-blocking for the </a:t>
            </a:r>
            <a:r>
              <a:rPr lang="en-US" baseline="0" smtClean="0"/>
              <a:t>collectives support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The next slide is now (pretty</a:t>
            </a:r>
            <a:r>
              <a:rPr lang="en-US" baseline="0" dirty="0" smtClean="0"/>
              <a:t> much) the original slide that talks about low-level vendor-specific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Tx/>
              <a:buNone/>
            </a:pPr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Tag matching: forgot about #$%#$% wildcards…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Tag: perhaps best describe in pictures (BRIAN WILL SEND)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Tag: also needs direct delivery into target buffers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Unexpected: message storage for unknown tags (scale with amount of message data received, not number of </a:t>
            </a:r>
            <a:r>
              <a:rPr lang="en-US" dirty="0" err="1" smtClean="0"/>
              <a:t>msgs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0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Separate distinction between vendor-specific optimization exposure vs. common functionality that should be standardized (e.g., tag matching should be standardized)</a:t>
            </a:r>
          </a:p>
          <a:p>
            <a:endParaRPr lang="en-US" dirty="0" smtClean="0"/>
          </a:p>
          <a:p>
            <a:r>
              <a:rPr lang="en-US" dirty="0" smtClean="0"/>
              <a:t>This</a:t>
            </a:r>
            <a:r>
              <a:rPr lang="en-US" baseline="0" dirty="0" smtClean="0"/>
              <a:t> slide is pretty much the same as it was; the standardization of common interfaces is now a separate slide (the one before this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6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algn="l"/>
            <a:r>
              <a:rPr lang="en-US" dirty="0" smtClean="0"/>
              <a:t>- Fix first bullet with: memory </a:t>
            </a:r>
            <a:r>
              <a:rPr lang="en-US" dirty="0" err="1" smtClean="0"/>
              <a:t>reg</a:t>
            </a:r>
            <a:r>
              <a:rPr lang="en-US" dirty="0" smtClean="0"/>
              <a:t> may not be necessary</a:t>
            </a:r>
          </a:p>
          <a:p>
            <a:pPr algn="l"/>
            <a:r>
              <a:rPr lang="en-US" dirty="0" smtClean="0"/>
              <a:t>- Here’s what we want out of </a:t>
            </a:r>
            <a:r>
              <a:rPr lang="en-US" dirty="0" err="1" smtClean="0"/>
              <a:t>mr</a:t>
            </a:r>
            <a:r>
              <a:rPr lang="en-US" dirty="0" smtClean="0"/>
              <a:t>: 1) decouple registration and pinning.  2) here’s what we’re going to do in MPI</a:t>
            </a:r>
          </a:p>
          <a:p>
            <a:pPr algn="l"/>
            <a:r>
              <a:rPr lang="en-US" dirty="0" smtClean="0"/>
              <a:t>- Different requirements: whether </a:t>
            </a:r>
            <a:r>
              <a:rPr lang="en-US" dirty="0" err="1" smtClean="0"/>
              <a:t>mr</a:t>
            </a:r>
            <a:r>
              <a:rPr lang="en-US" dirty="0" smtClean="0"/>
              <a:t> is </a:t>
            </a:r>
            <a:r>
              <a:rPr lang="en-US" dirty="0" err="1" smtClean="0"/>
              <a:t>implict</a:t>
            </a:r>
            <a:r>
              <a:rPr lang="en-US" dirty="0" smtClean="0"/>
              <a:t> or explicit (depends on OS, too)</a:t>
            </a:r>
          </a:p>
          <a:p>
            <a:pPr algn="l"/>
            <a:r>
              <a:rPr lang="en-US" dirty="0" smtClean="0"/>
              <a:t>- Perhaps choose which to use at runtime? (explicit or implicit)</a:t>
            </a:r>
          </a:p>
          <a:p>
            <a:pPr algn="l"/>
            <a:r>
              <a:rPr lang="en-US" dirty="0" smtClean="0"/>
              <a:t>- There are two different camps in the MPI community </a:t>
            </a:r>
            <a:r>
              <a:rPr lang="en-US" dirty="0" smtClean="0">
                <a:sym typeface="Wingdings"/>
              </a:rPr>
              <a:t></a:t>
            </a:r>
          </a:p>
          <a:p>
            <a:pPr algn="l"/>
            <a:r>
              <a:rPr lang="en-US" dirty="0" smtClean="0">
                <a:sym typeface="Wingdings"/>
              </a:rPr>
              <a:t>- If cost of </a:t>
            </a:r>
            <a:r>
              <a:rPr lang="en-US" dirty="0" err="1" smtClean="0">
                <a:sym typeface="Wingdings"/>
              </a:rPr>
              <a:t>reg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dereg</a:t>
            </a:r>
            <a:r>
              <a:rPr lang="en-US" dirty="0" smtClean="0">
                <a:sym typeface="Wingdings"/>
              </a:rPr>
              <a:t> was “free”, much of this debate goes away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separated memory registration out into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3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After fork in child: be able to re-</a:t>
            </a:r>
            <a:r>
              <a:rPr lang="en-US" dirty="0" err="1" smtClean="0"/>
              <a:t>init</a:t>
            </a:r>
            <a:r>
              <a:rPr lang="en-US" dirty="0" smtClean="0"/>
              <a:t> network layer</a:t>
            </a:r>
            <a:r>
              <a:rPr lang="en-US" baseline="0" dirty="0" smtClean="0"/>
              <a:t> 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slab: instead, say amount of receive buffering used directly related to incoming message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I</a:t>
            </a:r>
            <a:r>
              <a:rPr lang="en-US" baseline="0" dirty="0" smtClean="0"/>
              <a:t> split fork into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Datagram bullet is redundant with prior slide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Last bullet seems redundant with prior slide, too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Ordering: potentially on a per-message basis? (e.g., send/</a:t>
            </a:r>
            <a:r>
              <a:rPr lang="en-US" dirty="0" err="1" smtClean="0"/>
              <a:t>recv</a:t>
            </a:r>
            <a:r>
              <a:rPr lang="en-US" dirty="0" smtClean="0"/>
              <a:t> ordered and RDMA unordered)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Changed “query for datagram payload offset” to be an example</a:t>
            </a:r>
          </a:p>
          <a:p>
            <a:pPr marL="0" indent="0" algn="l">
              <a:buFontTx/>
              <a:buNone/>
            </a:pPr>
            <a:r>
              <a:rPr lang="en-US" dirty="0" smtClean="0"/>
              <a:t>I added sub-bullet about ordered vs. unordered</a:t>
            </a:r>
          </a:p>
          <a:p>
            <a:pPr marL="0" indent="0" algn="l">
              <a:buFontTx/>
              <a:buNone/>
            </a:pPr>
            <a:r>
              <a:rPr lang="en-US" dirty="0" smtClean="0"/>
              <a:t>Last bullet (completions for remote write) is not redundant; I left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83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slab: instead, say amount of receive buffering used directly related to incoming message</a:t>
            </a:r>
          </a:p>
          <a:p>
            <a:pPr marL="171450" indent="-171450" algn="l">
              <a:buFontTx/>
              <a:buChar char="-"/>
            </a:pPr>
            <a:endParaRPr lang="en-US" dirty="0" smtClean="0"/>
          </a:p>
          <a:p>
            <a:pPr marL="0" indent="0" algn="l">
              <a:buFontTx/>
              <a:buNone/>
            </a:pPr>
            <a:r>
              <a:rPr lang="en-US" dirty="0" smtClean="0"/>
              <a:t>Changed</a:t>
            </a:r>
            <a:r>
              <a:rPr lang="en-US" baseline="0" dirty="0" smtClean="0"/>
              <a:t> 2</a:t>
            </a:r>
            <a:r>
              <a:rPr lang="en-US" baseline="30000" dirty="0" smtClean="0"/>
              <a:t>nd</a:t>
            </a:r>
            <a:r>
              <a:rPr lang="en-US" baseline="0" dirty="0" smtClean="0"/>
              <a:t> bullet / sub-bullet to be in the form of a requirement, and just used “slab”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5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Little confusing that I mention vendor specified again here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Scalable: point is that MPI is a fully connected model.  Support it however you want.  Today we run on M’s of processes.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 didn’t find the vendor-specific events</a:t>
            </a:r>
            <a:r>
              <a:rPr lang="en-US" baseline="0" dirty="0" smtClean="0"/>
              <a:t> confusing…?</a:t>
            </a:r>
            <a:endParaRPr lang="en-US" dirty="0" smtClean="0"/>
          </a:p>
          <a:p>
            <a:pPr algn="l"/>
            <a:r>
              <a:rPr lang="en-US" dirty="0" smtClean="0"/>
              <a:t>I moved the “scalable to millions</a:t>
            </a:r>
            <a:r>
              <a:rPr lang="en-US" baseline="0" dirty="0" smtClean="0"/>
              <a:t> of peers” up to slide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3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Hints to device about power?  (e.g., MPI knows I’m not going to do anything for a while… but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t)  And network power hints may not be valuable over time…?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On prior slide: have efficient mechanism to block in </a:t>
            </a:r>
            <a:r>
              <a:rPr lang="en-US" dirty="0" err="1" smtClean="0"/>
              <a:t>libfabric</a:t>
            </a:r>
            <a:r>
              <a:rPr lang="en-US" dirty="0" smtClean="0"/>
              <a:t> calls (e.g., poll hard in lower layer, sleep for a while, …etc.)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was later consensus that power</a:t>
            </a:r>
            <a:r>
              <a:rPr lang="en-US" baseline="0" dirty="0" smtClean="0"/>
              <a:t> hints are not likely useful, particularly regarding the network device(s)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Jeff Hammond: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[u]int32_t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Add &lt;</a:t>
            </a:r>
            <a:r>
              <a:rPr lang="en-US" baseline="0" dirty="0" err="1" smtClean="0"/>
              <a:t>stdint.h</a:t>
            </a:r>
            <a:r>
              <a:rPr lang="en-US" baseline="0" dirty="0" smtClean="0"/>
              <a:t>&gt; types</a:t>
            </a:r>
          </a:p>
          <a:p>
            <a:pPr marL="171450" indent="-171450">
              <a:buFontTx/>
              <a:buChar char="-"/>
            </a:pPr>
            <a:r>
              <a:rPr lang="en-US" baseline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 “both 1-sided</a:t>
            </a:r>
            <a:r>
              <a:rPr lang="en-US" baseline="0" dirty="0" smtClean="0"/>
              <a:t> and 2-sided” to scalability point in this slide (Vs. in a later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a new slide from the MPI</a:t>
            </a:r>
            <a:r>
              <a:rPr lang="en-US" baseline="0" dirty="0" smtClean="0"/>
              <a:t> Forum RMA WG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Added: need</a:t>
            </a:r>
            <a:r>
              <a:rPr lang="en-US" baseline="0" dirty="0" smtClean="0"/>
              <a:t> read-only access for regular users (vs. IB, which requires root access)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1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Data point: if we provide a tag matching, then everyone should provide it even if you have to emulate it (this is two opinions)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Expose OOB capabilities from the network</a:t>
            </a:r>
          </a:p>
          <a:p>
            <a:endParaRPr lang="en-US" dirty="0" smtClean="0"/>
          </a:p>
          <a:p>
            <a:r>
              <a:rPr lang="en-US" dirty="0" smtClean="0"/>
              <a:t>I moved the tag</a:t>
            </a:r>
            <a:r>
              <a:rPr lang="en-US" baseline="0" dirty="0" smtClean="0"/>
              <a:t> matching data point up to slide 21</a:t>
            </a:r>
          </a:p>
          <a:p>
            <a:r>
              <a:rPr lang="en-US" dirty="0" smtClean="0"/>
              <a:t>Moved OOB capabilities point up</a:t>
            </a:r>
            <a:r>
              <a:rPr lang="en-US" baseline="0" dirty="0" smtClean="0"/>
              <a:t> to slide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9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MPI community feedback: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We need </a:t>
            </a:r>
            <a:r>
              <a:rPr lang="en-US" dirty="0" err="1" smtClean="0"/>
              <a:t>async</a:t>
            </a:r>
            <a:r>
              <a:rPr lang="en-US" dirty="0" smtClean="0"/>
              <a:t> progress (from the perspective of MPI looking down).  MPI-3 demands it.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Pair this with multiple consumers of the interface both being able to have “</a:t>
            </a:r>
            <a:r>
              <a:rPr lang="en-US" dirty="0" err="1" smtClean="0"/>
              <a:t>async</a:t>
            </a:r>
            <a:r>
              <a:rPr lang="en-US" dirty="0" smtClean="0"/>
              <a:t> progress” from a single place (E.g., MPI and PGAS playing nicely together)</a:t>
            </a:r>
          </a:p>
          <a:p>
            <a:pPr marL="171450" indent="-171450" algn="l">
              <a:buFontTx/>
              <a:buChar char="-"/>
            </a:pPr>
            <a:r>
              <a:rPr lang="en-US" dirty="0" smtClean="0"/>
              <a:t>Failures: well-defined a way to reclaim resources from that layer and below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err="1" smtClean="0"/>
              <a:t>async</a:t>
            </a:r>
            <a:r>
              <a:rPr lang="en-US" dirty="0" smtClean="0"/>
              <a:t> progress points now listed as a “need” in slide 11</a:t>
            </a:r>
          </a:p>
          <a:p>
            <a:r>
              <a:rPr lang="en-US" dirty="0" smtClean="0"/>
              <a:t>Added point about reclaiming resources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2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</a:t>
            </a:r>
            <a:r>
              <a:rPr lang="en-US" baseline="0" dirty="0" smtClean="0"/>
              <a:t>k from MPI community:</a:t>
            </a:r>
          </a:p>
          <a:p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We like RDMA write with immediate… but 4 bytes isn’t enough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Re-state last bullet better: want completion on peer for an RDMA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“inline messages” with “ability to re-use buffer immediately”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Replaced “MPI + PGAS” example with “API handles are independent</a:t>
            </a:r>
            <a:r>
              <a:rPr lang="en-US" baseline="0" dirty="0" smtClean="0"/>
              <a:t> of each other”</a:t>
            </a:r>
          </a:p>
          <a:p>
            <a:r>
              <a:rPr lang="en-US" dirty="0" smtClean="0"/>
              <a:t>Split off into</a:t>
            </a:r>
            <a:r>
              <a:rPr lang="en-US" baseline="0" dirty="0" smtClean="0"/>
              <a:t> its own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Specifically</a:t>
            </a:r>
            <a:r>
              <a:rPr lang="en-US" baseline="0" dirty="0" smtClean="0"/>
              <a:t> mentioned the 40-byte GHR UD header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8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Translated “Multiple PDs per process” to “ability to connect to ‘unrelated’ peers”</a:t>
            </a:r>
          </a:p>
          <a:p>
            <a:endParaRPr lang="en-US" dirty="0" smtClean="0"/>
          </a:p>
          <a:p>
            <a:r>
              <a:rPr lang="en-US" dirty="0" smtClean="0"/>
              <a:t>Per feedback on slide 32, add point about being able to block (without consuming CPU, even though</a:t>
            </a:r>
            <a:r>
              <a:rPr lang="en-US" baseline="0" dirty="0" smtClean="0"/>
              <a:t> that’s not actually specified by verbs)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29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MPI community</a:t>
            </a:r>
            <a:r>
              <a:rPr lang="en-US" baseline="0" dirty="0" smtClean="0"/>
              <a:t> feedback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Added 1</a:t>
            </a:r>
            <a:r>
              <a:rPr lang="en-US" baseline="30000" dirty="0" smtClean="0"/>
              <a:t>st</a:t>
            </a:r>
            <a:r>
              <a:rPr lang="en-US" dirty="0" smtClean="0"/>
              <a:t> bullet</a:t>
            </a:r>
            <a:r>
              <a:rPr lang="en-US" baseline="0" dirty="0" smtClean="0"/>
              <a:t> as reaction to feedback from slide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new slide from after the MPI community feedback </a:t>
            </a:r>
            <a:r>
              <a:rPr lang="en-US" dirty="0" err="1" smtClean="0"/>
              <a:t>webex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C267F-6531-D347-83A4-595C4A65ED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2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TextBox 17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983B-5392-8C4C-9589-9E70FDC8CAE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DB608849-CD7A-7D49-8C99-8A961CDF5FC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6032" y="244158"/>
            <a:ext cx="8622792" cy="1339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TextBox 13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4229100" y="6351621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TextBox 17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15" name="TextBox 14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229100" y="636779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Slide </a:t>
            </a:r>
            <a:fld id="{F9934F65-F46C-A846-ACD5-01AA4248C5D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0C3983B-5392-8C4C-9589-9E70FDC8CAE0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27418BE-7F8B-674C-86E1-B1889505FD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MPI Requirements</a:t>
            </a:r>
            <a:br>
              <a:rPr lang="en-US" dirty="0" smtClean="0"/>
            </a:br>
            <a:r>
              <a:rPr lang="en-US" dirty="0" smtClean="0"/>
              <a:t>of the Network Layer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2299138"/>
          </a:xfrm>
        </p:spPr>
        <p:txBody>
          <a:bodyPr>
            <a:normAutofit/>
          </a:bodyPr>
          <a:lstStyle/>
          <a:p>
            <a:r>
              <a:rPr lang="en-US" dirty="0" smtClean="0"/>
              <a:t>Presented to the </a:t>
            </a:r>
            <a:r>
              <a:rPr lang="en-US" dirty="0" err="1" smtClean="0"/>
              <a:t>OpenFabrics</a:t>
            </a:r>
            <a:r>
              <a:rPr lang="en-US" dirty="0" smtClean="0"/>
              <a:t> </a:t>
            </a:r>
            <a:r>
              <a:rPr lang="en-US" dirty="0" err="1" smtClean="0"/>
              <a:t>libfabric</a:t>
            </a:r>
            <a:r>
              <a:rPr lang="en-US" dirty="0" smtClean="0"/>
              <a:t> Working Group</a:t>
            </a:r>
          </a:p>
          <a:p>
            <a:r>
              <a:rPr lang="en-US" dirty="0" smtClean="0"/>
              <a:t>January 28, 2014</a:t>
            </a:r>
          </a:p>
          <a:p>
            <a:endParaRPr lang="en-US" dirty="0" smtClean="0"/>
          </a:p>
          <a:p>
            <a:r>
              <a:rPr lang="en-US" dirty="0" smtClean="0"/>
              <a:t>Community feedback assembled</a:t>
            </a:r>
          </a:p>
          <a:p>
            <a:r>
              <a:rPr lang="en-US" dirty="0" smtClean="0"/>
              <a:t>by Jeff Squyres, Cisco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3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Messages (not streams)</a:t>
            </a:r>
          </a:p>
          <a:p>
            <a:r>
              <a:rPr lang="en-US" dirty="0" smtClean="0"/>
              <a:t>Efficient API</a:t>
            </a:r>
          </a:p>
          <a:p>
            <a:pPr lvl="1"/>
            <a:r>
              <a:rPr lang="en-US" dirty="0" smtClean="0"/>
              <a:t>Allow for low latency / high bandwidth</a:t>
            </a:r>
          </a:p>
          <a:p>
            <a:pPr lvl="1"/>
            <a:r>
              <a:rPr lang="en-US" dirty="0" smtClean="0"/>
              <a:t>Low number of instructions in the critical path</a:t>
            </a:r>
          </a:p>
          <a:p>
            <a:pPr lvl="1"/>
            <a:r>
              <a:rPr lang="en-US" dirty="0" smtClean="0"/>
              <a:t>Enable “zero copy”</a:t>
            </a:r>
          </a:p>
          <a:p>
            <a:r>
              <a:rPr lang="en-US" dirty="0" smtClean="0"/>
              <a:t>Separation of local action initiation and completion</a:t>
            </a:r>
          </a:p>
          <a:p>
            <a:r>
              <a:rPr lang="en-US" dirty="0" smtClean="0"/>
              <a:t>One-sided (including atomics) and two-sided semantics</a:t>
            </a:r>
          </a:p>
          <a:p>
            <a:r>
              <a:rPr lang="en-US" dirty="0" smtClean="0"/>
              <a:t>No requirement for communication buffer alignment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5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progress independent of API calls</a:t>
            </a:r>
          </a:p>
          <a:p>
            <a:pPr lvl="1"/>
            <a:r>
              <a:rPr lang="en-US" dirty="0" smtClean="0"/>
              <a:t>Including asynchronous progress from multiple consumers (e.g., MPI and PGAS in the same process)</a:t>
            </a:r>
          </a:p>
          <a:p>
            <a:pPr lvl="1"/>
            <a:r>
              <a:rPr lang="en-US" dirty="0" smtClean="0"/>
              <a:t>Preferably via dedicated hardware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2362200"/>
            <a:ext cx="39624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2819400"/>
            <a:ext cx="1752600" cy="1447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10072" y="2819400"/>
            <a:ext cx="1752600" cy="1447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PGAS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3429000"/>
            <a:ext cx="11430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libfabric</a:t>
            </a:r>
            <a:r>
              <a:rPr lang="en-US" dirty="0" smtClean="0">
                <a:solidFill>
                  <a:srgbClr val="000000"/>
                </a:solidFill>
              </a:rPr>
              <a:t> handles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2475" y="3429000"/>
            <a:ext cx="1143000" cy="6096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libfabric</a:t>
            </a:r>
            <a:r>
              <a:rPr lang="en-US" dirty="0" smtClean="0">
                <a:solidFill>
                  <a:srgbClr val="000000"/>
                </a:solidFill>
              </a:rPr>
              <a:t> handles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4095" y="5047565"/>
            <a:ext cx="1015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Progress</a:t>
            </a:r>
          </a:p>
          <a:p>
            <a:pPr algn="ctr"/>
            <a:r>
              <a:rPr lang="en-US" dirty="0" smtClean="0"/>
              <a:t>of these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V="1">
            <a:off x="5181600" y="4038600"/>
            <a:ext cx="609600" cy="10089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82823" y="5041091"/>
            <a:ext cx="1325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Also causes</a:t>
            </a:r>
          </a:p>
          <a:p>
            <a:pPr algn="ctr"/>
            <a:r>
              <a:rPr lang="en-US" dirty="0"/>
              <a:t>p</a:t>
            </a:r>
            <a:r>
              <a:rPr lang="en-US" dirty="0" smtClean="0"/>
              <a:t>rogress</a:t>
            </a:r>
          </a:p>
          <a:p>
            <a:pPr algn="ctr"/>
            <a:r>
              <a:rPr lang="en-US" dirty="0" smtClean="0"/>
              <a:t>of these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0"/>
            <a:endCxn id="10" idx="2"/>
          </p:cNvCxnSpPr>
          <p:nvPr/>
        </p:nvCxnSpPr>
        <p:spPr>
          <a:xfrm flipH="1" flipV="1">
            <a:off x="7673975" y="4038600"/>
            <a:ext cx="571500" cy="10024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2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Scalable communications with millions of peers</a:t>
            </a:r>
          </a:p>
          <a:p>
            <a:pPr lvl="1"/>
            <a:r>
              <a:rPr lang="en-US" dirty="0" smtClean="0"/>
              <a:t>With both one-sided and two-sided semantics</a:t>
            </a:r>
          </a:p>
          <a:p>
            <a:pPr lvl="1"/>
            <a:r>
              <a:rPr lang="en-US" dirty="0" smtClean="0"/>
              <a:t>Think of MPI as a fully-connected model</a:t>
            </a:r>
          </a:p>
          <a:p>
            <a:pPr marL="579438" lvl="2" indent="0">
              <a:buNone/>
            </a:pPr>
            <a:r>
              <a:rPr lang="en-US" dirty="0" smtClean="0"/>
              <a:t>(even though it usually isn’t implemented that way)</a:t>
            </a:r>
          </a:p>
          <a:p>
            <a:pPr lvl="1"/>
            <a:r>
              <a:rPr lang="en-US" dirty="0" smtClean="0"/>
              <a:t>Today, runs with 3 million MPI </a:t>
            </a:r>
            <a:r>
              <a:rPr lang="en-US" b="1" i="1" dirty="0" smtClean="0">
                <a:solidFill>
                  <a:srgbClr val="FF0000"/>
                </a:solidFill>
              </a:rPr>
              <a:t>processes</a:t>
            </a:r>
            <a:r>
              <a:rPr lang="en-US" dirty="0" smtClean="0"/>
              <a:t> in a job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things MPI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ll the basic needs from previous slide)</a:t>
            </a:r>
          </a:p>
          <a:p>
            <a:r>
              <a:rPr lang="en-US" dirty="0" smtClean="0"/>
              <a:t>Different modes of communication</a:t>
            </a:r>
          </a:p>
          <a:p>
            <a:pPr lvl="1"/>
            <a:r>
              <a:rPr lang="en-US" dirty="0" smtClean="0"/>
              <a:t>Reliable vs. unreliable</a:t>
            </a:r>
          </a:p>
          <a:p>
            <a:pPr lvl="1"/>
            <a:r>
              <a:rPr lang="en-US" dirty="0" smtClean="0"/>
              <a:t>Scalable connectionless communications (i.e., UD)</a:t>
            </a:r>
          </a:p>
          <a:p>
            <a:r>
              <a:rPr lang="en-US" dirty="0" smtClean="0"/>
              <a:t>Specify peer read/write address (i.e., RDMA)</a:t>
            </a:r>
          </a:p>
          <a:p>
            <a:r>
              <a:rPr lang="en-US" dirty="0" smtClean="0"/>
              <a:t>RDMA write with immediate (*)</a:t>
            </a:r>
          </a:p>
          <a:p>
            <a:pPr lvl="1"/>
            <a:r>
              <a:rPr lang="en-US" i="1" dirty="0" smtClean="0"/>
              <a:t>…but we want more (more on this later)</a:t>
            </a:r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49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re-use (short/inline) buffers immediately</a:t>
            </a:r>
          </a:p>
          <a:p>
            <a:r>
              <a:rPr lang="en-US" dirty="0" smtClean="0"/>
              <a:t>Polling and OS-native/</a:t>
            </a:r>
            <a:r>
              <a:rPr lang="en-US" dirty="0" err="1" smtClean="0"/>
              <a:t>fd</a:t>
            </a:r>
            <a:r>
              <a:rPr lang="en-US" dirty="0" smtClean="0"/>
              <a:t>-based blocking QP modes</a:t>
            </a:r>
          </a:p>
          <a:p>
            <a:r>
              <a:rPr lang="en-US" dirty="0" smtClean="0"/>
              <a:t>Discover devices, ports, and their capabilities (*)</a:t>
            </a:r>
          </a:p>
          <a:p>
            <a:pPr lvl="1"/>
            <a:r>
              <a:rPr lang="en-US" i="1" dirty="0" smtClean="0"/>
              <a:t>…but let’s not tie this to a specific hardware model</a:t>
            </a:r>
          </a:p>
          <a:p>
            <a:r>
              <a:rPr lang="en-US" dirty="0" smtClean="0"/>
              <a:t>Scatter / gather lists for sends</a:t>
            </a:r>
          </a:p>
          <a:p>
            <a:r>
              <a:rPr lang="en-US" dirty="0" smtClean="0"/>
              <a:t>Atomic operations (*)</a:t>
            </a:r>
          </a:p>
          <a:p>
            <a:pPr lvl="1"/>
            <a:r>
              <a:rPr lang="en-US" i="1" dirty="0" smtClean="0"/>
              <a:t>…but we want more (more on this later)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4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have </a:t>
            </a:r>
            <a:r>
              <a:rPr lang="en-US" dirty="0" smtClean="0"/>
              <a:t>multiple </a:t>
            </a:r>
            <a:r>
              <a:rPr lang="en-US" dirty="0"/>
              <a:t>consumers in a single process</a:t>
            </a:r>
          </a:p>
          <a:p>
            <a:pPr lvl="1"/>
            <a:r>
              <a:rPr lang="en-US" dirty="0" smtClean="0"/>
              <a:t>API handles are independent of each other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2147888"/>
            <a:ext cx="3886200" cy="1966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4838700"/>
            <a:ext cx="3886200" cy="685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hardware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940467" y="2743200"/>
            <a:ext cx="1600200" cy="1219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B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54875" y="3200400"/>
            <a:ext cx="9906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Handle 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2"/>
          </p:cNvCxnSpPr>
          <p:nvPr/>
        </p:nvCxnSpPr>
        <p:spPr>
          <a:xfrm>
            <a:off x="5753100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</p:cNvCxnSpPr>
          <p:nvPr/>
        </p:nvCxnSpPr>
        <p:spPr>
          <a:xfrm>
            <a:off x="7750175" y="3962400"/>
            <a:ext cx="0" cy="87630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69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Verbs </a:t>
            </a:r>
            <a:r>
              <a:rPr lang="en-US" dirty="0"/>
              <a:t>d</a:t>
            </a:r>
            <a:r>
              <a:rPr lang="en-US" dirty="0" smtClean="0"/>
              <a:t>oes not:</a:t>
            </a:r>
          </a:p>
          <a:p>
            <a:pPr lvl="1"/>
            <a:r>
              <a:rPr lang="en-US" dirty="0" smtClean="0"/>
              <a:t>Require collective initialization across multiple processes</a:t>
            </a:r>
          </a:p>
          <a:p>
            <a:pPr lvl="1"/>
            <a:r>
              <a:rPr lang="en-US" dirty="0" smtClean="0"/>
              <a:t>Require peers to have the same process image</a:t>
            </a:r>
          </a:p>
          <a:p>
            <a:pPr lvl="1"/>
            <a:r>
              <a:rPr lang="en-US" dirty="0" smtClean="0"/>
              <a:t>Restrict completion order vs. delivery order</a:t>
            </a:r>
          </a:p>
          <a:p>
            <a:pPr lvl="1"/>
            <a:r>
              <a:rPr lang="en-US" dirty="0" smtClean="0"/>
              <a:t>Restrict source/target address region (stack, data, heap)</a:t>
            </a:r>
          </a:p>
          <a:p>
            <a:pPr lvl="1"/>
            <a:r>
              <a:rPr lang="en-US" dirty="0" smtClean="0"/>
              <a:t>Require a specific wire protocol (*)</a:t>
            </a:r>
          </a:p>
          <a:p>
            <a:pPr lvl="2"/>
            <a:r>
              <a:rPr lang="en-US" i="1" dirty="0" smtClean="0"/>
              <a:t>…but it does impose limitations, e.g., 40-byte GRH UD header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83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connect to “unrelated” peers</a:t>
            </a:r>
          </a:p>
          <a:p>
            <a:r>
              <a:rPr lang="en-US" dirty="0" smtClean="0"/>
              <a:t>Cannot access peer (memory) without permission</a:t>
            </a:r>
          </a:p>
          <a:p>
            <a:r>
              <a:rPr lang="en-US" dirty="0" smtClean="0"/>
              <a:t>Ability to block while waiting for completion</a:t>
            </a:r>
          </a:p>
          <a:p>
            <a:pPr lvl="1"/>
            <a:r>
              <a:rPr lang="en-US" i="1" dirty="0" smtClean="0"/>
              <a:t>...assumedly without consuming host CPU cycles</a:t>
            </a:r>
          </a:p>
          <a:p>
            <a:r>
              <a:rPr lang="en-US" dirty="0" smtClean="0"/>
              <a:t>Cleans up everything upon process termination</a:t>
            </a:r>
          </a:p>
          <a:p>
            <a:pPr lvl="1"/>
            <a:r>
              <a:rPr lang="en-US" dirty="0" smtClean="0"/>
              <a:t>E.g., kernel and hardware resources are released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MPI likes in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9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MTU is an </a:t>
            </a:r>
            <a:r>
              <a:rPr lang="en-US" dirty="0" err="1" smtClean="0"/>
              <a:t>int</a:t>
            </a:r>
            <a:r>
              <a:rPr lang="en-US" dirty="0" smtClean="0"/>
              <a:t> (not an </a:t>
            </a:r>
            <a:r>
              <a:rPr lang="en-US" dirty="0" err="1" smtClean="0"/>
              <a:t>enum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Specify timeouts to connection requests</a:t>
            </a:r>
          </a:p>
          <a:p>
            <a:pPr lvl="1"/>
            <a:r>
              <a:rPr lang="en-US" i="1" dirty="0" smtClean="0"/>
              <a:t>…or have a CM that completes connections asynchronously</a:t>
            </a:r>
          </a:p>
          <a:p>
            <a:r>
              <a:rPr lang="en-US" dirty="0" smtClean="0"/>
              <a:t>All operations need to be non-blocking, including:</a:t>
            </a:r>
          </a:p>
          <a:p>
            <a:pPr lvl="1"/>
            <a:r>
              <a:rPr lang="en-US" dirty="0" smtClean="0"/>
              <a:t>Address handle creation</a:t>
            </a:r>
          </a:p>
          <a:p>
            <a:pPr lvl="1"/>
            <a:r>
              <a:rPr lang="en-US" dirty="0" smtClean="0"/>
              <a:t>Communication setup / teardown</a:t>
            </a:r>
          </a:p>
          <a:p>
            <a:pPr lvl="1"/>
            <a:r>
              <a:rPr lang="en-US" dirty="0" smtClean="0"/>
              <a:t>Memory registration / deregistration</a:t>
            </a:r>
          </a:p>
        </p:txBody>
      </p:sp>
    </p:spTree>
    <p:extLst>
      <p:ext uri="{BB962C8B-B14F-4D97-AF65-F5344CB8AC3E}">
        <p14:creationId xmlns:p14="http://schemas.microsoft.com/office/powerpoint/2010/main" val="2195409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buffer/length as function parameters</a:t>
            </a:r>
          </a:p>
          <a:p>
            <a:pPr lvl="1"/>
            <a:r>
              <a:rPr lang="en-US" dirty="0" smtClean="0"/>
              <a:t>Specified as </a:t>
            </a:r>
            <a:r>
              <a:rPr lang="en-US" dirty="0" err="1" smtClean="0"/>
              <a:t>struct</a:t>
            </a:r>
            <a:r>
              <a:rPr lang="en-US" dirty="0" smtClean="0"/>
              <a:t> requires extra memory accesses</a:t>
            </a:r>
          </a:p>
          <a:p>
            <a:pPr lvl="1"/>
            <a:r>
              <a:rPr lang="en-US" i="1" dirty="0" smtClean="0"/>
              <a:t>…more on this later</a:t>
            </a:r>
          </a:p>
          <a:p>
            <a:r>
              <a:rPr lang="en-US" dirty="0" smtClean="0"/>
              <a:t>Ability to query how many credits currently available in a QP</a:t>
            </a:r>
          </a:p>
          <a:p>
            <a:pPr lvl="1"/>
            <a:r>
              <a:rPr lang="en-US" dirty="0" smtClean="0"/>
              <a:t>To support actions that consume more than one credit</a:t>
            </a:r>
          </a:p>
          <a:p>
            <a:r>
              <a:rPr lang="en-US" dirty="0" smtClean="0"/>
              <a:t>Remove concept of “queue pair”</a:t>
            </a:r>
          </a:p>
          <a:p>
            <a:pPr lvl="1"/>
            <a:r>
              <a:rPr lang="en-US" dirty="0" smtClean="0"/>
              <a:t>Have standalone send channels and receive channels</a:t>
            </a:r>
          </a:p>
        </p:txBody>
      </p:sp>
    </p:spTree>
    <p:extLst>
      <p:ext uri="{BB962C8B-B14F-4D97-AF65-F5344CB8AC3E}">
        <p14:creationId xmlns:p14="http://schemas.microsoft.com/office/powerpoint/2010/main" val="405938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799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thanks to the contributors</a:t>
            </a:r>
            <a:br>
              <a:rPr lang="en-US" dirty="0" smtClean="0"/>
            </a:br>
            <a:r>
              <a:rPr lang="en-US" dirty="0" smtClean="0"/>
              <a:t>(in no particular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ETZ Zurich</a:t>
            </a:r>
          </a:p>
          <a:p>
            <a:pPr lvl="1"/>
            <a:r>
              <a:rPr lang="en-US" dirty="0" err="1" smtClean="0"/>
              <a:t>Torsten</a:t>
            </a:r>
            <a:r>
              <a:rPr lang="en-US" dirty="0" smtClean="0"/>
              <a:t> </a:t>
            </a:r>
            <a:r>
              <a:rPr lang="en-US" dirty="0" err="1" smtClean="0"/>
              <a:t>Hoefler</a:t>
            </a:r>
            <a:endParaRPr lang="en-US" dirty="0" smtClean="0"/>
          </a:p>
          <a:p>
            <a:r>
              <a:rPr lang="en-US" dirty="0" smtClean="0"/>
              <a:t>Sandia National Labs</a:t>
            </a:r>
          </a:p>
          <a:p>
            <a:pPr lvl="1"/>
            <a:r>
              <a:rPr lang="en-US" dirty="0" smtClean="0"/>
              <a:t>Ron </a:t>
            </a:r>
            <a:r>
              <a:rPr lang="en-US" dirty="0" err="1" smtClean="0"/>
              <a:t>Brightwell</a:t>
            </a:r>
            <a:endParaRPr lang="en-US" dirty="0"/>
          </a:p>
          <a:p>
            <a:pPr lvl="1"/>
            <a:r>
              <a:rPr lang="en-US" dirty="0" smtClean="0"/>
              <a:t>Brian Barrett</a:t>
            </a:r>
          </a:p>
          <a:p>
            <a:pPr lvl="1"/>
            <a:r>
              <a:rPr lang="en-US" dirty="0" smtClean="0"/>
              <a:t>Ryan Grant</a:t>
            </a:r>
          </a:p>
          <a:p>
            <a:r>
              <a:rPr lang="en-US" dirty="0" smtClean="0"/>
              <a:t> IBM</a:t>
            </a:r>
          </a:p>
          <a:p>
            <a:pPr lvl="1"/>
            <a:r>
              <a:rPr lang="en-US" dirty="0" err="1" smtClean="0"/>
              <a:t>Chulho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Carl </a:t>
            </a:r>
            <a:r>
              <a:rPr lang="en-US" dirty="0" err="1" smtClean="0"/>
              <a:t>Obert</a:t>
            </a:r>
            <a:endParaRPr lang="en-US" dirty="0" smtClean="0"/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Blocksome</a:t>
            </a:r>
            <a:endParaRPr lang="en-US" dirty="0" smtClean="0"/>
          </a:p>
          <a:p>
            <a:pPr lvl="1"/>
            <a:r>
              <a:rPr lang="en-US" dirty="0" smtClean="0"/>
              <a:t>Perry Schmidt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Cisco Systems</a:t>
            </a:r>
          </a:p>
          <a:p>
            <a:pPr lvl="1"/>
            <a:r>
              <a:rPr lang="en-US" dirty="0" smtClean="0"/>
              <a:t>Jeff Squyres</a:t>
            </a:r>
          </a:p>
          <a:p>
            <a:pPr lvl="1"/>
            <a:r>
              <a:rPr lang="en-US" dirty="0" smtClean="0"/>
              <a:t>Dave Goodell</a:t>
            </a:r>
          </a:p>
          <a:p>
            <a:pPr lvl="1"/>
            <a:r>
              <a:rPr lang="en-US" dirty="0" smtClean="0"/>
              <a:t>Reese Faucette</a:t>
            </a:r>
          </a:p>
          <a:p>
            <a:pPr lvl="1"/>
            <a:r>
              <a:rPr lang="en-US" dirty="0" smtClean="0"/>
              <a:t>Cesare Cantu</a:t>
            </a:r>
          </a:p>
          <a:p>
            <a:pPr lvl="1"/>
            <a:r>
              <a:rPr lang="en-US" dirty="0" err="1" smtClean="0"/>
              <a:t>Upinder</a:t>
            </a:r>
            <a:r>
              <a:rPr lang="en-US" dirty="0" smtClean="0"/>
              <a:t> Malhi</a:t>
            </a:r>
          </a:p>
          <a:p>
            <a:r>
              <a:rPr lang="en-US" dirty="0" smtClean="0"/>
              <a:t>Oak Ridge National Labs</a:t>
            </a:r>
          </a:p>
          <a:p>
            <a:pPr lvl="1"/>
            <a:r>
              <a:rPr lang="en-US" dirty="0" smtClean="0"/>
              <a:t>Scott </a:t>
            </a:r>
            <a:r>
              <a:rPr lang="en-US" dirty="0" err="1" smtClean="0"/>
              <a:t>Atchley</a:t>
            </a:r>
            <a:endParaRPr lang="en-US" dirty="0"/>
          </a:p>
          <a:p>
            <a:pPr lvl="1"/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Shamis</a:t>
            </a:r>
            <a:endParaRPr lang="en-US" dirty="0" smtClean="0"/>
          </a:p>
          <a:p>
            <a:r>
              <a:rPr lang="en-US" dirty="0" smtClean="0"/>
              <a:t>Argonne National Labs</a:t>
            </a:r>
          </a:p>
          <a:p>
            <a:pPr lvl="1"/>
            <a:r>
              <a:rPr lang="en-US" dirty="0" smtClean="0"/>
              <a:t>Jeff Hammond</a:t>
            </a:r>
          </a:p>
        </p:txBody>
      </p:sp>
    </p:spTree>
    <p:extLst>
      <p:ext uri="{BB962C8B-B14F-4D97-AF65-F5344CB8AC3E}">
        <p14:creationId xmlns:p14="http://schemas.microsoft.com/office/powerpoint/2010/main" val="27925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Completion at target for an RDMA write</a:t>
            </a:r>
          </a:p>
          <a:p>
            <a:r>
              <a:rPr lang="en-US" dirty="0" smtClean="0"/>
              <a:t>Have ability to query if loopback communication is supported</a:t>
            </a:r>
          </a:p>
          <a:p>
            <a:r>
              <a:rPr lang="en-US" dirty="0" smtClean="0"/>
              <a:t>Clearly delineate what functionality </a:t>
            </a:r>
            <a:r>
              <a:rPr lang="en-US" i="1" dirty="0" smtClean="0"/>
              <a:t>must</a:t>
            </a:r>
            <a:r>
              <a:rPr lang="en-US" dirty="0" smtClean="0"/>
              <a:t> be supported vs. what is optional</a:t>
            </a:r>
          </a:p>
          <a:p>
            <a:pPr lvl="1"/>
            <a:r>
              <a:rPr lang="en-US" dirty="0" smtClean="0"/>
              <a:t>Example: MPI provides (almost) the same functionality everywhere, regardless of hardware / platform</a:t>
            </a:r>
          </a:p>
          <a:p>
            <a:pPr lvl="1"/>
            <a:r>
              <a:rPr lang="en-US" dirty="0" smtClean="0"/>
              <a:t>Verbs functionality is wildly different for each provider</a:t>
            </a:r>
          </a:p>
        </p:txBody>
      </p:sp>
    </p:spTree>
    <p:extLst>
      <p:ext uri="{BB962C8B-B14F-4D97-AF65-F5344CB8AC3E}">
        <p14:creationId xmlns:p14="http://schemas.microsoft.com/office/powerpoint/2010/main" val="1446230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</a:t>
            </a:r>
            <a:br>
              <a:rPr lang="en-US" dirty="0" smtClean="0"/>
            </a:br>
            <a:r>
              <a:rPr lang="en-US" dirty="0" smtClean="0"/>
              <a:t>(described as verbs improvements)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ability to determine causes of errors</a:t>
            </a:r>
          </a:p>
          <a:p>
            <a:r>
              <a:rPr lang="en-US" dirty="0" smtClean="0"/>
              <a:t>In </a:t>
            </a:r>
            <a:r>
              <a:rPr lang="en-US" dirty="0"/>
              <a:t>v</a:t>
            </a:r>
            <a:r>
              <a:rPr lang="en-US" dirty="0" smtClean="0"/>
              <a:t>erbs:</a:t>
            </a:r>
          </a:p>
          <a:p>
            <a:pPr lvl="1"/>
            <a:r>
              <a:rPr lang="en-US" dirty="0" smtClean="0"/>
              <a:t>Different providers have different (proprietary) interpretations of various error codes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ifficult to find out why </a:t>
            </a:r>
            <a:r>
              <a:rPr lang="en-US" dirty="0" err="1" smtClean="0"/>
              <a:t>ibv_post_send</a:t>
            </a:r>
            <a:r>
              <a:rPr lang="en-US" dirty="0" smtClean="0"/>
              <a:t>() or </a:t>
            </a:r>
            <a:r>
              <a:rPr lang="en-US" dirty="0" err="1" smtClean="0"/>
              <a:t>ibv_poll_cq</a:t>
            </a:r>
            <a:r>
              <a:rPr lang="en-US" dirty="0" smtClean="0"/>
              <a:t>() failed, for example</a:t>
            </a:r>
          </a:p>
          <a:p>
            <a:r>
              <a:rPr lang="en-US" dirty="0" smtClean="0"/>
              <a:t>Perhaps a better </a:t>
            </a:r>
            <a:r>
              <a:rPr lang="en-US" dirty="0" err="1" smtClean="0"/>
              <a:t>strerr</a:t>
            </a:r>
            <a:r>
              <a:rPr lang="en-US" dirty="0" smtClean="0"/>
              <a:t>() type of functionality (that can also obtain provider-specific strings)?</a:t>
            </a:r>
          </a:p>
        </p:txBody>
      </p:sp>
    </p:spTree>
    <p:extLst>
      <p:ext uri="{BB962C8B-B14F-4D97-AF65-F5344CB8AC3E}">
        <p14:creationId xmlns:p14="http://schemas.microsoft.com/office/powerpoint/2010/main" val="1124786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786688" cy="4419599"/>
          </a:xfrm>
        </p:spPr>
        <p:txBody>
          <a:bodyPr>
            <a:normAutofit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ag matching</a:t>
            </a:r>
          </a:p>
          <a:p>
            <a:pPr lvl="1"/>
            <a:r>
              <a:rPr lang="en-US" dirty="0" smtClean="0"/>
              <a:t>MPI non-blocking collective operations (TBD)</a:t>
            </a:r>
          </a:p>
          <a:p>
            <a:pPr lvl="1"/>
            <a:r>
              <a:rPr lang="en-US" dirty="0" smtClean="0"/>
              <a:t>Remote atomic operations</a:t>
            </a:r>
          </a:p>
          <a:p>
            <a:pPr lvl="1"/>
            <a:r>
              <a:rPr lang="en-US" dirty="0" smtClean="0"/>
              <a:t>…etc.</a:t>
            </a:r>
          </a:p>
          <a:p>
            <a:pPr lvl="1"/>
            <a:r>
              <a:rPr lang="en-US" i="1" dirty="0" smtClean="0"/>
              <a:t>The MPI community wants input in the design of these interfaces</a:t>
            </a:r>
          </a:p>
          <a:p>
            <a:r>
              <a:rPr lang="en-US" dirty="0" smtClean="0"/>
              <a:t>Divided opinions from MPI community:</a:t>
            </a:r>
          </a:p>
          <a:p>
            <a:pPr lvl="1"/>
            <a:r>
              <a:rPr lang="en-US" dirty="0" smtClean="0"/>
              <a:t>Providers must support these interfaces, even if emulated</a:t>
            </a:r>
          </a:p>
          <a:p>
            <a:pPr lvl="1"/>
            <a:r>
              <a:rPr lang="en-US" dirty="0" smtClean="0"/>
              <a:t>Run-time query to see which interfaces are supported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Standardized high-level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46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to provide “tag matching in pictures” slides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Regarding tag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28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access to vendor-specific features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Lowest-common denominator API is not always enough</a:t>
            </a:r>
          </a:p>
          <a:p>
            <a:pPr lvl="1"/>
            <a:r>
              <a:rPr lang="en-US" dirty="0" smtClean="0"/>
              <a:t>Allow all providers to </a:t>
            </a:r>
            <a:r>
              <a:rPr lang="en-US" i="1" u="sng" dirty="0" smtClean="0"/>
              <a:t>extend</a:t>
            </a:r>
            <a:r>
              <a:rPr lang="en-US" dirty="0" smtClean="0"/>
              <a:t> all parts of the API</a:t>
            </a:r>
          </a:p>
          <a:p>
            <a:r>
              <a:rPr lang="en-US" dirty="0" smtClean="0"/>
              <a:t>Implies:</a:t>
            </a:r>
          </a:p>
          <a:p>
            <a:pPr lvl="1"/>
            <a:r>
              <a:rPr lang="en-US" dirty="0" smtClean="0"/>
              <a:t>Robust API to query what devices and providers are available at run-time (and their various versions, etc.)</a:t>
            </a:r>
          </a:p>
          <a:p>
            <a:pPr lvl="1"/>
            <a:r>
              <a:rPr lang="en-US" dirty="0" smtClean="0"/>
              <a:t>Compile-time conventions and protections to allow for safe non-portable codes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This is a radical difference from verbs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Vendor-specific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69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libfabric</a:t>
            </a:r>
            <a:r>
              <a:rPr lang="en-US" dirty="0" smtClean="0"/>
              <a:t>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1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479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482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10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886200"/>
            <a:ext cx="1723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function</a:t>
            </a:r>
          </a:p>
          <a:p>
            <a:r>
              <a:rPr lang="en-US" dirty="0" smtClean="0"/>
              <a:t>calls to </a:t>
            </a:r>
            <a:r>
              <a:rPr lang="en-US" dirty="0" err="1" smtClean="0"/>
              <a:t>libfabric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5" idx="1"/>
          </p:cNvCxnSpPr>
          <p:nvPr/>
        </p:nvCxnSpPr>
        <p:spPr>
          <a:xfrm flipH="1" flipV="1">
            <a:off x="5772150" y="3733800"/>
            <a:ext cx="857250" cy="475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38837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48697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24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options for direct access to vendor-specific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1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479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482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2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943100" y="3962400"/>
            <a:ext cx="142875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 A extensions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8" idx="2"/>
            <a:endCxn id="6" idx="1"/>
          </p:cNvCxnSpPr>
          <p:nvPr/>
        </p:nvCxnSpPr>
        <p:spPr>
          <a:xfrm>
            <a:off x="2657475" y="4876800"/>
            <a:ext cx="202500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38837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48697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949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3473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4997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521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045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569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09313" y="3581400"/>
            <a:ext cx="0" cy="3810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4124" y="3759875"/>
            <a:ext cx="18107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1:</a:t>
            </a:r>
          </a:p>
          <a:p>
            <a:r>
              <a:rPr lang="en-US" dirty="0" smtClean="0"/>
              <a:t>Access to </a:t>
            </a:r>
          </a:p>
          <a:p>
            <a:r>
              <a:rPr lang="en-US" dirty="0" smtClean="0"/>
              <a:t>provider</a:t>
            </a:r>
            <a:r>
              <a:rPr lang="en-US" dirty="0"/>
              <a:t> </a:t>
            </a:r>
            <a:r>
              <a:rPr lang="en-US" dirty="0" smtClean="0"/>
              <a:t>A </a:t>
            </a:r>
          </a:p>
          <a:p>
            <a:r>
              <a:rPr lang="en-US" dirty="0" smtClean="0"/>
              <a:t>extensions</a:t>
            </a:r>
            <a:endParaRPr lang="en-US" dirty="0"/>
          </a:p>
          <a:p>
            <a:r>
              <a:rPr lang="en-US" dirty="0" smtClean="0"/>
              <a:t>without going</a:t>
            </a:r>
          </a:p>
          <a:p>
            <a:r>
              <a:rPr lang="en-US" dirty="0" smtClean="0"/>
              <a:t>through </a:t>
            </a:r>
            <a:r>
              <a:rPr lang="en-US" dirty="0" err="1" smtClean="0"/>
              <a:t>libfabric</a:t>
            </a:r>
            <a:endParaRPr lang="en-US" dirty="0" smtClean="0"/>
          </a:p>
          <a:p>
            <a:r>
              <a:rPr lang="en-US" dirty="0" smtClean="0"/>
              <a:t>core</a:t>
            </a:r>
          </a:p>
        </p:txBody>
      </p:sp>
    </p:spTree>
    <p:extLst>
      <p:ext uri="{BB962C8B-B14F-4D97-AF65-F5344CB8AC3E}">
        <p14:creationId xmlns:p14="http://schemas.microsoft.com/office/powerpoint/2010/main" val="2491570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options for direct access to vendor-specific functionality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43100" y="2286000"/>
            <a:ext cx="52578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(e.g., MPI)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1850" y="3962400"/>
            <a:ext cx="24003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libfabric</a:t>
            </a:r>
            <a:r>
              <a:rPr lang="en-US" dirty="0" smtClean="0"/>
              <a:t> core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47950" y="5257800"/>
            <a:ext cx="14478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rovider 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48250" y="5257800"/>
            <a:ext cx="1447800" cy="9144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rovider B with </a:t>
            </a:r>
            <a:r>
              <a:rPr lang="en-US" sz="1500" dirty="0" smtClean="0">
                <a:solidFill>
                  <a:schemeClr val="bg1"/>
                </a:solidFill>
              </a:rPr>
              <a:t>extensions</a:t>
            </a:r>
            <a:endParaRPr lang="en-US" sz="1500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62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4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19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244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8768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292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816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35814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86400" y="3581400"/>
            <a:ext cx="0" cy="1676400"/>
          </a:xfrm>
          <a:prstGeom prst="straightConnector1">
            <a:avLst/>
          </a:prstGeom>
          <a:ln w="38100" cmpd="sng"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0" y="3581400"/>
            <a:ext cx="0" cy="1676400"/>
          </a:xfrm>
          <a:prstGeom prst="straightConnector1">
            <a:avLst/>
          </a:prstGeom>
          <a:ln w="38100" cmpd="sng">
            <a:solidFill>
              <a:schemeClr val="accent5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6" idx="7"/>
          </p:cNvCxnSpPr>
          <p:nvPr/>
        </p:nvCxnSpPr>
        <p:spPr>
          <a:xfrm flipH="1">
            <a:off x="3883725" y="4876800"/>
            <a:ext cx="383475" cy="514911"/>
          </a:xfrm>
          <a:prstGeom prst="straightConnector1">
            <a:avLst/>
          </a:prstGeom>
          <a:ln w="76200" cmpd="sng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7" idx="1"/>
          </p:cNvCxnSpPr>
          <p:nvPr/>
        </p:nvCxnSpPr>
        <p:spPr>
          <a:xfrm>
            <a:off x="4869794" y="4867166"/>
            <a:ext cx="390481" cy="524545"/>
          </a:xfrm>
          <a:prstGeom prst="straightConnector1">
            <a:avLst/>
          </a:prstGeom>
          <a:ln w="76200" cmpd="sng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87291" y="3686475"/>
            <a:ext cx="2373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2:</a:t>
            </a:r>
          </a:p>
          <a:p>
            <a:r>
              <a:rPr lang="en-US" dirty="0" smtClean="0"/>
              <a:t>Access to provider B</a:t>
            </a:r>
          </a:p>
          <a:p>
            <a:r>
              <a:rPr lang="en-US" dirty="0" smtClean="0"/>
              <a:t>extensions via “pass</a:t>
            </a:r>
          </a:p>
          <a:p>
            <a:r>
              <a:rPr lang="en-US" dirty="0" smtClean="0"/>
              <a:t>through” functionality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libfabric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390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Run-time query: is memory registration is necessary?</a:t>
            </a:r>
          </a:p>
          <a:p>
            <a:pPr lvl="1"/>
            <a:r>
              <a:rPr lang="en-US" dirty="0" smtClean="0">
                <a:sym typeface="Wingdings"/>
              </a:rPr>
              <a:t>I.e., explicit or implicit memory registration</a:t>
            </a:r>
            <a:endParaRPr lang="en-US" dirty="0" smtClean="0"/>
          </a:p>
          <a:p>
            <a:r>
              <a:rPr lang="en-US" dirty="0" smtClean="0"/>
              <a:t>If explicit</a:t>
            </a:r>
          </a:p>
          <a:p>
            <a:pPr lvl="1"/>
            <a:r>
              <a:rPr lang="en-US" dirty="0" smtClean="0"/>
              <a:t>Need robust notification of involuntary memory de-registration (e.g., </a:t>
            </a:r>
            <a:r>
              <a:rPr lang="en-US" dirty="0" err="1" smtClean="0"/>
              <a:t>munmap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 cost of de/registration were “free”, much of this debate would go away </a:t>
            </a:r>
            <a:r>
              <a:rPr lang="en-US" dirty="0" smtClean="0">
                <a:sym typeface="Wingdings"/>
              </a:rPr>
              <a:t>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Regarding memory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75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child: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memory is accessible (no side effects)</a:t>
            </a:r>
            <a:endParaRPr lang="en-US" dirty="0"/>
          </a:p>
          <a:p>
            <a:pPr lvl="1"/>
            <a:r>
              <a:rPr lang="en-US" dirty="0" smtClean="0"/>
              <a:t>Network handles are stale / unusable</a:t>
            </a:r>
          </a:p>
          <a:p>
            <a:pPr lvl="1"/>
            <a:r>
              <a:rPr lang="en-US" dirty="0" smtClean="0"/>
              <a:t>Can re-initialize network API (i.e., get new handles)</a:t>
            </a:r>
          </a:p>
          <a:p>
            <a:r>
              <a:rPr lang="en-US" dirty="0" smtClean="0"/>
              <a:t>In parent: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memory is accessible</a:t>
            </a:r>
            <a:endParaRPr lang="en-US" dirty="0"/>
          </a:p>
          <a:p>
            <a:pPr lvl="1"/>
            <a:r>
              <a:rPr lang="en-US" dirty="0" smtClean="0"/>
              <a:t>Network layer is still fully usable</a:t>
            </a:r>
          </a:p>
          <a:p>
            <a:pPr lvl="1"/>
            <a:r>
              <a:rPr lang="en-US" dirty="0" smtClean="0"/>
              <a:t>Independent of child process effects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Regarding fork()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7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thanks to the </a:t>
            </a:r>
            <a:r>
              <a:rPr lang="en-US" dirty="0"/>
              <a:t>contributors</a:t>
            </a:r>
            <a:br>
              <a:rPr lang="en-US" dirty="0"/>
            </a:br>
            <a:r>
              <a:rPr lang="en-US" dirty="0"/>
              <a:t>(in no particular order)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Intel</a:t>
            </a:r>
          </a:p>
          <a:p>
            <a:pPr lvl="1"/>
            <a:r>
              <a:rPr lang="en-US" dirty="0" smtClean="0"/>
              <a:t>Sayantan Sur</a:t>
            </a:r>
          </a:p>
          <a:p>
            <a:pPr lvl="1"/>
            <a:r>
              <a:rPr lang="en-US" dirty="0" smtClean="0"/>
              <a:t>Charles Archer</a:t>
            </a:r>
          </a:p>
          <a:p>
            <a:r>
              <a:rPr lang="en-US" dirty="0" smtClean="0"/>
              <a:t>Cray</a:t>
            </a:r>
          </a:p>
          <a:p>
            <a:pPr lvl="1"/>
            <a:r>
              <a:rPr lang="en-US" dirty="0" smtClean="0"/>
              <a:t>Krishna </a:t>
            </a:r>
            <a:r>
              <a:rPr lang="en-US" dirty="0" err="1" smtClean="0"/>
              <a:t>Kandalla</a:t>
            </a:r>
            <a:endParaRPr lang="en-US" dirty="0" smtClean="0"/>
          </a:p>
          <a:p>
            <a:r>
              <a:rPr lang="en-US" dirty="0" err="1" smtClean="0"/>
              <a:t>Mellanox</a:t>
            </a:r>
            <a:endParaRPr lang="en-US" dirty="0" smtClean="0"/>
          </a:p>
          <a:p>
            <a:pPr lvl="1"/>
            <a:r>
              <a:rPr lang="en-US" dirty="0" err="1" smtClean="0"/>
              <a:t>Devendar</a:t>
            </a:r>
            <a:r>
              <a:rPr lang="en-US" dirty="0" smtClean="0"/>
              <a:t> </a:t>
            </a:r>
            <a:r>
              <a:rPr lang="en-US" dirty="0" err="1" smtClean="0"/>
              <a:t>Bureddy</a:t>
            </a:r>
            <a:endParaRPr lang="en-US" dirty="0" smtClean="0"/>
          </a:p>
          <a:p>
            <a:r>
              <a:rPr lang="en-US" dirty="0" smtClean="0"/>
              <a:t>SGI</a:t>
            </a:r>
          </a:p>
          <a:p>
            <a:pPr lvl="1"/>
            <a:r>
              <a:rPr lang="en-US" dirty="0" smtClean="0"/>
              <a:t>Michael Raymond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AMD</a:t>
            </a:r>
          </a:p>
          <a:p>
            <a:pPr lvl="1"/>
            <a:r>
              <a:rPr lang="en-US" dirty="0" smtClean="0"/>
              <a:t>Brad Benton</a:t>
            </a:r>
          </a:p>
          <a:p>
            <a:r>
              <a:rPr lang="en-US" dirty="0" smtClean="0"/>
              <a:t>Microsoft</a:t>
            </a:r>
          </a:p>
          <a:p>
            <a:pPr lvl="1"/>
            <a:r>
              <a:rPr lang="en-US" dirty="0" smtClean="0"/>
              <a:t>Fab </a:t>
            </a:r>
            <a:r>
              <a:rPr lang="en-US" dirty="0" err="1" smtClean="0"/>
              <a:t>Tillier</a:t>
            </a:r>
            <a:endParaRPr lang="en-US" dirty="0" smtClean="0"/>
          </a:p>
          <a:p>
            <a:r>
              <a:rPr lang="en-US" dirty="0" smtClean="0"/>
              <a:t>U</a:t>
            </a:r>
            <a:r>
              <a:rPr lang="en-US" dirty="0"/>
              <a:t>. Edinburgh / EPCC</a:t>
            </a:r>
          </a:p>
          <a:p>
            <a:pPr lvl="1"/>
            <a:r>
              <a:rPr lang="en-US" dirty="0"/>
              <a:t>Dan </a:t>
            </a:r>
            <a:r>
              <a:rPr lang="en-US" dirty="0" smtClean="0"/>
              <a:t>Holmes</a:t>
            </a:r>
          </a:p>
          <a:p>
            <a:r>
              <a:rPr lang="en-US" dirty="0" smtClean="0"/>
              <a:t>U. Alabama Birmingham </a:t>
            </a:r>
          </a:p>
          <a:p>
            <a:pPr lvl="1"/>
            <a:r>
              <a:rPr lang="en-US" dirty="0" smtClean="0"/>
              <a:t>Tony </a:t>
            </a:r>
            <a:r>
              <a:rPr lang="en-US" dirty="0" err="1" smtClean="0"/>
              <a:t>Skjellum</a:t>
            </a:r>
            <a:endParaRPr lang="en-US" dirty="0"/>
          </a:p>
          <a:p>
            <a:pPr lvl="1"/>
            <a:r>
              <a:rPr lang="en-US" dirty="0" smtClean="0"/>
              <a:t>Amin </a:t>
            </a:r>
            <a:r>
              <a:rPr lang="en-US" dirty="0" err="1" smtClean="0"/>
              <a:t>Hassani</a:t>
            </a:r>
            <a:endParaRPr lang="en-US" dirty="0"/>
          </a:p>
          <a:p>
            <a:pPr lvl="1"/>
            <a:r>
              <a:rPr lang="en-US" dirty="0" smtClean="0"/>
              <a:t>Shane Farmer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82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405688" cy="3931920"/>
          </a:xfrm>
        </p:spPr>
        <p:txBody>
          <a:bodyPr/>
          <a:lstStyle/>
          <a:p>
            <a:r>
              <a:rPr lang="en-US" dirty="0" smtClean="0"/>
              <a:t>If network header knowledge is required: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a run-time query</a:t>
            </a:r>
          </a:p>
          <a:p>
            <a:pPr lvl="1"/>
            <a:r>
              <a:rPr lang="en-US" dirty="0" smtClean="0"/>
              <a:t>Do not mandate a specific network header</a:t>
            </a:r>
          </a:p>
          <a:p>
            <a:pPr lvl="1"/>
            <a:r>
              <a:rPr lang="en-US" dirty="0" smtClean="0"/>
              <a:t>E.g., incoming verbs datagrams require a GRH header</a:t>
            </a:r>
          </a:p>
          <a:p>
            <a:r>
              <a:rPr lang="en-US" dirty="0" smtClean="0"/>
              <a:t>Request ordered vs. unordered delivery</a:t>
            </a:r>
          </a:p>
          <a:p>
            <a:pPr lvl="1"/>
            <a:r>
              <a:rPr lang="en-US" dirty="0" smtClean="0"/>
              <a:t>Potentially by traffic type (e.g., send/receive vs. RDMA)</a:t>
            </a:r>
          </a:p>
          <a:p>
            <a:r>
              <a:rPr lang="en-US" dirty="0" smtClean="0"/>
              <a:t>Completions on both sides of a remote write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63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listeners to request a specific network address</a:t>
            </a:r>
          </a:p>
          <a:p>
            <a:pPr lvl="1"/>
            <a:r>
              <a:rPr lang="en-US" dirty="0" smtClean="0"/>
              <a:t>Similar to TCP sockets asking for a specific port</a:t>
            </a:r>
          </a:p>
          <a:p>
            <a:r>
              <a:rPr lang="en-US" dirty="0" smtClean="0"/>
              <a:t>Allow receiver providers to consume buffering directly related to the size of incoming messages</a:t>
            </a:r>
          </a:p>
          <a:p>
            <a:pPr lvl="1"/>
            <a:r>
              <a:rPr lang="en-US" dirty="0" smtClean="0"/>
              <a:t>Example: “slab” buffering schemes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20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completion types.  Example:</a:t>
            </a:r>
          </a:p>
          <a:p>
            <a:pPr lvl="1"/>
            <a:r>
              <a:rPr lang="en-US" dirty="0" smtClean="0"/>
              <a:t>Aggregate completions</a:t>
            </a:r>
          </a:p>
          <a:p>
            <a:pPr lvl="1"/>
            <a:r>
              <a:rPr lang="en-US" dirty="0" smtClean="0"/>
              <a:t>Vendor-specific events</a:t>
            </a:r>
          </a:p>
          <a:p>
            <a:r>
              <a:rPr lang="en-US" dirty="0" smtClean="0"/>
              <a:t>Out-of-band messaging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81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Noncontiguous sends, receives, and RDMA </a:t>
            </a:r>
            <a:r>
              <a:rPr lang="en-US" dirty="0" err="1" smtClean="0"/>
              <a:t>opns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Page size irrelevance</a:t>
            </a:r>
            <a:endParaRPr lang="en-US" dirty="0"/>
          </a:p>
          <a:p>
            <a:pPr lvl="1"/>
            <a:r>
              <a:rPr lang="en-US" dirty="0" smtClean="0"/>
              <a:t>Send / receive from memory, regardless of page size</a:t>
            </a:r>
          </a:p>
          <a:p>
            <a:r>
              <a:rPr lang="en-US" dirty="0" smtClean="0"/>
              <a:t>Access to underlying performance counters</a:t>
            </a:r>
          </a:p>
          <a:p>
            <a:pPr lvl="1"/>
            <a:r>
              <a:rPr lang="en-US" dirty="0" smtClean="0"/>
              <a:t>For MPI implementers and MPI-3 “MPI_T” tools</a:t>
            </a:r>
          </a:p>
          <a:p>
            <a:r>
              <a:rPr lang="en-US" dirty="0" smtClean="0"/>
              <a:t>Set / get network quality of service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MPI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83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978712" cy="44195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Datatypes</a:t>
            </a:r>
            <a:r>
              <a:rPr lang="en-US" dirty="0" smtClean="0"/>
              <a:t> (minimum): int64_t, uint64_t, int32_t, uint32_t</a:t>
            </a:r>
          </a:p>
          <a:p>
            <a:pPr lvl="1"/>
            <a:r>
              <a:rPr lang="en-US" dirty="0" smtClean="0"/>
              <a:t>Would be </a:t>
            </a:r>
            <a:r>
              <a:rPr lang="en-US" i="1" dirty="0" smtClean="0"/>
              <a:t>great</a:t>
            </a:r>
            <a:r>
              <a:rPr lang="en-US" dirty="0" smtClean="0"/>
              <a:t>: all C types (to include double complex)</a:t>
            </a:r>
          </a:p>
          <a:p>
            <a:pPr lvl="1"/>
            <a:r>
              <a:rPr lang="en-US" dirty="0" smtClean="0"/>
              <a:t>Would be </a:t>
            </a:r>
            <a:r>
              <a:rPr lang="en-US" i="1" dirty="0" smtClean="0"/>
              <a:t>ok</a:t>
            </a:r>
            <a:r>
              <a:rPr lang="en-US" dirty="0" smtClean="0"/>
              <a:t>: all &lt;</a:t>
            </a:r>
            <a:r>
              <a:rPr lang="en-US" dirty="0" err="1" smtClean="0"/>
              <a:t>stdint.h</a:t>
            </a:r>
            <a:r>
              <a:rPr lang="en-US" dirty="0" smtClean="0"/>
              <a:t>&gt; types</a:t>
            </a:r>
          </a:p>
          <a:p>
            <a:pPr lvl="1"/>
            <a:r>
              <a:rPr lang="en-US" dirty="0" smtClean="0"/>
              <a:t>Don’t require more than natural C alignment</a:t>
            </a:r>
          </a:p>
          <a:p>
            <a:r>
              <a:rPr lang="en-US" dirty="0" smtClean="0"/>
              <a:t>Operations (minimum)</a:t>
            </a:r>
          </a:p>
          <a:p>
            <a:pPr lvl="1"/>
            <a:r>
              <a:rPr lang="en-US" dirty="0" smtClean="0"/>
              <a:t>accumulate, fetch-and-accumulate, swap, compare-and-swap</a:t>
            </a:r>
          </a:p>
          <a:p>
            <a:r>
              <a:rPr lang="en-US" dirty="0" smtClean="0"/>
              <a:t>Accumulate operators (minimum)</a:t>
            </a:r>
          </a:p>
          <a:p>
            <a:pPr lvl="1"/>
            <a:r>
              <a:rPr lang="en-US" dirty="0" smtClean="0"/>
              <a:t>add, subtract, or, </a:t>
            </a:r>
            <a:r>
              <a:rPr lang="en-US" dirty="0" err="1" smtClean="0"/>
              <a:t>xor</a:t>
            </a:r>
            <a:r>
              <a:rPr lang="en-US" dirty="0" smtClean="0"/>
              <a:t>, and, min, max</a:t>
            </a:r>
          </a:p>
          <a:p>
            <a:r>
              <a:rPr lang="en-US" dirty="0" smtClean="0"/>
              <a:t>Run-time query: are these atomics coherent with the host?</a:t>
            </a:r>
          </a:p>
          <a:p>
            <a:pPr lvl="1"/>
            <a:r>
              <a:rPr lang="en-US" dirty="0" smtClean="0"/>
              <a:t>If support both, have ability to request one or the other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More atomic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73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things MPI wants:</a:t>
            </a:r>
            <a:br>
              <a:rPr lang="en-US" dirty="0" smtClean="0"/>
            </a:br>
            <a:r>
              <a:rPr lang="en-US" dirty="0" smtClean="0"/>
              <a:t>MPI RMA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Offset-based communication (not address-based)</a:t>
            </a:r>
            <a:endParaRPr lang="en-US" dirty="0"/>
          </a:p>
          <a:p>
            <a:pPr lvl="1" fontAlgn="base"/>
            <a:r>
              <a:rPr lang="en-US" dirty="0" smtClean="0"/>
              <a:t>Performance </a:t>
            </a:r>
            <a:r>
              <a:rPr lang="en-US" dirty="0"/>
              <a:t>improvement: potentially reduces cache misses associated with offset-to-address </a:t>
            </a:r>
            <a:r>
              <a:rPr lang="en-US" dirty="0" smtClean="0"/>
              <a:t>lookup</a:t>
            </a:r>
            <a:endParaRPr lang="en-US" dirty="0"/>
          </a:p>
          <a:p>
            <a:pPr fontAlgn="base"/>
            <a:r>
              <a:rPr lang="en-US" dirty="0"/>
              <a:t>Programmatic support to discover if VA based RMA performs worse/better than offset based</a:t>
            </a:r>
          </a:p>
          <a:p>
            <a:pPr lvl="1" fontAlgn="base"/>
            <a:r>
              <a:rPr lang="en-US" dirty="0"/>
              <a:t>Both models could be available in the </a:t>
            </a:r>
            <a:r>
              <a:rPr lang="en-US" dirty="0" smtClean="0"/>
              <a:t>API</a:t>
            </a:r>
            <a:endParaRPr lang="en-US" dirty="0"/>
          </a:p>
          <a:p>
            <a:pPr lvl="1" fontAlgn="base"/>
            <a:r>
              <a:rPr lang="en-US" dirty="0" smtClean="0"/>
              <a:t>But </a:t>
            </a:r>
            <a:r>
              <a:rPr lang="en-US" dirty="0"/>
              <a:t>not required to be supported simultaneously</a:t>
            </a:r>
          </a:p>
          <a:p>
            <a:pPr fontAlgn="base"/>
            <a:r>
              <a:rPr lang="en-US" dirty="0"/>
              <a:t>Aggregate completions for </a:t>
            </a:r>
            <a:r>
              <a:rPr lang="en-US" dirty="0" smtClean="0"/>
              <a:t>MPI Put</a:t>
            </a:r>
            <a:r>
              <a:rPr lang="en-US" dirty="0"/>
              <a:t>/Get operations</a:t>
            </a:r>
          </a:p>
          <a:p>
            <a:pPr lvl="1" fontAlgn="base"/>
            <a:r>
              <a:rPr lang="en-US" dirty="0"/>
              <a:t>Per endpoint</a:t>
            </a:r>
          </a:p>
          <a:p>
            <a:pPr lvl="1" fontAlgn="base"/>
            <a:r>
              <a:rPr lang="en-US" dirty="0"/>
              <a:t>Per memory </a:t>
            </a:r>
            <a:r>
              <a:rPr lang="en-US" dirty="0" smtClean="0"/>
              <a:t>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37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Ability to specify remote keys when registering</a:t>
            </a:r>
          </a:p>
          <a:p>
            <a:pPr lvl="1" fontAlgn="base"/>
            <a:r>
              <a:rPr lang="en-US" dirty="0"/>
              <a:t>Improves MPI collective memory window allocation scalability</a:t>
            </a:r>
          </a:p>
          <a:p>
            <a:pPr fontAlgn="base"/>
            <a:r>
              <a:rPr lang="en-US" dirty="0" smtClean="0"/>
              <a:t>Ability </a:t>
            </a:r>
            <a:r>
              <a:rPr lang="en-US" dirty="0"/>
              <a:t>to specify </a:t>
            </a:r>
            <a:r>
              <a:rPr lang="en-US" dirty="0" smtClean="0"/>
              <a:t>arbitrary-sized </a:t>
            </a:r>
            <a:r>
              <a:rPr lang="en-US" dirty="0"/>
              <a:t>atomic ops</a:t>
            </a:r>
          </a:p>
          <a:p>
            <a:pPr lvl="1" fontAlgn="base"/>
            <a:r>
              <a:rPr lang="en-US" dirty="0" smtClean="0"/>
              <a:t>Run-time query </a:t>
            </a:r>
            <a:r>
              <a:rPr lang="en-US" dirty="0"/>
              <a:t>supported size</a:t>
            </a:r>
          </a:p>
          <a:p>
            <a:pPr fontAlgn="base"/>
            <a:r>
              <a:rPr lang="en-US" dirty="0"/>
              <a:t>Ability to specify/query ordering </a:t>
            </a:r>
            <a:r>
              <a:rPr lang="en-US" dirty="0" smtClean="0"/>
              <a:t>and ordering limits of </a:t>
            </a:r>
            <a:r>
              <a:rPr lang="en-US" dirty="0"/>
              <a:t>atomics</a:t>
            </a:r>
          </a:p>
          <a:p>
            <a:pPr lvl="1" fontAlgn="base"/>
            <a:r>
              <a:rPr lang="en-US" dirty="0" smtClean="0"/>
              <a:t>Ordering mode: </a:t>
            </a:r>
            <a:r>
              <a:rPr lang="en-US" dirty="0" err="1"/>
              <a:t>rar</a:t>
            </a:r>
            <a:r>
              <a:rPr lang="en-US" dirty="0"/>
              <a:t>, raw, war and </a:t>
            </a:r>
            <a:r>
              <a:rPr lang="en-US" dirty="0" err="1" smtClean="0"/>
              <a:t>waw</a:t>
            </a:r>
            <a:endParaRPr lang="en-US" dirty="0" smtClean="0"/>
          </a:p>
          <a:p>
            <a:pPr lvl="1" fontAlgn="base"/>
            <a:r>
              <a:rPr lang="en-US" smtClean="0"/>
              <a:t>Example:</a:t>
            </a:r>
            <a:r>
              <a:rPr lang="en-US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rar</a:t>
            </a:r>
            <a:r>
              <a:rPr lang="en-US" dirty="0" smtClean="0"/>
              <a:t>” – reads after reads are ordered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things MPI wants:</a:t>
            </a:r>
            <a:br>
              <a:rPr lang="en-US" dirty="0"/>
            </a:br>
            <a:r>
              <a:rPr lang="en-US" dirty="0"/>
              <a:t>MPI RMA requirements</a:t>
            </a:r>
          </a:p>
        </p:txBody>
      </p:sp>
    </p:spTree>
    <p:extLst>
      <p:ext uri="{BB962C8B-B14F-4D97-AF65-F5344CB8AC3E}">
        <p14:creationId xmlns:p14="http://schemas.microsoft.com/office/powerpoint/2010/main" val="2580251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158"/>
            <a:ext cx="8686800" cy="1339850"/>
          </a:xfrm>
        </p:spPr>
        <p:txBody>
          <a:bodyPr>
            <a:normAutofit/>
          </a:bodyPr>
          <a:lstStyle/>
          <a:p>
            <a:r>
              <a:rPr lang="en-US" dirty="0" smtClean="0"/>
              <a:t>“New,” but becoming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topology discovery and awareness</a:t>
            </a:r>
          </a:p>
          <a:p>
            <a:pPr lvl="1"/>
            <a:r>
              <a:rPr lang="en-US" dirty="0" smtClean="0"/>
              <a:t>…but this is (somewhat) a New Thing</a:t>
            </a:r>
          </a:p>
          <a:p>
            <a:pPr lvl="1"/>
            <a:r>
              <a:rPr lang="en-US" dirty="0" smtClean="0"/>
              <a:t>Not much commonality across MPI implementations</a:t>
            </a:r>
          </a:p>
          <a:p>
            <a:r>
              <a:rPr lang="en-US" dirty="0" smtClean="0"/>
              <a:t>Would be nice to see some aspect of </a:t>
            </a:r>
            <a:r>
              <a:rPr lang="en-US" dirty="0" err="1" smtClean="0"/>
              <a:t>libfabric</a:t>
            </a:r>
            <a:r>
              <a:rPr lang="en-US" dirty="0" smtClean="0"/>
              <a:t> provide fabric topology and other/meta information</a:t>
            </a:r>
          </a:p>
          <a:p>
            <a:pPr lvl="1"/>
            <a:r>
              <a:rPr lang="en-US" dirty="0" smtClean="0"/>
              <a:t>Need read-only access for regular users</a:t>
            </a:r>
          </a:p>
        </p:txBody>
      </p:sp>
    </p:spTree>
    <p:extLst>
      <p:ext uri="{BB962C8B-B14F-4D97-AF65-F5344CB8AC3E}">
        <p14:creationId xmlns:p14="http://schemas.microsoft.com/office/powerpoint/2010/main" val="21503738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With no tag matching, MPI frequently sends / receives two buffers</a:t>
            </a:r>
          </a:p>
          <a:p>
            <a:pPr lvl="1"/>
            <a:r>
              <a:rPr lang="en-US" dirty="0" smtClean="0"/>
              <a:t>(header + payload)</a:t>
            </a:r>
          </a:p>
          <a:p>
            <a:pPr lvl="1"/>
            <a:r>
              <a:rPr lang="en-US" dirty="0" smtClean="0"/>
              <a:t>Optimize for that</a:t>
            </a:r>
          </a:p>
          <a:p>
            <a:r>
              <a:rPr lang="en-US" dirty="0" smtClean="0"/>
              <a:t>MPI sometimes needs thread safety, sometimes not</a:t>
            </a:r>
          </a:p>
          <a:p>
            <a:pPr lvl="1"/>
            <a:r>
              <a:rPr lang="en-US" dirty="0" smtClean="0"/>
              <a:t>May need both in a single process</a:t>
            </a:r>
          </a:p>
          <a:p>
            <a:r>
              <a:rPr lang="en-US" dirty="0" smtClean="0"/>
              <a:t>Support for checkpoint/restart is desirable</a:t>
            </a:r>
          </a:p>
          <a:p>
            <a:pPr lvl="1"/>
            <a:r>
              <a:rPr lang="en-US" dirty="0" smtClean="0"/>
              <a:t>Make it safe to close stale handles, reclaim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93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267199"/>
          </a:xfrm>
        </p:spPr>
        <p:txBody>
          <a:bodyPr>
            <a:normAutofit/>
          </a:bodyPr>
          <a:lstStyle/>
          <a:p>
            <a:r>
              <a:rPr lang="en-US" dirty="0" smtClean="0"/>
              <a:t>Do not assume:</a:t>
            </a:r>
          </a:p>
          <a:p>
            <a:pPr lvl="1"/>
            <a:r>
              <a:rPr lang="en-US" dirty="0" smtClean="0"/>
              <a:t>Max size of any transfer (e.g., inline)</a:t>
            </a:r>
          </a:p>
          <a:p>
            <a:pPr lvl="1"/>
            <a:r>
              <a:rPr lang="en-US" dirty="0" smtClean="0"/>
              <a:t>The memory translation unit is in network hardware</a:t>
            </a:r>
          </a:p>
          <a:p>
            <a:pPr lvl="1"/>
            <a:r>
              <a:rPr lang="en-US" dirty="0" smtClean="0"/>
              <a:t>All communication buffers are in main RAM</a:t>
            </a:r>
          </a:p>
          <a:p>
            <a:pPr lvl="1"/>
            <a:r>
              <a:rPr lang="en-US" dirty="0" err="1" smtClean="0"/>
              <a:t>Onload</a:t>
            </a:r>
            <a:r>
              <a:rPr lang="en-US" dirty="0" smtClean="0"/>
              <a:t> / offload, but allow for both</a:t>
            </a:r>
          </a:p>
          <a:p>
            <a:pPr lvl="1"/>
            <a:r>
              <a:rPr lang="en-US" dirty="0" smtClean="0"/>
              <a:t>API handles refer to unique hardware resources</a:t>
            </a:r>
          </a:p>
          <a:p>
            <a:r>
              <a:rPr lang="en-US" dirty="0"/>
              <a:t>Be “as reliable as sockets” (e.g., if a peer disappears)</a:t>
            </a:r>
          </a:p>
          <a:p>
            <a:pPr lvl="1"/>
            <a:r>
              <a:rPr lang="en-US" dirty="0"/>
              <a:t>Have well-defined failure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Have ability to reclaim resources on failure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design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4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00112" y="2133600"/>
            <a:ext cx="7345363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High-level abstraction API</a:t>
            </a:r>
          </a:p>
          <a:p>
            <a:pPr lvl="1"/>
            <a:r>
              <a:rPr lang="en-US" dirty="0" smtClean="0"/>
              <a:t>No concept of a connection</a:t>
            </a:r>
          </a:p>
          <a:p>
            <a:r>
              <a:rPr lang="en-US" dirty="0" smtClean="0"/>
              <a:t>All communication: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reliable</a:t>
            </a:r>
          </a:p>
          <a:p>
            <a:pPr lvl="1"/>
            <a:r>
              <a:rPr lang="en-US" dirty="0" smtClean="0"/>
              <a:t>Has some ordering rules</a:t>
            </a:r>
          </a:p>
          <a:p>
            <a:pPr lvl="1"/>
            <a:r>
              <a:rPr lang="en-US" dirty="0" smtClean="0"/>
              <a:t>Is comprised of typed messages</a:t>
            </a:r>
          </a:p>
          <a:p>
            <a:r>
              <a:rPr lang="en-US" dirty="0" smtClean="0"/>
              <a:t>Peer address is (communicator, integer) tuple</a:t>
            </a:r>
          </a:p>
          <a:p>
            <a:pPr lvl="1"/>
            <a:r>
              <a:rPr lang="en-US" dirty="0" smtClean="0">
                <a:sym typeface="Wingdings"/>
              </a:rPr>
              <a:t>I.e., virtualized</a:t>
            </a:r>
          </a:p>
          <a:p>
            <a:pPr lvl="1"/>
            <a:r>
              <a:rPr lang="en-US" dirty="0" smtClean="0">
                <a:sym typeface="Wingdings"/>
              </a:rPr>
              <a:t>Specifies a </a:t>
            </a:r>
            <a:r>
              <a:rPr lang="en-US" b="1" i="1" dirty="0" smtClean="0">
                <a:solidFill>
                  <a:srgbClr val="FF0000"/>
                </a:solidFill>
                <a:sym typeface="Wingdings"/>
              </a:rPr>
              <a:t>process</a:t>
            </a:r>
            <a:r>
              <a:rPr lang="en-US" dirty="0" smtClean="0">
                <a:sym typeface="Wingdings"/>
              </a:rPr>
              <a:t>, not a </a:t>
            </a:r>
            <a:r>
              <a:rPr lang="en-US" b="1" i="1" dirty="0" smtClean="0">
                <a:solidFill>
                  <a:srgbClr val="FF0000"/>
                </a:solidFill>
                <a:sym typeface="Wingdings"/>
              </a:rPr>
              <a:t>server / network endpoint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570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 requirements</a:t>
            </a:r>
          </a:p>
          <a:p>
            <a:pPr lvl="1"/>
            <a:r>
              <a:rPr lang="en-US" dirty="0" smtClean="0"/>
              <a:t>High-level, low-level, and vendor-specific interfaces</a:t>
            </a:r>
          </a:p>
          <a:p>
            <a:r>
              <a:rPr lang="en-US" dirty="0" smtClean="0"/>
              <a:t>The MPI community would like to continue to collaborate</a:t>
            </a:r>
          </a:p>
          <a:p>
            <a:pPr lvl="1"/>
            <a:r>
              <a:rPr lang="en-US" dirty="0" smtClean="0"/>
              <a:t>Tag matching is well-understood, but agreeing on a common set of interfaces for them will take work</a:t>
            </a:r>
          </a:p>
          <a:p>
            <a:pPr lvl="1"/>
            <a:r>
              <a:rPr lang="en-US" dirty="0" smtClean="0"/>
              <a:t>Creating other high-level MPI-friendly interfaces (e.g., for collectives) will take additional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983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Communication modes</a:t>
            </a:r>
          </a:p>
          <a:p>
            <a:pPr lvl="1"/>
            <a:r>
              <a:rPr lang="en-US" dirty="0" smtClean="0">
                <a:sym typeface="Wingdings"/>
              </a:rPr>
              <a:t>Blocking and non-blocking (polled completion)</a:t>
            </a:r>
          </a:p>
          <a:p>
            <a:pPr lvl="1"/>
            <a:r>
              <a:rPr lang="en-US" dirty="0" smtClean="0">
                <a:sym typeface="Wingdings"/>
              </a:rPr>
              <a:t>Point-to-point: two-sided and one-sided</a:t>
            </a:r>
          </a:p>
          <a:p>
            <a:pPr lvl="1"/>
            <a:r>
              <a:rPr lang="en-US" dirty="0" smtClean="0">
                <a:sym typeface="Wingdings"/>
              </a:rPr>
              <a:t>Collective operations: broadcast, scatter, reduce, …etc.</a:t>
            </a:r>
          </a:p>
          <a:p>
            <a:pPr lvl="1"/>
            <a:r>
              <a:rPr lang="en-US" dirty="0" smtClean="0">
                <a:sym typeface="Wingdings"/>
              </a:rPr>
              <a:t>…and others, but those are the big ones</a:t>
            </a:r>
          </a:p>
          <a:p>
            <a:r>
              <a:rPr lang="en-US" dirty="0" err="1" smtClean="0">
                <a:sym typeface="Wingdings"/>
              </a:rPr>
              <a:t>Async</a:t>
            </a:r>
            <a:r>
              <a:rPr lang="en-US" dirty="0" smtClean="0">
                <a:sym typeface="Wingdings"/>
              </a:rPr>
              <a:t>. progression is required/strongly desired</a:t>
            </a:r>
          </a:p>
          <a:p>
            <a:r>
              <a:rPr lang="en-US" dirty="0" smtClean="0">
                <a:sym typeface="Wingdings"/>
              </a:rPr>
              <a:t>Message buffers are provided by the application</a:t>
            </a:r>
          </a:p>
          <a:p>
            <a:pPr lvl="1"/>
            <a:r>
              <a:rPr lang="en-US" dirty="0" smtClean="0">
                <a:sym typeface="Wingdings"/>
              </a:rPr>
              <a:t>They are not “special” (e.g., registered)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2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specification</a:t>
            </a:r>
          </a:p>
          <a:p>
            <a:pPr lvl="1"/>
            <a:r>
              <a:rPr lang="en-US" dirty="0" smtClean="0"/>
              <a:t>Governed by the MPI Forum standards body</a:t>
            </a:r>
          </a:p>
          <a:p>
            <a:pPr lvl="1"/>
            <a:r>
              <a:rPr lang="en-US" dirty="0" smtClean="0"/>
              <a:t>Currently at MPI-3.0</a:t>
            </a:r>
          </a:p>
          <a:p>
            <a:r>
              <a:rPr lang="en-US" dirty="0" smtClean="0"/>
              <a:t>MPI implementations</a:t>
            </a:r>
          </a:p>
          <a:p>
            <a:pPr lvl="1"/>
            <a:r>
              <a:rPr lang="en-US" dirty="0" smtClean="0"/>
              <a:t>Software + hardware implementation of the spec</a:t>
            </a:r>
          </a:p>
          <a:p>
            <a:pPr lvl="1"/>
            <a:r>
              <a:rPr lang="en-US" dirty="0" smtClean="0"/>
              <a:t>Some are open source, some are closed source</a:t>
            </a:r>
          </a:p>
          <a:p>
            <a:pPr lvl="1"/>
            <a:r>
              <a:rPr lang="en-US" dirty="0" smtClean="0"/>
              <a:t>Generally don’t care about interoperability (e.g., wire protocols)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MPI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1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feedback represents union of: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 viewpoints</a:t>
            </a:r>
          </a:p>
          <a:p>
            <a:pPr lvl="1"/>
            <a:r>
              <a:rPr lang="en-US" dirty="0" smtClean="0"/>
              <a:t>Different MPI implementations</a:t>
            </a:r>
          </a:p>
          <a:p>
            <a:pPr lvl="1"/>
            <a:r>
              <a:rPr lang="en-US" dirty="0" smtClean="0"/>
              <a:t>Different hardware perspectives</a:t>
            </a:r>
          </a:p>
          <a:p>
            <a:pPr lvl="1"/>
            <a:endParaRPr lang="en-US" dirty="0"/>
          </a:p>
          <a:p>
            <a:r>
              <a:rPr lang="en-US" dirty="0" smtClean="0"/>
              <a:t>…and not all agree with each other</a:t>
            </a:r>
          </a:p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is a large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1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 not want to see memory registration</a:t>
            </a:r>
          </a:p>
          <a:p>
            <a:r>
              <a:rPr lang="en-US" dirty="0" smtClean="0"/>
              <a:t>Want tag matching</a:t>
            </a:r>
          </a:p>
          <a:p>
            <a:pPr lvl="1"/>
            <a:r>
              <a:rPr lang="en-US" dirty="0" smtClean="0"/>
              <a:t>E.g., PSM</a:t>
            </a:r>
          </a:p>
          <a:p>
            <a:pPr lvl="1"/>
            <a:r>
              <a:rPr lang="en-US" dirty="0" smtClean="0"/>
              <a:t>Trust the network layer to do everything well under the covers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Want to have good memory registration infrastructure</a:t>
            </a:r>
          </a:p>
          <a:p>
            <a:r>
              <a:rPr lang="en-US" dirty="0" smtClean="0"/>
              <a:t>Want direct access to hardware capabilities</a:t>
            </a:r>
          </a:p>
          <a:p>
            <a:pPr lvl="1"/>
            <a:r>
              <a:rPr lang="en-US" dirty="0" smtClean="0"/>
              <a:t>Want to fully implement MPI interfaces themselves</a:t>
            </a:r>
          </a:p>
          <a:p>
            <a:pPr lvl="1"/>
            <a:r>
              <a:rPr lang="en-US" dirty="0" smtClean="0"/>
              <a:t>Or, the MPI implementers are the kernel / firmware /hardware developers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28142" y="4988524"/>
            <a:ext cx="1487716" cy="1391557"/>
            <a:chOff x="3828142" y="4953000"/>
            <a:chExt cx="1487716" cy="1391557"/>
          </a:xfrm>
        </p:grpSpPr>
        <p:sp>
          <p:nvSpPr>
            <p:cNvPr id="10" name="Oval 9"/>
            <p:cNvSpPr/>
            <p:nvPr/>
          </p:nvSpPr>
          <p:spPr>
            <a:xfrm>
              <a:off x="3828142" y="4953000"/>
              <a:ext cx="1487716" cy="13915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28142" y="4953000"/>
              <a:ext cx="1487716" cy="1391557"/>
              <a:chOff x="3172982" y="4330371"/>
              <a:chExt cx="1772557" cy="1772557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3172982" y="4330371"/>
                <a:ext cx="1772557" cy="1772557"/>
              </a:xfrm>
              <a:prstGeom prst="rect">
                <a:avLst/>
              </a:prstGeom>
            </p:spPr>
          </p:pic>
          <p:sp>
            <p:nvSpPr>
              <p:cNvPr id="8" name="Oval 7"/>
              <p:cNvSpPr/>
              <p:nvPr/>
            </p:nvSpPr>
            <p:spPr>
              <a:xfrm>
                <a:off x="3945251" y="55626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MPI camps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who want</a:t>
            </a:r>
          </a:p>
          <a:p>
            <a:r>
              <a:rPr lang="en-US" dirty="0" smtClean="0"/>
              <a:t>high level interfaces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Those who want</a:t>
            </a:r>
          </a:p>
          <a:p>
            <a:r>
              <a:rPr lang="en-US" dirty="0"/>
              <a:t>l</a:t>
            </a:r>
            <a:r>
              <a:rPr lang="en-US" dirty="0" smtClean="0"/>
              <a:t>ow level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8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what you ask for…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…because you just got it</a:t>
            </a:r>
          </a:p>
          <a:p>
            <a:endParaRPr lang="en-US" dirty="0"/>
          </a:p>
          <a:p>
            <a:r>
              <a:rPr lang="en-US" dirty="0" smtClean="0"/>
              <a:t>Members of the MPI Forum would like to be involved in the </a:t>
            </a:r>
            <a:r>
              <a:rPr lang="en-US" dirty="0" err="1" smtClean="0"/>
              <a:t>libfabric</a:t>
            </a:r>
            <a:r>
              <a:rPr lang="en-US" dirty="0" smtClean="0"/>
              <a:t> design on an ongoing basis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Can we get an MPI </a:t>
            </a:r>
            <a:r>
              <a:rPr lang="en-US" dirty="0" err="1" smtClean="0">
                <a:solidFill>
                  <a:srgbClr val="FF0000"/>
                </a:solidFill>
              </a:rPr>
              <a:t>libfabric</a:t>
            </a:r>
            <a:r>
              <a:rPr lang="en-US" dirty="0" smtClean="0">
                <a:solidFill>
                  <a:srgbClr val="FF0000"/>
                </a:solidFill>
              </a:rPr>
              <a:t> listserv?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12178628141677313153AJ_Buddy_frightened.svg.med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43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4743</TotalTime>
  <Words>3228</Words>
  <Application>Microsoft Macintosh PowerPoint</Application>
  <PresentationFormat>On-screen Show (4:3)</PresentationFormat>
  <Paragraphs>473</Paragraphs>
  <Slides>41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Capital</vt:lpstr>
      <vt:lpstr>MPI Requirements of the Network Layer</vt:lpstr>
      <vt:lpstr>Many thanks to the contributors (in no particular order)</vt:lpstr>
      <vt:lpstr>Many thanks to the contributors (in no particular order)</vt:lpstr>
      <vt:lpstr>Quick MPI overview</vt:lpstr>
      <vt:lpstr>Quick MPI overview</vt:lpstr>
      <vt:lpstr>Quick MPI overview</vt:lpstr>
      <vt:lpstr>MPI is a large community</vt:lpstr>
      <vt:lpstr>Different MPI camps</vt:lpstr>
      <vt:lpstr>Be careful what you ask for…</vt:lpstr>
      <vt:lpstr>Basic things MPI needs</vt:lpstr>
      <vt:lpstr>Basic things MPI needs</vt:lpstr>
      <vt:lpstr>Basic things MPI needs</vt:lpstr>
      <vt:lpstr>Things MPI likes in verbs</vt:lpstr>
      <vt:lpstr>Things MPI likes in verbs</vt:lpstr>
      <vt:lpstr>Things MPI likes in verbs</vt:lpstr>
      <vt:lpstr>Things MPI likes in verbs</vt:lpstr>
      <vt:lpstr>Things MPI likes in verbs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 (described as verbs improvements)</vt:lpstr>
      <vt:lpstr>Other things MPI wants: Standardized high-level interfaces</vt:lpstr>
      <vt:lpstr>Other things MPI wants: Regarding tag matching</vt:lpstr>
      <vt:lpstr>Other things MPI wants: Vendor-specific interfaces</vt:lpstr>
      <vt:lpstr>Core libfabric functionality</vt:lpstr>
      <vt:lpstr>Example options for direct access to vendor-specific functionality</vt:lpstr>
      <vt:lpstr>Example options for direct access to vendor-specific functionality</vt:lpstr>
      <vt:lpstr>Other things MPI wants: Regarding memory registration</vt:lpstr>
      <vt:lpstr>Other things MPI wants: Regarding fork() behavior</vt:lpstr>
      <vt:lpstr>Other things MPI wants</vt:lpstr>
      <vt:lpstr>Other things MPI wants</vt:lpstr>
      <vt:lpstr>Other things MPI wants</vt:lpstr>
      <vt:lpstr>Other things MPI wants</vt:lpstr>
      <vt:lpstr>Other things MPI wants: More atomic operations</vt:lpstr>
      <vt:lpstr>Other things MPI wants: MPI RMA requirements</vt:lpstr>
      <vt:lpstr>Other things MPI wants: MPI RMA requirements</vt:lpstr>
      <vt:lpstr>“New,” but becoming important</vt:lpstr>
      <vt:lpstr>API design considerations</vt:lpstr>
      <vt:lpstr>API design considerations</vt:lpstr>
      <vt:lpstr>Conclusions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 Requirements of the Network</dc:title>
  <dc:creator>Jeff Squyres</dc:creator>
  <cp:lastModifiedBy>Jeff Squyres</cp:lastModifiedBy>
  <cp:revision>273</cp:revision>
  <dcterms:created xsi:type="dcterms:W3CDTF">2014-01-14T21:38:20Z</dcterms:created>
  <dcterms:modified xsi:type="dcterms:W3CDTF">2014-01-28T16:52:33Z</dcterms:modified>
</cp:coreProperties>
</file>