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DAEB5-BB92-4A5C-9E83-81126AD175E8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6E239-2009-44B9-BC46-6161DF807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19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025"/>
            <a:ext cx="7772400" cy="1470025"/>
          </a:xfrm>
        </p:spPr>
        <p:txBody>
          <a:bodyPr>
            <a:normAutofit/>
          </a:bodyPr>
          <a:lstStyle>
            <a:lvl1pPr algn="ctr">
              <a:defRPr lang="en-US" sz="3600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Minimizing Lustre ping effects at scale on Cray systems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  <a:prstGeom prst="ellips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0" tIns="0" rIns="0" bIns="0" rtlCol="0" anchor="ctr"/>
          <a:lstStyle>
            <a:lvl1pPr algn="ctr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fld id="{F040BB64-8804-472C-89C9-1468A4B40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Minimizing Lustre ping effects at scale on Cray systems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  <a:prstGeom prst="ellips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0" tIns="0" rIns="0" bIns="0" rtlCol="0" anchor="ctr"/>
          <a:lstStyle>
            <a:lvl1pPr algn="ctr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fld id="{F040BB64-8804-472C-89C9-1468A4B40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8"/>
          <p:cNvSpPr>
            <a:spLocks noGrp="1"/>
          </p:cNvSpPr>
          <p:nvPr>
            <p:ph sz="quarter" idx="13"/>
          </p:nvPr>
        </p:nvSpPr>
        <p:spPr>
          <a:xfrm>
            <a:off x="152400" y="1295400"/>
            <a:ext cx="8763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Minimizing Lustre ping effects at scale on Cray systems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  <a:prstGeom prst="ellips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0" tIns="0" rIns="0" bIns="0" rtlCol="0" anchor="ctr"/>
          <a:lstStyle>
            <a:lvl1pPr algn="ctr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fld id="{F040BB64-8804-472C-89C9-1468A4B40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Minimizing Lustre ping effects at scale on Cray systems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  <a:prstGeom prst="ellips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0" tIns="0" rIns="0" bIns="0" rtlCol="0" anchor="ctr"/>
          <a:lstStyle>
            <a:lvl1pPr algn="ctr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fld id="{F040BB64-8804-472C-89C9-1468A4B40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315200" cy="8382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95400"/>
            <a:ext cx="87630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5/1/2012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Minimizing Lustre ping effects at scale on Cray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  <a:prstGeom prst="ellips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0" tIns="0" rIns="0" bIns="0" rtlCol="0" anchor="ctr"/>
          <a:lstStyle>
            <a:lvl1pPr algn="ctr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fld id="{F040BB64-8804-472C-89C9-1468A4B40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600" b="1" kern="1200" spc="-30" baseline="0">
          <a:solidFill>
            <a:schemeClr val="accent5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83464" indent="-283464" algn="l" defTabSz="914400" rtl="0" eaLnBrk="1" latinLnBrk="0" hangingPunct="1">
        <a:lnSpc>
          <a:spcPct val="85000"/>
        </a:lnSpc>
        <a:spcBef>
          <a:spcPts val="150"/>
        </a:spcBef>
        <a:spcAft>
          <a:spcPts val="150"/>
        </a:spcAft>
        <a:buClr>
          <a:schemeClr val="accent2"/>
        </a:buClr>
        <a:buSzPct val="100000"/>
        <a:buFont typeface="Arial" pitchFamily="34" charset="0"/>
        <a:buChar char="●"/>
        <a:defRPr sz="2400" b="1" kern="1200" spc="-30" baseline="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649224" indent="-285750" algn="l" defTabSz="914400" rtl="0" eaLnBrk="1" latinLnBrk="0" hangingPunct="1">
        <a:lnSpc>
          <a:spcPct val="85000"/>
        </a:lnSpc>
        <a:spcBef>
          <a:spcPts val="150"/>
        </a:spcBef>
        <a:spcAft>
          <a:spcPts val="150"/>
        </a:spcAft>
        <a:buClr>
          <a:schemeClr val="accent2"/>
        </a:buClr>
        <a:buSzPct val="85000"/>
        <a:buFont typeface="Calibri" pitchFamily="34" charset="0"/>
        <a:buChar char="●"/>
        <a:defRPr lang="en-US" sz="2000" kern="1200" dirty="0" smtClean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914400" indent="-228600" algn="l" defTabSz="914400" rtl="0" eaLnBrk="1" latinLnBrk="0" hangingPunct="1">
        <a:lnSpc>
          <a:spcPct val="85000"/>
        </a:lnSpc>
        <a:spcBef>
          <a:spcPts val="150"/>
        </a:spcBef>
        <a:spcAft>
          <a:spcPts val="150"/>
        </a:spcAft>
        <a:buClr>
          <a:schemeClr val="tx2">
            <a:lumMod val="60000"/>
            <a:lumOff val="40000"/>
          </a:schemeClr>
        </a:buClr>
        <a:buSzPct val="85000"/>
        <a:buFont typeface="Calibri" pitchFamily="34" charset="0"/>
        <a:buChar char="●"/>
        <a:defRPr lang="en-US" sz="1800" kern="1200" dirty="0" smtClean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188720" indent="-228600" algn="l" defTabSz="914400" rtl="0" eaLnBrk="1" latinLnBrk="0" hangingPunct="1">
        <a:lnSpc>
          <a:spcPct val="85000"/>
        </a:lnSpc>
        <a:spcBef>
          <a:spcPts val="150"/>
        </a:spcBef>
        <a:spcAft>
          <a:spcPts val="150"/>
        </a:spcAft>
        <a:buClr>
          <a:schemeClr val="tx2">
            <a:lumMod val="60000"/>
            <a:lumOff val="40000"/>
          </a:schemeClr>
        </a:buClr>
        <a:buSzPct val="85000"/>
        <a:buFont typeface="Calibri" pitchFamily="34" charset="0"/>
        <a:buChar char="●"/>
        <a:defRPr lang="en-US" sz="1600" kern="1200" dirty="0" smtClean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463040" indent="-228600" algn="l" defTabSz="914400" rtl="0" eaLnBrk="1" latinLnBrk="0" hangingPunct="1">
        <a:lnSpc>
          <a:spcPct val="85000"/>
        </a:lnSpc>
        <a:spcBef>
          <a:spcPts val="150"/>
        </a:spcBef>
        <a:spcAft>
          <a:spcPts val="150"/>
        </a:spcAft>
        <a:buClr>
          <a:schemeClr val="tx2">
            <a:lumMod val="60000"/>
            <a:lumOff val="40000"/>
          </a:schemeClr>
        </a:buClr>
        <a:buSzPct val="85000"/>
        <a:buFont typeface="Calibri" pitchFamily="34" charset="0"/>
        <a:buChar char="●"/>
        <a:defRPr lang="en-US" sz="1600" kern="1200" dirty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OFWG Work Partitioning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Paul Grun</a:t>
            </a:r>
          </a:p>
          <a:p>
            <a:r>
              <a:rPr lang="en-US" dirty="0" smtClean="0"/>
              <a:t>Cray, Inc.</a:t>
            </a:r>
          </a:p>
          <a:p>
            <a:r>
              <a:rPr lang="en-US" dirty="0" smtClean="0"/>
              <a:t>10/08/13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98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Minimizing Lustre ping effects at scale on Cray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40BB64-8804-472C-89C9-1468A4B407E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Achieve consensus on the scope of the work</a:t>
            </a:r>
          </a:p>
          <a:p>
            <a:r>
              <a:rPr lang="en-US" dirty="0" smtClean="0"/>
              <a:t>Agree on a method for dividing up the work into manageable </a:t>
            </a:r>
            <a:r>
              <a:rPr lang="en-US" dirty="0" err="1" smtClean="0"/>
              <a:t>chunklets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Following slides are for discussion only.  No </a:t>
            </a:r>
            <a:r>
              <a:rPr lang="en-US" dirty="0" err="1" smtClean="0"/>
              <a:t>voteables</a:t>
            </a:r>
            <a:r>
              <a:rPr lang="en-US" dirty="0" smtClean="0"/>
              <a:t> included.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618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been agreed so far (I think)…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Minimizing Lustre ping effects at scale on Cray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40BB64-8804-472C-89C9-1468A4B407E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14500"/>
            <a:ext cx="6350000" cy="476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28600" y="950229"/>
            <a:ext cx="3659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General concept of the 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100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today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Minimizing Lustre ping effects at scale on Cray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40BB64-8804-472C-89C9-1468A4B407E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676400"/>
            <a:ext cx="5334000" cy="400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2024925"/>
            <a:ext cx="2822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Hopefully, uncontroversial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765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33757" y="5036277"/>
            <a:ext cx="2685643" cy="511266"/>
          </a:xfrm>
          <a:prstGeom prst="rect">
            <a:avLst/>
          </a:prstGeom>
          <a:gradFill rotWithShape="1">
            <a:gsLst>
              <a:gs pos="0">
                <a:srgbClr val="78B959">
                  <a:tint val="100000"/>
                  <a:shade val="100000"/>
                  <a:satMod val="130000"/>
                </a:srgbClr>
              </a:gs>
              <a:gs pos="100000">
                <a:srgbClr val="78B959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78B9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what we have today to the framework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Minimizing Lustre ping effects at scale on Cray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40BB64-8804-472C-89C9-1468A4B407E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33758" y="912357"/>
            <a:ext cx="2685642" cy="519733"/>
          </a:xfrm>
          <a:prstGeom prst="rect">
            <a:avLst/>
          </a:prstGeom>
          <a:noFill/>
          <a:ln w="190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25624" y="5159033"/>
            <a:ext cx="12747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ea typeface="MS PGothic" pitchFamily="34" charset="-128"/>
              </a:rPr>
              <a:t>Hardware Layer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77165" y="2684514"/>
            <a:ext cx="1437740" cy="443668"/>
          </a:xfrm>
          <a:prstGeom prst="rect">
            <a:avLst/>
          </a:prstGeom>
          <a:gradFill rotWithShape="1">
            <a:gsLst>
              <a:gs pos="0">
                <a:srgbClr val="E55302">
                  <a:tint val="100000"/>
                  <a:shade val="100000"/>
                  <a:satMod val="130000"/>
                </a:srgbClr>
              </a:gs>
              <a:gs pos="100000">
                <a:srgbClr val="E55302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E55302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76043" y="1033723"/>
            <a:ext cx="13083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ea typeface="MS PGothic" pitchFamily="34" charset="-128"/>
              </a:rPr>
              <a:t>Application layer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33757" y="4423143"/>
            <a:ext cx="2685643" cy="511266"/>
          </a:xfrm>
          <a:prstGeom prst="rect">
            <a:avLst/>
          </a:prstGeom>
          <a:gradFill rotWithShape="1">
            <a:gsLst>
              <a:gs pos="0">
                <a:srgbClr val="78B959">
                  <a:tint val="100000"/>
                  <a:shade val="100000"/>
                  <a:satMod val="130000"/>
                </a:srgbClr>
              </a:gs>
              <a:gs pos="100000">
                <a:srgbClr val="78B959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78B9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5443" y="2777249"/>
            <a:ext cx="1524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050" dirty="0" smtClean="0">
                <a:solidFill>
                  <a:prstClr val="black"/>
                </a:solidFill>
                <a:ea typeface="MS PGothic" pitchFamily="34" charset="-128"/>
              </a:rPr>
              <a:t>Upper layer protocols</a:t>
            </a:r>
            <a:endParaRPr lang="en-US" sz="1050" dirty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0639" y="4545899"/>
            <a:ext cx="16685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MS PGothic" pitchFamily="34" charset="-128"/>
              </a:rPr>
              <a:t>RDMA Provider </a:t>
            </a:r>
            <a:r>
              <a:rPr lang="en-US" sz="1200" dirty="0">
                <a:solidFill>
                  <a:prstClr val="black"/>
                </a:solidFill>
                <a:ea typeface="MS PGothic" pitchFamily="34" charset="-128"/>
              </a:rPr>
              <a:t>Layer</a:t>
            </a:r>
          </a:p>
        </p:txBody>
      </p:sp>
      <p:cxnSp>
        <p:nvCxnSpPr>
          <p:cNvPr id="28" name="Straight Arrow Connector 27"/>
          <p:cNvCxnSpPr>
            <a:stCxn id="23" idx="2"/>
          </p:cNvCxnSpPr>
          <p:nvPr/>
        </p:nvCxnSpPr>
        <p:spPr>
          <a:xfrm>
            <a:off x="896035" y="3128182"/>
            <a:ext cx="0" cy="32316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>
          <a:xfrm>
            <a:off x="1981200" y="1432090"/>
            <a:ext cx="0" cy="201320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30" name="Rectangle 29"/>
          <p:cNvSpPr/>
          <p:nvPr/>
        </p:nvSpPr>
        <p:spPr>
          <a:xfrm>
            <a:off x="153720" y="3462499"/>
            <a:ext cx="2170200" cy="399485"/>
          </a:xfrm>
          <a:prstGeom prst="rect">
            <a:avLst/>
          </a:prstGeom>
          <a:gradFill rotWithShape="1">
            <a:gsLst>
              <a:gs pos="0">
                <a:srgbClr val="E55302">
                  <a:tint val="100000"/>
                  <a:shade val="100000"/>
                  <a:satMod val="130000"/>
                </a:srgbClr>
              </a:gs>
              <a:gs pos="100000">
                <a:srgbClr val="E55302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E55302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Verbs API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590800" y="1432090"/>
            <a:ext cx="0" cy="2991053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>
          <a:xfrm>
            <a:off x="3886200" y="2137257"/>
            <a:ext cx="4419600" cy="1901343"/>
          </a:xfrm>
          <a:prstGeom prst="rect">
            <a:avLst/>
          </a:prstGeom>
          <a:gradFill rotWithShape="1">
            <a:gsLst>
              <a:gs pos="0">
                <a:srgbClr val="78B959">
                  <a:tint val="100000"/>
                  <a:shade val="100000"/>
                  <a:satMod val="130000"/>
                </a:srgbClr>
              </a:gs>
              <a:gs pos="100000">
                <a:srgbClr val="78B959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78B9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Fabric Interfaces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023734" y="2684513"/>
            <a:ext cx="988302" cy="443669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ULPs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047475" y="3462499"/>
            <a:ext cx="1362725" cy="399485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Verbs API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886200" y="4267199"/>
            <a:ext cx="4419600" cy="1516563"/>
          </a:xfrm>
          <a:prstGeom prst="rect">
            <a:avLst/>
          </a:prstGeom>
          <a:gradFill rotWithShape="1">
            <a:gsLst>
              <a:gs pos="0">
                <a:srgbClr val="8064A2">
                  <a:tint val="100000"/>
                  <a:shade val="100000"/>
                  <a:satMod val="130000"/>
                </a:srgbClr>
              </a:gs>
              <a:gs pos="100000">
                <a:srgbClr val="8064A2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Fabric Provider Implementation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067900" y="4712628"/>
            <a:ext cx="1333500" cy="545430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“IB” RDMA service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171034" y="609600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Agreed?</a:t>
            </a:r>
            <a:endParaRPr lang="en-US" dirty="0"/>
          </a:p>
        </p:txBody>
      </p:sp>
      <p:sp>
        <p:nvSpPr>
          <p:cNvPr id="51" name="Right Brace 50"/>
          <p:cNvSpPr/>
          <p:nvPr/>
        </p:nvSpPr>
        <p:spPr>
          <a:xfrm>
            <a:off x="3048000" y="4423143"/>
            <a:ext cx="762000" cy="112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56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33757" y="5036277"/>
            <a:ext cx="2685643" cy="511266"/>
          </a:xfrm>
          <a:prstGeom prst="rect">
            <a:avLst/>
          </a:prstGeom>
          <a:gradFill rotWithShape="1">
            <a:gsLst>
              <a:gs pos="0">
                <a:srgbClr val="78B959">
                  <a:tint val="100000"/>
                  <a:shade val="100000"/>
                  <a:satMod val="130000"/>
                </a:srgbClr>
              </a:gs>
              <a:gs pos="100000">
                <a:srgbClr val="78B959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78B9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Minimizing Lustre ping effects at scale on Cray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40BB64-8804-472C-89C9-1468A4B407E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33758" y="912357"/>
            <a:ext cx="2685642" cy="519733"/>
          </a:xfrm>
          <a:prstGeom prst="rect">
            <a:avLst/>
          </a:prstGeom>
          <a:noFill/>
          <a:ln w="190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25624" y="5159033"/>
            <a:ext cx="12747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ea typeface="MS PGothic" pitchFamily="34" charset="-128"/>
              </a:rPr>
              <a:t>Hardware Layer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77165" y="2684514"/>
            <a:ext cx="1437740" cy="443668"/>
          </a:xfrm>
          <a:prstGeom prst="rect">
            <a:avLst/>
          </a:prstGeom>
          <a:gradFill rotWithShape="1">
            <a:gsLst>
              <a:gs pos="0">
                <a:srgbClr val="E55302">
                  <a:tint val="100000"/>
                  <a:shade val="100000"/>
                  <a:satMod val="130000"/>
                </a:srgbClr>
              </a:gs>
              <a:gs pos="100000">
                <a:srgbClr val="E55302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E55302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76043" y="1033723"/>
            <a:ext cx="13083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ea typeface="MS PGothic" pitchFamily="34" charset="-128"/>
              </a:rPr>
              <a:t>Application layer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33757" y="4423143"/>
            <a:ext cx="2685643" cy="511266"/>
          </a:xfrm>
          <a:prstGeom prst="rect">
            <a:avLst/>
          </a:prstGeom>
          <a:gradFill rotWithShape="1">
            <a:gsLst>
              <a:gs pos="0">
                <a:srgbClr val="78B959">
                  <a:tint val="100000"/>
                  <a:shade val="100000"/>
                  <a:satMod val="130000"/>
                </a:srgbClr>
              </a:gs>
              <a:gs pos="100000">
                <a:srgbClr val="78B959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78B9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5443" y="2777249"/>
            <a:ext cx="1524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050" dirty="0" smtClean="0">
                <a:solidFill>
                  <a:prstClr val="black"/>
                </a:solidFill>
                <a:ea typeface="MS PGothic" pitchFamily="34" charset="-128"/>
              </a:rPr>
              <a:t>Upper layer protocols</a:t>
            </a:r>
            <a:endParaRPr lang="en-US" sz="1050" dirty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0639" y="4545899"/>
            <a:ext cx="16685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MS PGothic" pitchFamily="34" charset="-128"/>
              </a:rPr>
              <a:t>RDMA Provider </a:t>
            </a:r>
            <a:r>
              <a:rPr lang="en-US" sz="1200" dirty="0">
                <a:solidFill>
                  <a:prstClr val="black"/>
                </a:solidFill>
                <a:ea typeface="MS PGothic" pitchFamily="34" charset="-128"/>
              </a:rPr>
              <a:t>Layer</a:t>
            </a:r>
          </a:p>
        </p:txBody>
      </p:sp>
      <p:cxnSp>
        <p:nvCxnSpPr>
          <p:cNvPr id="28" name="Straight Arrow Connector 27"/>
          <p:cNvCxnSpPr>
            <a:stCxn id="23" idx="2"/>
          </p:cNvCxnSpPr>
          <p:nvPr/>
        </p:nvCxnSpPr>
        <p:spPr>
          <a:xfrm>
            <a:off x="896035" y="3128182"/>
            <a:ext cx="0" cy="32316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>
          <a:xfrm>
            <a:off x="1981200" y="1432090"/>
            <a:ext cx="0" cy="201320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30" name="Rectangle 29"/>
          <p:cNvSpPr/>
          <p:nvPr/>
        </p:nvSpPr>
        <p:spPr>
          <a:xfrm>
            <a:off x="153720" y="3462499"/>
            <a:ext cx="2170200" cy="399485"/>
          </a:xfrm>
          <a:prstGeom prst="rect">
            <a:avLst/>
          </a:prstGeom>
          <a:gradFill rotWithShape="1">
            <a:gsLst>
              <a:gs pos="0">
                <a:srgbClr val="E55302">
                  <a:tint val="100000"/>
                  <a:shade val="100000"/>
                  <a:satMod val="130000"/>
                </a:srgbClr>
              </a:gs>
              <a:gs pos="100000">
                <a:srgbClr val="E55302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E55302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Verbs API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590800" y="1432090"/>
            <a:ext cx="0" cy="2991053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>
          <a:xfrm>
            <a:off x="3886200" y="2137257"/>
            <a:ext cx="4419600" cy="1901343"/>
          </a:xfrm>
          <a:prstGeom prst="rect">
            <a:avLst/>
          </a:prstGeom>
          <a:gradFill rotWithShape="1">
            <a:gsLst>
              <a:gs pos="0">
                <a:srgbClr val="78B959">
                  <a:tint val="100000"/>
                  <a:shade val="100000"/>
                  <a:satMod val="130000"/>
                </a:srgbClr>
              </a:gs>
              <a:gs pos="100000">
                <a:srgbClr val="78B959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78B9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Fabric Interfaces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023734" y="2684513"/>
            <a:ext cx="988302" cy="443669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ULPs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047475" y="3462499"/>
            <a:ext cx="1362725" cy="399485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Verbs API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886200" y="4267199"/>
            <a:ext cx="4419600" cy="1516563"/>
          </a:xfrm>
          <a:prstGeom prst="rect">
            <a:avLst/>
          </a:prstGeom>
          <a:gradFill rotWithShape="1">
            <a:gsLst>
              <a:gs pos="0">
                <a:srgbClr val="8064A2">
                  <a:tint val="100000"/>
                  <a:shade val="100000"/>
                  <a:satMod val="130000"/>
                </a:srgbClr>
              </a:gs>
              <a:gs pos="100000">
                <a:srgbClr val="8064A2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Fabric Provider Implementation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067900" y="4712628"/>
            <a:ext cx="1333500" cy="545430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“IB” RDMA service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171034" y="609600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Agreed?</a:t>
            </a:r>
            <a:endParaRPr lang="en-US" dirty="0"/>
          </a:p>
        </p:txBody>
      </p:sp>
      <p:sp>
        <p:nvSpPr>
          <p:cNvPr id="51" name="Right Brace 50"/>
          <p:cNvSpPr/>
          <p:nvPr/>
        </p:nvSpPr>
        <p:spPr>
          <a:xfrm>
            <a:off x="3048000" y="4423143"/>
            <a:ext cx="762000" cy="112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715001" y="3020219"/>
            <a:ext cx="914399" cy="399485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new API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212975" y="3038859"/>
            <a:ext cx="914399" cy="399485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new API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0024" y="301687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10000" y="912357"/>
            <a:ext cx="3211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Objective:  Create new API(s)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331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33757" y="5036277"/>
            <a:ext cx="2685643" cy="511266"/>
          </a:xfrm>
          <a:prstGeom prst="rect">
            <a:avLst/>
          </a:prstGeom>
          <a:gradFill rotWithShape="1">
            <a:gsLst>
              <a:gs pos="0">
                <a:srgbClr val="78B959">
                  <a:tint val="100000"/>
                  <a:shade val="100000"/>
                  <a:satMod val="130000"/>
                </a:srgbClr>
              </a:gs>
              <a:gs pos="100000">
                <a:srgbClr val="78B959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78B9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Minimizing Lustre ping effects at scale on Cray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40BB64-8804-472C-89C9-1468A4B407E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33758" y="912357"/>
            <a:ext cx="2685642" cy="519733"/>
          </a:xfrm>
          <a:prstGeom prst="rect">
            <a:avLst/>
          </a:prstGeom>
          <a:noFill/>
          <a:ln w="190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25624" y="5159033"/>
            <a:ext cx="12747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ea typeface="MS PGothic" pitchFamily="34" charset="-128"/>
              </a:rPr>
              <a:t>Hardware Layer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77165" y="2684514"/>
            <a:ext cx="1437740" cy="443668"/>
          </a:xfrm>
          <a:prstGeom prst="rect">
            <a:avLst/>
          </a:prstGeom>
          <a:gradFill rotWithShape="1">
            <a:gsLst>
              <a:gs pos="0">
                <a:srgbClr val="E55302">
                  <a:tint val="100000"/>
                  <a:shade val="100000"/>
                  <a:satMod val="130000"/>
                </a:srgbClr>
              </a:gs>
              <a:gs pos="100000">
                <a:srgbClr val="E55302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E55302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76043" y="1033723"/>
            <a:ext cx="13083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ea typeface="MS PGothic" pitchFamily="34" charset="-128"/>
              </a:rPr>
              <a:t>Application layer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33757" y="4423143"/>
            <a:ext cx="2685643" cy="511266"/>
          </a:xfrm>
          <a:prstGeom prst="rect">
            <a:avLst/>
          </a:prstGeom>
          <a:gradFill rotWithShape="1">
            <a:gsLst>
              <a:gs pos="0">
                <a:srgbClr val="78B959">
                  <a:tint val="100000"/>
                  <a:shade val="100000"/>
                  <a:satMod val="130000"/>
                </a:srgbClr>
              </a:gs>
              <a:gs pos="100000">
                <a:srgbClr val="78B959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78B9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5443" y="2777249"/>
            <a:ext cx="1524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050" dirty="0" smtClean="0">
                <a:solidFill>
                  <a:prstClr val="black"/>
                </a:solidFill>
                <a:ea typeface="MS PGothic" pitchFamily="34" charset="-128"/>
              </a:rPr>
              <a:t>Upper layer protocols</a:t>
            </a:r>
            <a:endParaRPr lang="en-US" sz="1050" dirty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0639" y="4545899"/>
            <a:ext cx="16685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MS PGothic" pitchFamily="34" charset="-128"/>
              </a:rPr>
              <a:t>RDMA Provider </a:t>
            </a:r>
            <a:r>
              <a:rPr lang="en-US" sz="1200" dirty="0">
                <a:solidFill>
                  <a:prstClr val="black"/>
                </a:solidFill>
                <a:ea typeface="MS PGothic" pitchFamily="34" charset="-128"/>
              </a:rPr>
              <a:t>Layer</a:t>
            </a:r>
          </a:p>
        </p:txBody>
      </p:sp>
      <p:cxnSp>
        <p:nvCxnSpPr>
          <p:cNvPr id="28" name="Straight Arrow Connector 27"/>
          <p:cNvCxnSpPr>
            <a:stCxn id="23" idx="2"/>
          </p:cNvCxnSpPr>
          <p:nvPr/>
        </p:nvCxnSpPr>
        <p:spPr>
          <a:xfrm>
            <a:off x="896035" y="3128182"/>
            <a:ext cx="0" cy="32316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>
          <a:xfrm>
            <a:off x="1981200" y="1432090"/>
            <a:ext cx="0" cy="201320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30" name="Rectangle 29"/>
          <p:cNvSpPr/>
          <p:nvPr/>
        </p:nvSpPr>
        <p:spPr>
          <a:xfrm>
            <a:off x="153720" y="3462499"/>
            <a:ext cx="2170200" cy="399485"/>
          </a:xfrm>
          <a:prstGeom prst="rect">
            <a:avLst/>
          </a:prstGeom>
          <a:gradFill rotWithShape="1">
            <a:gsLst>
              <a:gs pos="0">
                <a:srgbClr val="E55302">
                  <a:tint val="100000"/>
                  <a:shade val="100000"/>
                  <a:satMod val="130000"/>
                </a:srgbClr>
              </a:gs>
              <a:gs pos="100000">
                <a:srgbClr val="E55302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E55302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Verbs API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590800" y="1432090"/>
            <a:ext cx="0" cy="2991053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>
          <a:xfrm>
            <a:off x="3886200" y="2137257"/>
            <a:ext cx="4419600" cy="1901343"/>
          </a:xfrm>
          <a:prstGeom prst="rect">
            <a:avLst/>
          </a:prstGeom>
          <a:gradFill rotWithShape="1">
            <a:gsLst>
              <a:gs pos="0">
                <a:srgbClr val="78B959">
                  <a:tint val="100000"/>
                  <a:shade val="100000"/>
                  <a:satMod val="130000"/>
                </a:srgbClr>
              </a:gs>
              <a:gs pos="100000">
                <a:srgbClr val="78B959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78B9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Fabric Interfaces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023734" y="2684513"/>
            <a:ext cx="988302" cy="443669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ULPs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047475" y="3462499"/>
            <a:ext cx="1362725" cy="399485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Verbs API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886200" y="4267199"/>
            <a:ext cx="4419600" cy="1516563"/>
          </a:xfrm>
          <a:prstGeom prst="rect">
            <a:avLst/>
          </a:prstGeom>
          <a:gradFill rotWithShape="1">
            <a:gsLst>
              <a:gs pos="0">
                <a:srgbClr val="8064A2">
                  <a:tint val="100000"/>
                  <a:shade val="100000"/>
                  <a:satMod val="130000"/>
                </a:srgbClr>
              </a:gs>
              <a:gs pos="100000">
                <a:srgbClr val="8064A2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Fabric Provider Implementation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067900" y="4712628"/>
            <a:ext cx="1333500" cy="545430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“IB” RDMA service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171034" y="609600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Agreed?</a:t>
            </a:r>
            <a:endParaRPr lang="en-US" dirty="0"/>
          </a:p>
        </p:txBody>
      </p:sp>
      <p:sp>
        <p:nvSpPr>
          <p:cNvPr id="51" name="Right Brace 50"/>
          <p:cNvSpPr/>
          <p:nvPr/>
        </p:nvSpPr>
        <p:spPr>
          <a:xfrm>
            <a:off x="3048000" y="4423143"/>
            <a:ext cx="762000" cy="112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715001" y="3020219"/>
            <a:ext cx="914399" cy="399485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new API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212975" y="3038859"/>
            <a:ext cx="914399" cy="399485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new API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0024" y="301687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5" name="Rectangle 34"/>
          <p:cNvSpPr/>
          <p:nvPr/>
        </p:nvSpPr>
        <p:spPr>
          <a:xfrm>
            <a:off x="5715001" y="4752765"/>
            <a:ext cx="838199" cy="545430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new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service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115522" y="4746480"/>
            <a:ext cx="838199" cy="545430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new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service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29400" y="478222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10000" y="912357"/>
            <a:ext cx="5044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Objective:  Create new API(s)…</a:t>
            </a:r>
          </a:p>
          <a:p>
            <a:r>
              <a:rPr lang="en-US" dirty="0"/>
              <a:t>w</a:t>
            </a:r>
            <a:r>
              <a:rPr lang="en-US" dirty="0" smtClean="0"/>
              <a:t>hich define the characteristics of new services</a:t>
            </a:r>
          </a:p>
        </p:txBody>
      </p:sp>
    </p:spTree>
    <p:extLst>
      <p:ext uri="{BB962C8B-B14F-4D97-AF65-F5344CB8AC3E}">
        <p14:creationId xmlns:p14="http://schemas.microsoft.com/office/powerpoint/2010/main" val="3789647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Minimizing Lustre ping effects at scale on Cray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40BB64-8804-472C-89C9-1468A4B407E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886200" y="2137257"/>
            <a:ext cx="4419600" cy="1901343"/>
          </a:xfrm>
          <a:prstGeom prst="rect">
            <a:avLst/>
          </a:prstGeom>
          <a:gradFill rotWithShape="1">
            <a:gsLst>
              <a:gs pos="0">
                <a:srgbClr val="78B959">
                  <a:tint val="100000"/>
                  <a:shade val="100000"/>
                  <a:satMod val="130000"/>
                </a:srgbClr>
              </a:gs>
              <a:gs pos="100000">
                <a:srgbClr val="78B959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78B9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Fabric Interfaces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023734" y="2684513"/>
            <a:ext cx="988302" cy="443669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ULPs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047475" y="3462499"/>
            <a:ext cx="1362725" cy="399485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Verbs API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886200" y="4267199"/>
            <a:ext cx="4419600" cy="1516563"/>
          </a:xfrm>
          <a:prstGeom prst="rect">
            <a:avLst/>
          </a:prstGeom>
          <a:gradFill rotWithShape="1">
            <a:gsLst>
              <a:gs pos="0">
                <a:srgbClr val="8064A2">
                  <a:tint val="100000"/>
                  <a:shade val="100000"/>
                  <a:satMod val="130000"/>
                </a:srgbClr>
              </a:gs>
              <a:gs pos="100000">
                <a:srgbClr val="8064A2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Fabric Provider Implementation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067900" y="4712628"/>
            <a:ext cx="1333500" cy="545430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“IB” RDMA service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715001" y="3020219"/>
            <a:ext cx="914399" cy="399485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new API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212975" y="3038859"/>
            <a:ext cx="914399" cy="399485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new API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0024" y="301687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5" name="Rectangle 34"/>
          <p:cNvSpPr/>
          <p:nvPr/>
        </p:nvSpPr>
        <p:spPr>
          <a:xfrm>
            <a:off x="5715001" y="4752765"/>
            <a:ext cx="838199" cy="545430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new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service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115522" y="4746480"/>
            <a:ext cx="838199" cy="545430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new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service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29400" y="478222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2065" y="901554"/>
            <a:ext cx="3826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Suggestion:</a:t>
            </a:r>
          </a:p>
          <a:p>
            <a:r>
              <a:rPr lang="en-US" smtClean="0"/>
              <a:t>Eventual</a:t>
            </a:r>
            <a:r>
              <a:rPr lang="en-US" smtClean="0"/>
              <a:t> </a:t>
            </a:r>
            <a:r>
              <a:rPr lang="en-US" dirty="0" smtClean="0"/>
              <a:t>structure of the workgroup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" y="2609539"/>
            <a:ext cx="2659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Define the set of APIs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77644" y="4241906"/>
            <a:ext cx="30076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Describe the set of new services implied by the set of APIs.</a:t>
            </a:r>
          </a:p>
          <a:p>
            <a:r>
              <a:rPr lang="en-US" dirty="0"/>
              <a:t>3</a:t>
            </a:r>
            <a:r>
              <a:rPr lang="en-US" dirty="0" smtClean="0"/>
              <a:t>a. Work with </a:t>
            </a:r>
            <a:r>
              <a:rPr lang="en-US" dirty="0" err="1" smtClean="0"/>
              <a:t>stds</a:t>
            </a:r>
            <a:r>
              <a:rPr lang="en-US" dirty="0" smtClean="0"/>
              <a:t> bodies as needed to create interoperability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040063" y="1086220"/>
            <a:ext cx="46667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Define the framework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How does an app select an API?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How is an API associated with a service?</a:t>
            </a:r>
          </a:p>
        </p:txBody>
      </p:sp>
    </p:spTree>
    <p:extLst>
      <p:ext uri="{BB962C8B-B14F-4D97-AF65-F5344CB8AC3E}">
        <p14:creationId xmlns:p14="http://schemas.microsoft.com/office/powerpoint/2010/main" val="1273476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question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Minimizing Lustre ping effects at scale on Cray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40BB64-8804-472C-89C9-1468A4B407E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886200" y="2137257"/>
            <a:ext cx="4419600" cy="1901343"/>
          </a:xfrm>
          <a:prstGeom prst="rect">
            <a:avLst/>
          </a:prstGeom>
          <a:gradFill rotWithShape="1">
            <a:gsLst>
              <a:gs pos="0">
                <a:srgbClr val="78B959">
                  <a:tint val="100000"/>
                  <a:shade val="100000"/>
                  <a:satMod val="130000"/>
                </a:srgbClr>
              </a:gs>
              <a:gs pos="100000">
                <a:srgbClr val="78B959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78B9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Fabric Interfaces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023734" y="2684513"/>
            <a:ext cx="988302" cy="443669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ULPs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047475" y="3462499"/>
            <a:ext cx="1362725" cy="399485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Verbs API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886200" y="4267199"/>
            <a:ext cx="4419600" cy="1516563"/>
          </a:xfrm>
          <a:prstGeom prst="rect">
            <a:avLst/>
          </a:prstGeom>
          <a:gradFill rotWithShape="1">
            <a:gsLst>
              <a:gs pos="0">
                <a:srgbClr val="8064A2">
                  <a:tint val="100000"/>
                  <a:shade val="100000"/>
                  <a:satMod val="130000"/>
                </a:srgbClr>
              </a:gs>
              <a:gs pos="100000">
                <a:srgbClr val="8064A2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/>
          <a:p>
            <a:pPr marL="0" marR="0" lvl="0" indent="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Fabric Provider Implementation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067900" y="4712628"/>
            <a:ext cx="1333500" cy="545430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“IB” RDMA service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715001" y="3020219"/>
            <a:ext cx="914399" cy="399485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new API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212975" y="3038859"/>
            <a:ext cx="914399" cy="399485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new API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0024" y="301687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5" name="Rectangle 34"/>
          <p:cNvSpPr/>
          <p:nvPr/>
        </p:nvSpPr>
        <p:spPr>
          <a:xfrm>
            <a:off x="5715001" y="4752765"/>
            <a:ext cx="838199" cy="545430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new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service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115522" y="4746480"/>
            <a:ext cx="838199" cy="545430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new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service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29400" y="478222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581400" y="4191000"/>
            <a:ext cx="487680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587" y="2601380"/>
            <a:ext cx="3512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 we need an architected interface here??</a:t>
            </a:r>
          </a:p>
          <a:p>
            <a:r>
              <a:rPr lang="en-US" dirty="0" smtClean="0"/>
              <a:t>(this has been avoided in the past, for very good reason.)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362200" y="3861984"/>
            <a:ext cx="1143000" cy="329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179372"/>
      </p:ext>
    </p:extLst>
  </p:cSld>
  <p:clrMapOvr>
    <a:masterClrMapping/>
  </p:clrMapOvr>
</p:sld>
</file>

<file path=ppt/theme/theme1.xml><?xml version="1.0" encoding="utf-8"?>
<a:theme xmlns:a="http://schemas.openxmlformats.org/drawingml/2006/main" name="Cray_generic_101812">
  <a:themeElements>
    <a:clrScheme name="YarcData &amp; Cray 2012_02_16">
      <a:dk1>
        <a:sysClr val="windowText" lastClr="000000"/>
      </a:dk1>
      <a:lt1>
        <a:srgbClr val="FFFFFF"/>
      </a:lt1>
      <a:dk2>
        <a:srgbClr val="2D393F"/>
      </a:dk2>
      <a:lt2>
        <a:srgbClr val="FFFFFF"/>
      </a:lt2>
      <a:accent1>
        <a:srgbClr val="8D941E"/>
      </a:accent1>
      <a:accent2>
        <a:srgbClr val="DD7E0E"/>
      </a:accent2>
      <a:accent3>
        <a:srgbClr val="E5B02B"/>
      </a:accent3>
      <a:accent4>
        <a:srgbClr val="A03722"/>
      </a:accent4>
      <a:accent5>
        <a:srgbClr val="005596"/>
      </a:accent5>
      <a:accent6>
        <a:srgbClr val="B6B491"/>
      </a:accent6>
      <a:hlink>
        <a:srgbClr val="0070C0"/>
      </a:hlink>
      <a:folHlink>
        <a:srgbClr val="3A577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Cray_generic_101812</Template>
  <TotalTime>30</TotalTime>
  <Words>408</Words>
  <Application>Microsoft Office PowerPoint</Application>
  <PresentationFormat>On-screen Show (4:3)</PresentationFormat>
  <Paragraphs>119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Cray_generic_101812</vt:lpstr>
      <vt:lpstr>OFWG Work Partitioning</vt:lpstr>
      <vt:lpstr>Objective</vt:lpstr>
      <vt:lpstr>What’s been agreed so far (I think)…</vt:lpstr>
      <vt:lpstr>What we have today</vt:lpstr>
      <vt:lpstr>Mapping what we have today to the framework</vt:lpstr>
      <vt:lpstr>Objective</vt:lpstr>
      <vt:lpstr>Objective</vt:lpstr>
      <vt:lpstr>Partitioning?</vt:lpstr>
      <vt:lpstr>A question</vt:lpstr>
    </vt:vector>
  </TitlesOfParts>
  <Company>Cray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Grun</dc:creator>
  <cp:lastModifiedBy>Paul Grun</cp:lastModifiedBy>
  <cp:revision>5</cp:revision>
  <dcterms:created xsi:type="dcterms:W3CDTF">2013-10-08T16:33:38Z</dcterms:created>
  <dcterms:modified xsi:type="dcterms:W3CDTF">2013-10-22T18:41:11Z</dcterms:modified>
</cp:coreProperties>
</file>