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82" r:id="rId2"/>
    <p:sldMasterId id="2147483696" r:id="rId3"/>
    <p:sldMasterId id="2147483708" r:id="rId4"/>
  </p:sldMasterIdLst>
  <p:notesMasterIdLst>
    <p:notesMasterId r:id="rId12"/>
  </p:notesMasterIdLst>
  <p:handoutMasterIdLst>
    <p:handoutMasterId r:id="rId13"/>
  </p:handoutMasterIdLst>
  <p:sldIdLst>
    <p:sldId id="322" r:id="rId5"/>
    <p:sldId id="335" r:id="rId6"/>
    <p:sldId id="336" r:id="rId7"/>
    <p:sldId id="337" r:id="rId8"/>
    <p:sldId id="338" r:id="rId9"/>
    <p:sldId id="339" r:id="rId10"/>
    <p:sldId id="33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2048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pos="5470">
          <p15:clr>
            <a:srgbClr val="A4A3A4"/>
          </p15:clr>
        </p15:guide>
        <p15:guide id="6" pos="2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5" y="48"/>
      </p:cViewPr>
      <p:guideLst>
        <p:guide orient="horz" pos="756"/>
        <p:guide orient="horz" pos="1618"/>
        <p:guide orient="horz" pos="2048"/>
        <p:guide orient="horz" pos="323"/>
        <p:guide pos="5470"/>
        <p:guide pos="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5FE-6F0D-D34A-8EE6-C95B4F5F4DC8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ster inte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051" y="323850"/>
            <a:ext cx="196691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06766" y="4862513"/>
            <a:ext cx="1133644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00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Intel Confidential</a:t>
            </a:r>
            <a:endParaRPr lang="en-US" sz="100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4" y="226219"/>
            <a:ext cx="2058987" cy="32599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6219"/>
            <a:ext cx="6026150" cy="3259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4" y="226219"/>
            <a:ext cx="8237537" cy="666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4" y="1008460"/>
            <a:ext cx="8237537" cy="247769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2" y="2761161"/>
            <a:ext cx="8220076" cy="1764587"/>
          </a:xfrm>
        </p:spPr>
        <p:txBody>
          <a:bodyPr anchor="t" anchorCtr="0"/>
          <a:lstStyle>
            <a:lvl1pPr marL="173038" indent="-173038">
              <a:defRPr sz="3600" baseline="0">
                <a:solidFill>
                  <a:schemeClr val="accent1"/>
                </a:solidFill>
                <a:latin typeface="Neo Sans Intel Light"/>
                <a:cs typeface="Neo Sans Intel Light"/>
              </a:defRPr>
            </a:lvl1pPr>
            <a:lvl2pPr marL="0" indent="0">
              <a:buFont typeface="Lucida Grande"/>
              <a:buNone/>
              <a:defRPr sz="1200">
                <a:solidFill>
                  <a:schemeClr val="accent2"/>
                </a:solidFill>
                <a:latin typeface="Neo Sans Intel Medium"/>
                <a:cs typeface="Neo Sans Intel Medium"/>
              </a:defRPr>
            </a:lvl2pPr>
            <a:lvl3pPr marL="685800" indent="-228600"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1"/>
            <a:r>
              <a:rPr lang="en-US" dirty="0" smtClean="0"/>
              <a:t>12 point medium subhead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1970"/>
            <a:ext cx="8229600" cy="2133130"/>
          </a:xfrm>
        </p:spPr>
        <p:txBody>
          <a:bodyPr anchor="b" anchorCtr="0"/>
          <a:lstStyle/>
          <a:p>
            <a:pPr lvl="0"/>
            <a:r>
              <a:rPr lang="en-US" dirty="0" smtClean="0"/>
              <a:t>28pt Light Text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337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3337"/>
            <a:ext cx="8229600" cy="74156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5617" y="1200152"/>
            <a:ext cx="8167047" cy="3469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40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l_rgb_100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7286630" y="202409"/>
            <a:ext cx="1630363" cy="84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" y="4914900"/>
            <a:ext cx="415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defRPr/>
            </a:pPr>
            <a:fld id="{89B79504-B98C-4699-9ABC-9C9357F8B7E3}" type="slidenum">
              <a:rPr lang="en-US" sz="900" b="1">
                <a:solidFill>
                  <a:srgbClr val="FFFFFF"/>
                </a:solidFill>
                <a:latin typeface="Verdana" pitchFamily="34" charset="0"/>
              </a:rPr>
              <a:pPr eaLnBrk="0" hangingPunct="0">
                <a:defRPr/>
              </a:pPr>
              <a:t>‹#›</a:t>
            </a:fld>
            <a:endParaRPr lang="en-US" sz="9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0" y="4674396"/>
            <a:ext cx="129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/>
              <a:t>Intel Confidential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9000" y="2714626"/>
            <a:ext cx="7810500" cy="1190625"/>
          </a:xfrm>
        </p:spPr>
        <p:txBody>
          <a:bodyPr lIns="91970" tIns="45986" rIns="91970" bIns="45986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28693" y="1468043"/>
            <a:ext cx="7754937" cy="1103709"/>
          </a:xfrm>
        </p:spPr>
        <p:txBody>
          <a:bodyPr lIns="64217" tIns="32108" rIns="64217" bIns="32108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571502"/>
            <a:ext cx="4127500" cy="39207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571502"/>
            <a:ext cx="4127500" cy="39207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117874"/>
            <a:ext cx="2101850" cy="43743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7" y="117874"/>
            <a:ext cx="6156325" cy="43743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30" y="117873"/>
            <a:ext cx="8410575" cy="5679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6713" y="857252"/>
            <a:ext cx="8407400" cy="3634979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intel_rgb_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7286632" y="166691"/>
            <a:ext cx="1679575" cy="93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0" y="4526757"/>
            <a:ext cx="9144000" cy="61674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6024" y="4937526"/>
            <a:ext cx="1511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Intel Confidential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" y="4914900"/>
            <a:ext cx="415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defRPr/>
            </a:pPr>
            <a:fld id="{366E8216-DD3A-4FB5-8D52-159012B049AB}" type="slidenum">
              <a:rPr lang="en-US" sz="900" b="1">
                <a:solidFill>
                  <a:schemeClr val="bg1"/>
                </a:solidFill>
                <a:latin typeface="Verdana" pitchFamily="34" charset="0"/>
              </a:rPr>
              <a:pPr eaLnBrk="0" hangingPunct="0">
                <a:defRPr/>
              </a:pPr>
              <a:t>‹#›</a:t>
            </a:fld>
            <a:endParaRPr lang="en-US" sz="9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731007" y="4616054"/>
            <a:ext cx="1089025" cy="45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Platform Validation &amp; Enabling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914400" y="2571752"/>
            <a:ext cx="7810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35" tIns="46019" rIns="92035" bIns="46019"/>
          <a:lstStyle/>
          <a:p>
            <a:pPr>
              <a:defRPr/>
            </a:pPr>
            <a:r>
              <a:rPr lang="en-US"/>
              <a:t>John Barton</a:t>
            </a:r>
          </a:p>
          <a:p>
            <a:pPr>
              <a:defRPr/>
            </a:pPr>
            <a:r>
              <a:rPr lang="en-US"/>
              <a:t>Platform Validation &amp; Enabling</a:t>
            </a:r>
          </a:p>
          <a:p>
            <a:pPr>
              <a:defRPr/>
            </a:pPr>
            <a:r>
              <a:rPr lang="en-US"/>
              <a:t>March 5th, 2007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28695" y="1468043"/>
            <a:ext cx="7754937" cy="1103709"/>
          </a:xfrm>
        </p:spPr>
        <p:txBody>
          <a:bodyPr lIns="64264" tIns="32131" rIns="64264" bIns="32131" anchor="ctr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685803"/>
            <a:ext cx="4127500" cy="380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685803"/>
            <a:ext cx="4127500" cy="380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117874"/>
            <a:ext cx="2101850" cy="43743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7" y="117874"/>
            <a:ext cx="6156325" cy="43743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008460"/>
            <a:ext cx="4041775" cy="24776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08460"/>
            <a:ext cx="4043362" cy="24776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13" y="2243191"/>
            <a:ext cx="7686686" cy="1102519"/>
          </a:xfrm>
        </p:spPr>
        <p:txBody>
          <a:bodyPr lIns="0" rIns="0" anchor="b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Intel Clear Light" panose="020B0404020203020204" pitchFamily="34" charset="0"/>
                <a:cs typeface="Intel Clear Light" panose="020B0404020203020204" pitchFamily="34" charset="0"/>
              </a:defRPr>
            </a:lvl1pPr>
          </a:lstStyle>
          <a:p>
            <a:r>
              <a:rPr lang="en-US" dirty="0" smtClean="0"/>
              <a:t>28pt Light Title of Presentation</a:t>
            </a:r>
            <a:br>
              <a:rPr lang="en-US" dirty="0" smtClean="0"/>
            </a:br>
            <a:r>
              <a:rPr lang="en-US" dirty="0" smtClean="0"/>
              <a:t>Title of Presentation 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88724"/>
            <a:ext cx="6330212" cy="92536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12pt Medium Subhead, Date, Etc.</a:t>
            </a:r>
            <a:endParaRPr lang="en-US" dirty="0"/>
          </a:p>
        </p:txBody>
      </p:sp>
      <p:pic>
        <p:nvPicPr>
          <p:cNvPr id="8" name="Picture 7" descr="int_lookins_hrz_rgb_wht_2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72" y="1447525"/>
            <a:ext cx="1969926" cy="579489"/>
          </a:xfrm>
          <a:prstGeom prst="rect">
            <a:avLst/>
          </a:prstGeom>
        </p:spPr>
      </p:pic>
      <p:pic>
        <p:nvPicPr>
          <p:cNvPr id="10" name="Picture 3" descr="W:\Clients\Intel\PRODUCTION\2012_13_Production\ASSETS_LOGOS_2012-13\Assets_Complete_2012-13\ PEEL AWAY\Intel_Peels\Intel_Peels_RGB\Peel_rgb_png\peel_rt_btm_drkBlue_rgb_2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535" y="4035643"/>
            <a:ext cx="1426464" cy="11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77439" y="4688541"/>
            <a:ext cx="2429435" cy="3289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DCG</a:t>
            </a:r>
          </a:p>
          <a:p>
            <a:pPr algn="r"/>
            <a:r>
              <a:rPr lang="en-US" sz="9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Data Center Group</a:t>
            </a:r>
            <a:endParaRPr lang="en-US" sz="1100" dirty="0">
              <a:solidFill>
                <a:schemeClr val="bg1"/>
              </a:solidFill>
              <a:latin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1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13" y="2355677"/>
            <a:ext cx="7686686" cy="1102519"/>
          </a:xfrm>
        </p:spPr>
        <p:txBody>
          <a:bodyPr lIns="0" rIns="0" anchor="b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Intel Clear Light" panose="020B0404020203020204" pitchFamily="34" charset="0"/>
                <a:cs typeface="Intel Clear Light" panose="020B0404020203020204" pitchFamily="34" charset="0"/>
              </a:defRPr>
            </a:lvl1pPr>
          </a:lstStyle>
          <a:p>
            <a:r>
              <a:rPr lang="en-US" dirty="0" smtClean="0"/>
              <a:t>28pt Light Title of Presentation</a:t>
            </a:r>
            <a:br>
              <a:rPr lang="en-US" dirty="0" smtClean="0"/>
            </a:br>
            <a:r>
              <a:rPr lang="en-US" dirty="0" smtClean="0"/>
              <a:t>Title of Presentation 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623202"/>
            <a:ext cx="6330212" cy="92536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200" b="1" baseline="0">
                <a:solidFill>
                  <a:srgbClr val="FFDA00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12pt Medium Subhead, Date, Etc.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-7472" y="-10995"/>
            <a:ext cx="9152065" cy="531704"/>
          </a:xfrm>
          <a:custGeom>
            <a:avLst/>
            <a:gdLst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51471 w 9158942"/>
              <a:gd name="connsiteY4" fmla="*/ 605118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51471 w 9158942"/>
              <a:gd name="connsiteY4" fmla="*/ 591991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48189 w 9158942"/>
              <a:gd name="connsiteY4" fmla="*/ 601837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48711"/>
              <a:gd name="connsiteY0" fmla="*/ 0 h 911412"/>
              <a:gd name="connsiteX1" fmla="*/ 0 w 9148711"/>
              <a:gd name="connsiteY1" fmla="*/ 903941 h 911412"/>
              <a:gd name="connsiteX2" fmla="*/ 5393765 w 9148711"/>
              <a:gd name="connsiteY2" fmla="*/ 911412 h 911412"/>
              <a:gd name="connsiteX3" fmla="*/ 5909236 w 9148711"/>
              <a:gd name="connsiteY3" fmla="*/ 597647 h 911412"/>
              <a:gd name="connsiteX4" fmla="*/ 9148189 w 9148711"/>
              <a:gd name="connsiteY4" fmla="*/ 601837 h 911412"/>
              <a:gd name="connsiteX5" fmla="*/ 9145816 w 9148711"/>
              <a:gd name="connsiteY5" fmla="*/ 0 h 911412"/>
              <a:gd name="connsiteX6" fmla="*/ 7471 w 9148711"/>
              <a:gd name="connsiteY6" fmla="*/ 0 h 911412"/>
              <a:gd name="connsiteX0" fmla="*/ 7471 w 9155661"/>
              <a:gd name="connsiteY0" fmla="*/ 0 h 911412"/>
              <a:gd name="connsiteX1" fmla="*/ 0 w 9155661"/>
              <a:gd name="connsiteY1" fmla="*/ 903941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48189 w 9155661"/>
              <a:gd name="connsiteY4" fmla="*/ 601837 h 911412"/>
              <a:gd name="connsiteX5" fmla="*/ 9155661 w 9155661"/>
              <a:gd name="connsiteY5" fmla="*/ 0 h 911412"/>
              <a:gd name="connsiteX6" fmla="*/ 7471 w 9155661"/>
              <a:gd name="connsiteY6" fmla="*/ 0 h 911412"/>
              <a:gd name="connsiteX0" fmla="*/ 7471 w 9158556"/>
              <a:gd name="connsiteY0" fmla="*/ 0 h 911412"/>
              <a:gd name="connsiteX1" fmla="*/ 0 w 9158556"/>
              <a:gd name="connsiteY1" fmla="*/ 903941 h 911412"/>
              <a:gd name="connsiteX2" fmla="*/ 5393765 w 9158556"/>
              <a:gd name="connsiteY2" fmla="*/ 911412 h 911412"/>
              <a:gd name="connsiteX3" fmla="*/ 5909236 w 9158556"/>
              <a:gd name="connsiteY3" fmla="*/ 597647 h 911412"/>
              <a:gd name="connsiteX4" fmla="*/ 9158034 w 9158556"/>
              <a:gd name="connsiteY4" fmla="*/ 598555 h 911412"/>
              <a:gd name="connsiteX5" fmla="*/ 9155661 w 9158556"/>
              <a:gd name="connsiteY5" fmla="*/ 0 h 911412"/>
              <a:gd name="connsiteX6" fmla="*/ 7471 w 9158556"/>
              <a:gd name="connsiteY6" fmla="*/ 0 h 911412"/>
              <a:gd name="connsiteX0" fmla="*/ 7471 w 9155661"/>
              <a:gd name="connsiteY0" fmla="*/ 0 h 911412"/>
              <a:gd name="connsiteX1" fmla="*/ 0 w 9155661"/>
              <a:gd name="connsiteY1" fmla="*/ 903941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7471 w 9155661"/>
              <a:gd name="connsiteY6" fmla="*/ 0 h 911412"/>
              <a:gd name="connsiteX0" fmla="*/ 522 w 9158557"/>
              <a:gd name="connsiteY0" fmla="*/ 0 h 911412"/>
              <a:gd name="connsiteX1" fmla="*/ 2896 w 9158557"/>
              <a:gd name="connsiteY1" fmla="*/ 903941 h 911412"/>
              <a:gd name="connsiteX2" fmla="*/ 5396661 w 9158557"/>
              <a:gd name="connsiteY2" fmla="*/ 911412 h 911412"/>
              <a:gd name="connsiteX3" fmla="*/ 5912132 w 9158557"/>
              <a:gd name="connsiteY3" fmla="*/ 597647 h 911412"/>
              <a:gd name="connsiteX4" fmla="*/ 9154366 w 9158557"/>
              <a:gd name="connsiteY4" fmla="*/ 595274 h 911412"/>
              <a:gd name="connsiteX5" fmla="*/ 9158557 w 9158557"/>
              <a:gd name="connsiteY5" fmla="*/ 0 h 911412"/>
              <a:gd name="connsiteX6" fmla="*/ 522 w 9158557"/>
              <a:gd name="connsiteY6" fmla="*/ 0 h 911412"/>
              <a:gd name="connsiteX0" fmla="*/ 522 w 9158557"/>
              <a:gd name="connsiteY0" fmla="*/ 0 h 917068"/>
              <a:gd name="connsiteX1" fmla="*/ 2896 w 9158557"/>
              <a:gd name="connsiteY1" fmla="*/ 917068 h 917068"/>
              <a:gd name="connsiteX2" fmla="*/ 5396661 w 9158557"/>
              <a:gd name="connsiteY2" fmla="*/ 911412 h 917068"/>
              <a:gd name="connsiteX3" fmla="*/ 5912132 w 9158557"/>
              <a:gd name="connsiteY3" fmla="*/ 597647 h 917068"/>
              <a:gd name="connsiteX4" fmla="*/ 9154366 w 9158557"/>
              <a:gd name="connsiteY4" fmla="*/ 595274 h 917068"/>
              <a:gd name="connsiteX5" fmla="*/ 9158557 w 9158557"/>
              <a:gd name="connsiteY5" fmla="*/ 0 h 917068"/>
              <a:gd name="connsiteX6" fmla="*/ 522 w 9158557"/>
              <a:gd name="connsiteY6" fmla="*/ 0 h 917068"/>
              <a:gd name="connsiteX0" fmla="*/ 522 w 9158557"/>
              <a:gd name="connsiteY0" fmla="*/ 0 h 911412"/>
              <a:gd name="connsiteX1" fmla="*/ 2896 w 9158557"/>
              <a:gd name="connsiteY1" fmla="*/ 910555 h 911412"/>
              <a:gd name="connsiteX2" fmla="*/ 5396661 w 9158557"/>
              <a:gd name="connsiteY2" fmla="*/ 911412 h 911412"/>
              <a:gd name="connsiteX3" fmla="*/ 5912132 w 9158557"/>
              <a:gd name="connsiteY3" fmla="*/ 597647 h 911412"/>
              <a:gd name="connsiteX4" fmla="*/ 9154366 w 9158557"/>
              <a:gd name="connsiteY4" fmla="*/ 595274 h 911412"/>
              <a:gd name="connsiteX5" fmla="*/ 9158557 w 9158557"/>
              <a:gd name="connsiteY5" fmla="*/ 0 h 911412"/>
              <a:gd name="connsiteX6" fmla="*/ 522 w 9158557"/>
              <a:gd name="connsiteY6" fmla="*/ 0 h 911412"/>
              <a:gd name="connsiteX0" fmla="*/ 80091 w 9155661"/>
              <a:gd name="connsiteY0" fmla="*/ 241917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80091 w 9155661"/>
              <a:gd name="connsiteY6" fmla="*/ 241917 h 911412"/>
              <a:gd name="connsiteX0" fmla="*/ 3124 w 9155661"/>
              <a:gd name="connsiteY0" fmla="*/ 175940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3124 w 9155661"/>
              <a:gd name="connsiteY6" fmla="*/ 175940 h 911412"/>
              <a:gd name="connsiteX0" fmla="*/ 3124 w 9155661"/>
              <a:gd name="connsiteY0" fmla="*/ 146617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3124 w 9155661"/>
              <a:gd name="connsiteY6" fmla="*/ 146617 h 911412"/>
              <a:gd name="connsiteX0" fmla="*/ 3124 w 9151521"/>
              <a:gd name="connsiteY0" fmla="*/ 0 h 764795"/>
              <a:gd name="connsiteX1" fmla="*/ 0 w 9151521"/>
              <a:gd name="connsiteY1" fmla="*/ 763938 h 764795"/>
              <a:gd name="connsiteX2" fmla="*/ 5393765 w 9151521"/>
              <a:gd name="connsiteY2" fmla="*/ 764795 h 764795"/>
              <a:gd name="connsiteX3" fmla="*/ 5909236 w 9151521"/>
              <a:gd name="connsiteY3" fmla="*/ 451030 h 764795"/>
              <a:gd name="connsiteX4" fmla="*/ 9151470 w 9151521"/>
              <a:gd name="connsiteY4" fmla="*/ 448657 h 764795"/>
              <a:gd name="connsiteX5" fmla="*/ 9067698 w 9151521"/>
              <a:gd name="connsiteY5" fmla="*/ 21992 h 764795"/>
              <a:gd name="connsiteX6" fmla="*/ 3124 w 9151521"/>
              <a:gd name="connsiteY6" fmla="*/ 0 h 764795"/>
              <a:gd name="connsiteX0" fmla="*/ 3124 w 9152065"/>
              <a:gd name="connsiteY0" fmla="*/ 0 h 764795"/>
              <a:gd name="connsiteX1" fmla="*/ 0 w 9152065"/>
              <a:gd name="connsiteY1" fmla="*/ 763938 h 764795"/>
              <a:gd name="connsiteX2" fmla="*/ 5393765 w 9152065"/>
              <a:gd name="connsiteY2" fmla="*/ 764795 h 764795"/>
              <a:gd name="connsiteX3" fmla="*/ 5909236 w 9152065"/>
              <a:gd name="connsiteY3" fmla="*/ 451030 h 764795"/>
              <a:gd name="connsiteX4" fmla="*/ 9151470 w 9152065"/>
              <a:gd name="connsiteY4" fmla="*/ 448657 h 764795"/>
              <a:gd name="connsiteX5" fmla="*/ 9150163 w 9152065"/>
              <a:gd name="connsiteY5" fmla="*/ 14661 h 764795"/>
              <a:gd name="connsiteX6" fmla="*/ 3124 w 9152065"/>
              <a:gd name="connsiteY6" fmla="*/ 0 h 764795"/>
              <a:gd name="connsiteX0" fmla="*/ 3124 w 9152065"/>
              <a:gd name="connsiteY0" fmla="*/ 0 h 764795"/>
              <a:gd name="connsiteX1" fmla="*/ 0 w 9152065"/>
              <a:gd name="connsiteY1" fmla="*/ 697960 h 764795"/>
              <a:gd name="connsiteX2" fmla="*/ 5393765 w 9152065"/>
              <a:gd name="connsiteY2" fmla="*/ 764795 h 764795"/>
              <a:gd name="connsiteX3" fmla="*/ 5909236 w 9152065"/>
              <a:gd name="connsiteY3" fmla="*/ 451030 h 764795"/>
              <a:gd name="connsiteX4" fmla="*/ 9151470 w 9152065"/>
              <a:gd name="connsiteY4" fmla="*/ 448657 h 764795"/>
              <a:gd name="connsiteX5" fmla="*/ 9150163 w 9152065"/>
              <a:gd name="connsiteY5" fmla="*/ 14661 h 764795"/>
              <a:gd name="connsiteX6" fmla="*/ 3124 w 9152065"/>
              <a:gd name="connsiteY6" fmla="*/ 0 h 764795"/>
              <a:gd name="connsiteX0" fmla="*/ 3124 w 9152065"/>
              <a:gd name="connsiteY0" fmla="*/ 0 h 706148"/>
              <a:gd name="connsiteX1" fmla="*/ 0 w 9152065"/>
              <a:gd name="connsiteY1" fmla="*/ 697960 h 706148"/>
              <a:gd name="connsiteX2" fmla="*/ 5476230 w 9152065"/>
              <a:gd name="connsiteY2" fmla="*/ 706148 h 706148"/>
              <a:gd name="connsiteX3" fmla="*/ 5909236 w 9152065"/>
              <a:gd name="connsiteY3" fmla="*/ 451030 h 706148"/>
              <a:gd name="connsiteX4" fmla="*/ 9151470 w 9152065"/>
              <a:gd name="connsiteY4" fmla="*/ 448657 h 706148"/>
              <a:gd name="connsiteX5" fmla="*/ 9150163 w 9152065"/>
              <a:gd name="connsiteY5" fmla="*/ 14661 h 706148"/>
              <a:gd name="connsiteX6" fmla="*/ 3124 w 9152065"/>
              <a:gd name="connsiteY6" fmla="*/ 0 h 706148"/>
              <a:gd name="connsiteX0" fmla="*/ 3124 w 9152065"/>
              <a:gd name="connsiteY0" fmla="*/ 7331 h 713479"/>
              <a:gd name="connsiteX1" fmla="*/ 0 w 9152065"/>
              <a:gd name="connsiteY1" fmla="*/ 705291 h 713479"/>
              <a:gd name="connsiteX2" fmla="*/ 5476230 w 9152065"/>
              <a:gd name="connsiteY2" fmla="*/ 713479 h 713479"/>
              <a:gd name="connsiteX3" fmla="*/ 5909236 w 9152065"/>
              <a:gd name="connsiteY3" fmla="*/ 458361 h 713479"/>
              <a:gd name="connsiteX4" fmla="*/ 9151470 w 9152065"/>
              <a:gd name="connsiteY4" fmla="*/ 455988 h 713479"/>
              <a:gd name="connsiteX5" fmla="*/ 9150163 w 9152065"/>
              <a:gd name="connsiteY5" fmla="*/ 0 h 713479"/>
              <a:gd name="connsiteX6" fmla="*/ 3124 w 9152065"/>
              <a:gd name="connsiteY6" fmla="*/ 7331 h 713479"/>
              <a:gd name="connsiteX0" fmla="*/ 3124 w 9152065"/>
              <a:gd name="connsiteY0" fmla="*/ 7331 h 705291"/>
              <a:gd name="connsiteX1" fmla="*/ 0 w 9152065"/>
              <a:gd name="connsiteY1" fmla="*/ 705291 h 705291"/>
              <a:gd name="connsiteX2" fmla="*/ 5487226 w 9152065"/>
              <a:gd name="connsiteY2" fmla="*/ 691487 h 705291"/>
              <a:gd name="connsiteX3" fmla="*/ 5909236 w 9152065"/>
              <a:gd name="connsiteY3" fmla="*/ 458361 h 705291"/>
              <a:gd name="connsiteX4" fmla="*/ 9151470 w 9152065"/>
              <a:gd name="connsiteY4" fmla="*/ 455988 h 705291"/>
              <a:gd name="connsiteX5" fmla="*/ 9150163 w 9152065"/>
              <a:gd name="connsiteY5" fmla="*/ 0 h 705291"/>
              <a:gd name="connsiteX6" fmla="*/ 3124 w 9152065"/>
              <a:gd name="connsiteY6" fmla="*/ 7331 h 705291"/>
              <a:gd name="connsiteX0" fmla="*/ 3124 w 9152065"/>
              <a:gd name="connsiteY0" fmla="*/ 7331 h 713479"/>
              <a:gd name="connsiteX1" fmla="*/ 0 w 9152065"/>
              <a:gd name="connsiteY1" fmla="*/ 705291 h 713479"/>
              <a:gd name="connsiteX2" fmla="*/ 5470733 w 9152065"/>
              <a:gd name="connsiteY2" fmla="*/ 713479 h 713479"/>
              <a:gd name="connsiteX3" fmla="*/ 5909236 w 9152065"/>
              <a:gd name="connsiteY3" fmla="*/ 458361 h 713479"/>
              <a:gd name="connsiteX4" fmla="*/ 9151470 w 9152065"/>
              <a:gd name="connsiteY4" fmla="*/ 455988 h 713479"/>
              <a:gd name="connsiteX5" fmla="*/ 9150163 w 9152065"/>
              <a:gd name="connsiteY5" fmla="*/ 0 h 713479"/>
              <a:gd name="connsiteX6" fmla="*/ 3124 w 9152065"/>
              <a:gd name="connsiteY6" fmla="*/ 7331 h 713479"/>
              <a:gd name="connsiteX0" fmla="*/ 3124 w 9152065"/>
              <a:gd name="connsiteY0" fmla="*/ 7331 h 705291"/>
              <a:gd name="connsiteX1" fmla="*/ 0 w 9152065"/>
              <a:gd name="connsiteY1" fmla="*/ 705291 h 705291"/>
              <a:gd name="connsiteX2" fmla="*/ 5470733 w 9152065"/>
              <a:gd name="connsiteY2" fmla="*/ 695319 h 705291"/>
              <a:gd name="connsiteX3" fmla="*/ 5909236 w 9152065"/>
              <a:gd name="connsiteY3" fmla="*/ 458361 h 705291"/>
              <a:gd name="connsiteX4" fmla="*/ 9151470 w 9152065"/>
              <a:gd name="connsiteY4" fmla="*/ 455988 h 705291"/>
              <a:gd name="connsiteX5" fmla="*/ 9150163 w 9152065"/>
              <a:gd name="connsiteY5" fmla="*/ 0 h 705291"/>
              <a:gd name="connsiteX6" fmla="*/ 3124 w 9152065"/>
              <a:gd name="connsiteY6" fmla="*/ 7331 h 705291"/>
              <a:gd name="connsiteX0" fmla="*/ 3124 w 9152065"/>
              <a:gd name="connsiteY0" fmla="*/ 7331 h 708939"/>
              <a:gd name="connsiteX1" fmla="*/ 0 w 9152065"/>
              <a:gd name="connsiteY1" fmla="*/ 705291 h 708939"/>
              <a:gd name="connsiteX2" fmla="*/ 5467329 w 9152065"/>
              <a:gd name="connsiteY2" fmla="*/ 708939 h 708939"/>
              <a:gd name="connsiteX3" fmla="*/ 5909236 w 9152065"/>
              <a:gd name="connsiteY3" fmla="*/ 458361 h 708939"/>
              <a:gd name="connsiteX4" fmla="*/ 9151470 w 9152065"/>
              <a:gd name="connsiteY4" fmla="*/ 455988 h 708939"/>
              <a:gd name="connsiteX5" fmla="*/ 9150163 w 9152065"/>
              <a:gd name="connsiteY5" fmla="*/ 0 h 708939"/>
              <a:gd name="connsiteX6" fmla="*/ 3124 w 9152065"/>
              <a:gd name="connsiteY6" fmla="*/ 7331 h 70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2065" h="708939">
                <a:moveTo>
                  <a:pt x="3124" y="7331"/>
                </a:moveTo>
                <a:cubicBezTo>
                  <a:pt x="634" y="308645"/>
                  <a:pt x="2490" y="403977"/>
                  <a:pt x="0" y="705291"/>
                </a:cubicBezTo>
                <a:lnTo>
                  <a:pt x="5467329" y="708939"/>
                </a:lnTo>
                <a:lnTo>
                  <a:pt x="5909236" y="458361"/>
                </a:lnTo>
                <a:lnTo>
                  <a:pt x="9151470" y="455988"/>
                </a:lnTo>
                <a:cubicBezTo>
                  <a:pt x="9153960" y="254282"/>
                  <a:pt x="9147673" y="201706"/>
                  <a:pt x="9150163" y="0"/>
                </a:cubicBezTo>
                <a:lnTo>
                  <a:pt x="3124" y="7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nt_lookins_hrz_rgb_wht_24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42"/>
          <a:stretch/>
        </p:blipFill>
        <p:spPr>
          <a:xfrm>
            <a:off x="445773" y="1291835"/>
            <a:ext cx="1252119" cy="7911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615994" y="4688541"/>
            <a:ext cx="2429435" cy="3289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DCG </a:t>
            </a:r>
            <a:br>
              <a:rPr lang="en-US" sz="1200" dirty="0" smtClean="0">
                <a:solidFill>
                  <a:schemeClr val="bg1"/>
                </a:solidFill>
                <a:latin typeface="Intel Clear" panose="020B0604020203020204" pitchFamily="34" charset="0"/>
              </a:rPr>
            </a:br>
            <a:r>
              <a:rPr lang="en-US" sz="9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Data Center Group</a:t>
            </a:r>
            <a:endParaRPr lang="en-US" sz="1100" dirty="0">
              <a:solidFill>
                <a:schemeClr val="bg1"/>
              </a:solidFill>
              <a:latin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132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3337"/>
            <a:ext cx="8229600" cy="74156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3E9CF3A-F480-42AF-8703-E8CA44D0F650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5617" y="1200152"/>
            <a:ext cx="8167047" cy="3469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40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g Bullet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3337"/>
            <a:ext cx="8229600" cy="74156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2"/>
            <a:ext cx="8229600" cy="346884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18pt Medium Sub Line</a:t>
            </a:r>
          </a:p>
          <a:p>
            <a:pPr lvl="1"/>
            <a:r>
              <a:rPr lang="en-US" dirty="0" smtClean="0"/>
              <a:t>18pt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CE70ADA-B36C-4506-8FDD-68BBE60D8142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 and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0" i="0" u="none" strike="noStrike" baseline="0" smtClean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 anchorCtr="0"/>
          <a:lstStyle>
            <a:lvl1pPr marL="173038" indent="-173038">
              <a:lnSpc>
                <a:spcPct val="90000"/>
              </a:lnSpc>
              <a:defRPr sz="4400" baseline="0">
                <a:solidFill>
                  <a:schemeClr val="accent2"/>
                </a:solidFill>
                <a:latin typeface="Intel Clear Light" panose="020B0404020203020204" pitchFamily="34" charset="0"/>
                <a:cs typeface="Intel Clear Light" panose="020B0404020203020204" pitchFamily="34" charset="0"/>
              </a:defRPr>
            </a:lvl1pPr>
            <a:lvl2pPr marL="400050" indent="-225425">
              <a:buFont typeface="Lucida Grande"/>
              <a:buChar char="−"/>
              <a:defRPr sz="1200">
                <a:latin typeface="Intel Clear" panose="020B0604020203020204" pitchFamily="34" charset="0"/>
                <a:cs typeface="Intel Clear" panose="020B0604020203020204" pitchFamily="34" charset="0"/>
              </a:defRPr>
            </a:lvl2pPr>
            <a:lvl3pPr marL="685800" indent="-228600">
              <a:defRPr sz="1100">
                <a:latin typeface="Intel Clear" panose="020B0604020203020204" pitchFamily="34" charset="0"/>
              </a:defRPr>
            </a:lvl3pPr>
            <a:lvl4pPr>
              <a:defRPr sz="1050">
                <a:latin typeface="Intel Clear" panose="020B0604020203020204" pitchFamily="34" charset="0"/>
              </a:defRPr>
            </a:lvl4pPr>
            <a:lvl5pPr>
              <a:defRPr sz="10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44pt Light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8F1B744-5167-4E98-9368-96CA41A0FA30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2" y="2761161"/>
            <a:ext cx="8220076" cy="1764587"/>
          </a:xfrm>
        </p:spPr>
        <p:txBody>
          <a:bodyPr anchor="t" anchorCtr="0"/>
          <a:lstStyle>
            <a:lvl1pPr marL="173038" indent="-173038">
              <a:defRPr sz="3600" baseline="0">
                <a:solidFill>
                  <a:schemeClr val="accent1"/>
                </a:solidFill>
                <a:latin typeface="Neo Sans Intel Light"/>
                <a:cs typeface="Neo Sans Intel Light"/>
              </a:defRPr>
            </a:lvl1pPr>
            <a:lvl2pPr marL="0" indent="0">
              <a:buFont typeface="Lucida Grande"/>
              <a:buNone/>
              <a:defRPr sz="1200" b="1">
                <a:solidFill>
                  <a:schemeClr val="accent2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2pPr>
            <a:lvl3pPr marL="685800" indent="-228600"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1"/>
            <a:r>
              <a:rPr lang="en-US" dirty="0" smtClean="0"/>
              <a:t>12 point medium subhead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1970"/>
            <a:ext cx="8229600" cy="2133130"/>
          </a:xfrm>
        </p:spPr>
        <p:txBody>
          <a:bodyPr anchor="b" anchorCtr="0"/>
          <a:lstStyle/>
          <a:p>
            <a:pPr lvl="0"/>
            <a:r>
              <a:rPr lang="en-US" dirty="0" smtClean="0"/>
              <a:t>28pt Light Text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508795C-7BAC-4175-BF5B-575E8DE6801B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337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4" y="1200150"/>
            <a:ext cx="4032621" cy="3461820"/>
          </a:xfrm>
        </p:spPr>
        <p:txBody>
          <a:bodyPr/>
          <a:lstStyle>
            <a:lvl1pPr>
              <a:lnSpc>
                <a:spcPct val="110000"/>
              </a:lnSpc>
              <a:defRPr sz="18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400"/>
              </a:spcBef>
              <a:defRPr sz="1400"/>
            </a:lvl4pPr>
            <a:lvl5pPr>
              <a:spcBef>
                <a:spcPts val="400"/>
              </a:spcBef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971" y="1200150"/>
            <a:ext cx="3946833" cy="3461820"/>
          </a:xfrm>
        </p:spPr>
        <p:txBody>
          <a:bodyPr/>
          <a:lstStyle>
            <a:lvl1pPr>
              <a:lnSpc>
                <a:spcPct val="110000"/>
              </a:lnSpc>
              <a:defRPr sz="18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400"/>
              </a:spcBef>
              <a:defRPr sz="1400"/>
            </a:lvl4pPr>
            <a:lvl5pPr>
              <a:spcBef>
                <a:spcPts val="400"/>
              </a:spcBef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4956A45-4972-41D9-B4B4-8916E57CD5B2}" type="datetime1">
              <a:rPr lang="en-US" smtClean="0"/>
              <a:t>12/2/2014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0FB86DA-F25D-47EB-8A2C-315EC42CE7E5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BA932E4-7765-4114-927F-4BBFA2100C36}" type="datetime1">
              <a:rPr lang="en-US" smtClean="0"/>
              <a:t>12/2/2014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ection Brea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798071"/>
            <a:ext cx="9144000" cy="345430"/>
          </a:xfrm>
          <a:custGeom>
            <a:avLst/>
            <a:gdLst>
              <a:gd name="connsiteX0" fmla="*/ 9155339 w 9162317"/>
              <a:gd name="connsiteY0" fmla="*/ 0 h 460573"/>
              <a:gd name="connsiteX1" fmla="*/ 8352851 w 9162317"/>
              <a:gd name="connsiteY1" fmla="*/ 6978 h 460573"/>
              <a:gd name="connsiteX2" fmla="*/ 7829490 w 9162317"/>
              <a:gd name="connsiteY2" fmla="*/ 314027 h 460573"/>
              <a:gd name="connsiteX3" fmla="*/ 0 w 9162317"/>
              <a:gd name="connsiteY3" fmla="*/ 307048 h 460573"/>
              <a:gd name="connsiteX4" fmla="*/ 0 w 9162317"/>
              <a:gd name="connsiteY4" fmla="*/ 460573 h 460573"/>
              <a:gd name="connsiteX5" fmla="*/ 9162317 w 9162317"/>
              <a:gd name="connsiteY5" fmla="*/ 453594 h 460573"/>
              <a:gd name="connsiteX6" fmla="*/ 9155339 w 9162317"/>
              <a:gd name="connsiteY6" fmla="*/ 0 h 46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317" h="460573">
                <a:moveTo>
                  <a:pt x="9155339" y="0"/>
                </a:moveTo>
                <a:lnTo>
                  <a:pt x="8352851" y="6978"/>
                </a:lnTo>
                <a:lnTo>
                  <a:pt x="7829490" y="314027"/>
                </a:lnTo>
                <a:lnTo>
                  <a:pt x="0" y="307048"/>
                </a:lnTo>
                <a:lnTo>
                  <a:pt x="0" y="460573"/>
                </a:lnTo>
                <a:lnTo>
                  <a:pt x="9162317" y="453594"/>
                </a:lnTo>
                <a:lnTo>
                  <a:pt x="915533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619587"/>
            <a:ext cx="7772400" cy="1021556"/>
          </a:xfrm>
        </p:spPr>
        <p:txBody>
          <a:bodyPr anchor="b" anchorCtr="0">
            <a:normAutofit/>
          </a:bodyPr>
          <a:lstStyle>
            <a:lvl1pPr algn="l">
              <a:defRPr sz="2800" b="0" cap="none">
                <a:solidFill>
                  <a:schemeClr val="bg1"/>
                </a:solidFill>
                <a:latin typeface="Intel Clear Light" panose="020B0404020203020204" pitchFamily="34" charset="0"/>
                <a:cs typeface="Intel Clear Light" panose="020B0404020203020204" pitchFamily="34" charset="0"/>
              </a:defRPr>
            </a:lvl1pPr>
          </a:lstStyle>
          <a:p>
            <a:r>
              <a:rPr lang="en-US" dirty="0" smtClean="0"/>
              <a:t>28pt Light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752675"/>
            <a:ext cx="7772400" cy="1125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00" b="1">
                <a:solidFill>
                  <a:schemeClr val="accent3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12pt Medium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86800" y="4867275"/>
            <a:ext cx="0" cy="178594"/>
          </a:xfrm>
          <a:prstGeom prst="line">
            <a:avLst/>
          </a:prstGeom>
          <a:ln w="317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nt_lookins_hrz_rgb_blu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47" y="4848224"/>
            <a:ext cx="349092" cy="2286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77439" y="4688541"/>
            <a:ext cx="2429435" cy="3289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DCG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900" dirty="0" smtClean="0">
                <a:solidFill>
                  <a:schemeClr val="bg1"/>
                </a:solidFill>
              </a:rPr>
              <a:t>Data Center Group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D9D8DA-DD0A-4B71-BA00-0A4696449EFD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ection Break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798071"/>
            <a:ext cx="9144000" cy="345430"/>
          </a:xfrm>
          <a:custGeom>
            <a:avLst/>
            <a:gdLst>
              <a:gd name="connsiteX0" fmla="*/ 9155339 w 9162317"/>
              <a:gd name="connsiteY0" fmla="*/ 0 h 460573"/>
              <a:gd name="connsiteX1" fmla="*/ 8352851 w 9162317"/>
              <a:gd name="connsiteY1" fmla="*/ 6978 h 460573"/>
              <a:gd name="connsiteX2" fmla="*/ 7829490 w 9162317"/>
              <a:gd name="connsiteY2" fmla="*/ 314027 h 460573"/>
              <a:gd name="connsiteX3" fmla="*/ 0 w 9162317"/>
              <a:gd name="connsiteY3" fmla="*/ 307048 h 460573"/>
              <a:gd name="connsiteX4" fmla="*/ 0 w 9162317"/>
              <a:gd name="connsiteY4" fmla="*/ 460573 h 460573"/>
              <a:gd name="connsiteX5" fmla="*/ 9162317 w 9162317"/>
              <a:gd name="connsiteY5" fmla="*/ 453594 h 460573"/>
              <a:gd name="connsiteX6" fmla="*/ 9155339 w 9162317"/>
              <a:gd name="connsiteY6" fmla="*/ 0 h 46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317" h="460573">
                <a:moveTo>
                  <a:pt x="9155339" y="0"/>
                </a:moveTo>
                <a:lnTo>
                  <a:pt x="8352851" y="6978"/>
                </a:lnTo>
                <a:lnTo>
                  <a:pt x="7829490" y="314027"/>
                </a:lnTo>
                <a:lnTo>
                  <a:pt x="0" y="307048"/>
                </a:lnTo>
                <a:lnTo>
                  <a:pt x="0" y="460573"/>
                </a:lnTo>
                <a:lnTo>
                  <a:pt x="9162317" y="453594"/>
                </a:lnTo>
                <a:lnTo>
                  <a:pt x="915533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53552"/>
            <a:ext cx="7772400" cy="1021556"/>
          </a:xfrm>
        </p:spPr>
        <p:txBody>
          <a:bodyPr anchor="b" anchorCtr="0">
            <a:normAutofit/>
          </a:bodyPr>
          <a:lstStyle>
            <a:lvl1pPr algn="l">
              <a:defRPr sz="2800" b="0" cap="none">
                <a:solidFill>
                  <a:schemeClr val="bg1"/>
                </a:solidFill>
                <a:latin typeface="Intel Clear Light" panose="020B0404020203020204" pitchFamily="34" charset="0"/>
                <a:cs typeface="Intel Clear Light" panose="020B0404020203020204" pitchFamily="34" charset="0"/>
              </a:defRPr>
            </a:lvl1pPr>
          </a:lstStyle>
          <a:p>
            <a:r>
              <a:rPr lang="en-US" dirty="0" smtClean="0"/>
              <a:t>28pt Light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86642"/>
            <a:ext cx="7772400" cy="1125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00" b="1">
                <a:solidFill>
                  <a:schemeClr val="accent3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12pt Medium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86800" y="4867275"/>
            <a:ext cx="0" cy="178594"/>
          </a:xfrm>
          <a:prstGeom prst="line">
            <a:avLst/>
          </a:prstGeom>
          <a:ln w="3175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nt_lookins_hrz_rgb_blu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47" y="4848224"/>
            <a:ext cx="349092" cy="2286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77439" y="4688541"/>
            <a:ext cx="2429435" cy="3289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DCG </a:t>
            </a:r>
          </a:p>
          <a:p>
            <a:pPr algn="r"/>
            <a:r>
              <a:rPr lang="en-US" sz="90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Data</a:t>
            </a:r>
            <a:r>
              <a:rPr lang="en-US" sz="900" baseline="0" dirty="0" smtClean="0">
                <a:solidFill>
                  <a:schemeClr val="bg1"/>
                </a:solidFill>
                <a:latin typeface="Intel Clear" panose="020B0604020203020204" pitchFamily="34" charset="0"/>
              </a:rPr>
              <a:t> Center Group</a:t>
            </a:r>
            <a:endParaRPr lang="en-US" sz="1100" dirty="0">
              <a:solidFill>
                <a:schemeClr val="bg1"/>
              </a:solidFill>
              <a:latin typeface="Intel Clear" panose="020B0604020203020204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43927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E9C6EA-C7DD-49D2-87B2-5000DF893D96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Intel Restricted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ntel_LookInside_white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7432" y="1875130"/>
            <a:ext cx="2256638" cy="138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368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4" y="226219"/>
            <a:ext cx="82375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1008460"/>
            <a:ext cx="8237537" cy="247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white">
          <a:xfrm>
            <a:off x="4764" y="4521994"/>
            <a:ext cx="9139237" cy="621506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6964" y="4991100"/>
            <a:ext cx="4143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1">
                <a:solidFill>
                  <a:srgbClr val="FFFFFF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7654" name="Picture 6" descr="Intel_whit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91464" y="4626769"/>
            <a:ext cx="809625" cy="40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468313" y="4543425"/>
            <a:ext cx="1368131" cy="25391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1400">
                <a:solidFill>
                  <a:schemeClr val="bg2"/>
                </a:solidFill>
                <a:latin typeface="Verdana" pitchFamily="34" charset="0"/>
                <a:cs typeface="Arial" pitchFamily="34" charset="0"/>
              </a:rPr>
              <a:t>Revision - 01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3949700" y="4872038"/>
            <a:ext cx="1244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 Confidential</a:t>
            </a:r>
            <a:endParaRPr lang="en-US" sz="1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62" r:id="rId1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pitchFamily="34" charset="0"/>
          <a:cs typeface="Arial" pitchFamily="34" charset="0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0"/>
        </a:spcAft>
        <a:buSzPct val="13000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76263" indent="-236538" algn="l" rtl="0" eaLnBrk="1" fontAlgn="base" hangingPunct="1">
        <a:spcBef>
          <a:spcPct val="20000"/>
        </a:spcBef>
        <a:spcAft>
          <a:spcPct val="0"/>
        </a:spcAft>
        <a:buSzPct val="130000"/>
        <a:buFont typeface="Verdana" pitchFamily="34" charset="0"/>
        <a:buChar char="–"/>
        <a:defRPr sz="2000">
          <a:solidFill>
            <a:srgbClr val="333333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SzPct val="130000"/>
        <a:buFont typeface="Verdana" pitchFamily="34" charset="0"/>
        <a:buChar char="&gt;"/>
        <a:defRPr sz="2400">
          <a:solidFill>
            <a:srgbClr val="333333"/>
          </a:solidFill>
          <a:latin typeface="+mn-lt"/>
          <a:cs typeface="+mn-cs"/>
        </a:defRPr>
      </a:lvl3pPr>
      <a:lvl4pPr marL="1196975" indent="-168275" algn="l" rtl="0" eaLnBrk="1" fontAlgn="base" hangingPunct="1">
        <a:spcBef>
          <a:spcPct val="20000"/>
        </a:spcBef>
        <a:spcAft>
          <a:spcPct val="0"/>
        </a:spcAft>
        <a:buSzPct val="130000"/>
        <a:buFont typeface="Times" pitchFamily="18" charset="0"/>
        <a:buChar char="•"/>
        <a:defRPr sz="1600">
          <a:solidFill>
            <a:srgbClr val="333333"/>
          </a:solidFill>
          <a:latin typeface="+mn-lt"/>
          <a:cs typeface="+mn-cs"/>
        </a:defRPr>
      </a:lvl4pPr>
      <a:lvl5pPr marL="1546225" indent="-234950" algn="l" rtl="0" eaLnBrk="1" fontAlgn="base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ü"/>
        <a:defRPr sz="1400">
          <a:solidFill>
            <a:srgbClr val="333333"/>
          </a:solidFill>
          <a:latin typeface="+mn-lt"/>
          <a:cs typeface="+mn-cs"/>
        </a:defRPr>
      </a:lvl5pPr>
      <a:lvl6pPr marL="2003425" indent="-234950" algn="l" rtl="0" eaLnBrk="1" fontAlgn="base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ü"/>
        <a:defRPr sz="1400">
          <a:solidFill>
            <a:srgbClr val="333333"/>
          </a:solidFill>
          <a:latin typeface="+mn-lt"/>
          <a:cs typeface="+mn-cs"/>
        </a:defRPr>
      </a:lvl6pPr>
      <a:lvl7pPr marL="2460625" indent="-234950" algn="l" rtl="0" eaLnBrk="1" fontAlgn="base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ü"/>
        <a:defRPr sz="1400">
          <a:solidFill>
            <a:srgbClr val="333333"/>
          </a:solidFill>
          <a:latin typeface="+mn-lt"/>
          <a:cs typeface="+mn-cs"/>
        </a:defRPr>
      </a:lvl7pPr>
      <a:lvl8pPr marL="2917825" indent="-234950" algn="l" rtl="0" eaLnBrk="1" fontAlgn="base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ü"/>
        <a:defRPr sz="1400">
          <a:solidFill>
            <a:srgbClr val="333333"/>
          </a:solidFill>
          <a:latin typeface="+mn-lt"/>
          <a:cs typeface="+mn-cs"/>
        </a:defRPr>
      </a:lvl8pPr>
      <a:lvl9pPr marL="3375025" indent="-234950" algn="l" rtl="0" eaLnBrk="1" fontAlgn="base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ü"/>
        <a:defRPr sz="14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hidden">
          <a:xfrm>
            <a:off x="0" y="4526757"/>
            <a:ext cx="9144000" cy="6167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intel_rgb_100-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black">
          <a:xfrm>
            <a:off x="7996238" y="4560095"/>
            <a:ext cx="984250" cy="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857251"/>
            <a:ext cx="8407400" cy="363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6" tIns="45670" rIns="91336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Test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65128" y="117873"/>
            <a:ext cx="8410575" cy="56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0" tIns="45986" rIns="91970" bIns="459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0" y="4674395"/>
            <a:ext cx="11336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/>
              <a:t>Intel Confidential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 Medium" pitchFamily="34" charset="0"/>
          <a:cs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25425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n-ea"/>
          <a:cs typeface="+mn-cs"/>
        </a:defRPr>
      </a:lvl1pPr>
      <a:lvl2pPr marL="569913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2pPr>
      <a:lvl3pPr marL="914400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6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3pPr>
      <a:lvl4pPr marL="1382713" indent="-23971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4pPr>
      <a:lvl5pPr marL="17272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4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6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8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60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ChangeArrowheads="1"/>
          </p:cNvSpPr>
          <p:nvPr/>
        </p:nvSpPr>
        <p:spPr bwMode="hidden">
          <a:xfrm>
            <a:off x="0" y="4526757"/>
            <a:ext cx="9144000" cy="61674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685802"/>
            <a:ext cx="8407400" cy="38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5130" y="117873"/>
            <a:ext cx="8410575" cy="51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5" tIns="46019" rIns="92035" bIns="46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pic>
        <p:nvPicPr>
          <p:cNvPr id="15365" name="Picture 5" descr="intel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black">
          <a:xfrm>
            <a:off x="7996238" y="4586288"/>
            <a:ext cx="989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3816024" y="4937525"/>
            <a:ext cx="1511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chemeClr val="bg1"/>
                </a:solidFill>
                <a:latin typeface="Verdana" pitchFamily="34" charset="0"/>
              </a:rPr>
              <a:t>Intel Confidential</a:t>
            </a:r>
          </a:p>
        </p:txBody>
      </p:sp>
      <p:sp>
        <p:nvSpPr>
          <p:cNvPr id="606215" name="Rectangle 7"/>
          <p:cNvSpPr>
            <a:spLocks noChangeArrowheads="1"/>
          </p:cNvSpPr>
          <p:nvPr/>
        </p:nvSpPr>
        <p:spPr bwMode="auto">
          <a:xfrm>
            <a:off x="5" y="4914900"/>
            <a:ext cx="415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0" hangingPunct="0">
              <a:defRPr/>
            </a:pPr>
            <a:fld id="{9ED2E8EE-2857-4EA5-8DDE-64900275C607}" type="slidenum">
              <a:rPr lang="en-US" sz="900" b="1">
                <a:solidFill>
                  <a:schemeClr val="bg1"/>
                </a:solidFill>
                <a:latin typeface="Verdana" pitchFamily="34" charset="0"/>
              </a:rPr>
              <a:pPr eaLnBrk="0" hangingPunct="0">
                <a:defRPr/>
              </a:pPr>
              <a:t>‹#›</a:t>
            </a:fld>
            <a:endParaRPr lang="en-US" sz="9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06216" name="Rectangle 8"/>
          <p:cNvSpPr>
            <a:spLocks noChangeArrowheads="1"/>
          </p:cNvSpPr>
          <p:nvPr/>
        </p:nvSpPr>
        <p:spPr bwMode="auto">
          <a:xfrm>
            <a:off x="6731005" y="4616054"/>
            <a:ext cx="1090613" cy="45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Platform Validation &amp; Enabling</a:t>
            </a:r>
          </a:p>
        </p:txBody>
      </p:sp>
      <p:sp>
        <p:nvSpPr>
          <p:cNvPr id="6062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4960144"/>
            <a:ext cx="21336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25425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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914400" indent="-225425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200">
          <a:solidFill>
            <a:schemeClr val="tx1"/>
          </a:solidFill>
          <a:latin typeface="+mn-lt"/>
          <a:cs typeface="+mn-cs"/>
        </a:defRPr>
      </a:lvl3pPr>
      <a:lvl4pPr marL="1382713" indent="-2397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4pPr>
      <a:lvl5pPr marL="17272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5pPr>
      <a:lvl6pPr marL="21844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6pPr>
      <a:lvl7pPr marL="26416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7pPr>
      <a:lvl8pPr marL="30988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8pPr>
      <a:lvl9pPr marL="3556000" indent="-2301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5" y="4803306"/>
            <a:ext cx="9150839" cy="342106"/>
          </a:xfrm>
          <a:custGeom>
            <a:avLst/>
            <a:gdLst>
              <a:gd name="connsiteX0" fmla="*/ 9155339 w 9162317"/>
              <a:gd name="connsiteY0" fmla="*/ 0 h 460573"/>
              <a:gd name="connsiteX1" fmla="*/ 8352851 w 9162317"/>
              <a:gd name="connsiteY1" fmla="*/ 6978 h 460573"/>
              <a:gd name="connsiteX2" fmla="*/ 7829490 w 9162317"/>
              <a:gd name="connsiteY2" fmla="*/ 314027 h 460573"/>
              <a:gd name="connsiteX3" fmla="*/ 0 w 9162317"/>
              <a:gd name="connsiteY3" fmla="*/ 307048 h 460573"/>
              <a:gd name="connsiteX4" fmla="*/ 0 w 9162317"/>
              <a:gd name="connsiteY4" fmla="*/ 460573 h 460573"/>
              <a:gd name="connsiteX5" fmla="*/ 9162317 w 9162317"/>
              <a:gd name="connsiteY5" fmla="*/ 453594 h 460573"/>
              <a:gd name="connsiteX6" fmla="*/ 9155339 w 9162317"/>
              <a:gd name="connsiteY6" fmla="*/ 0 h 460573"/>
              <a:gd name="connsiteX0" fmla="*/ 9168064 w 9168064"/>
              <a:gd name="connsiteY0" fmla="*/ 2547 h 453595"/>
              <a:gd name="connsiteX1" fmla="*/ 8352851 w 9168064"/>
              <a:gd name="connsiteY1" fmla="*/ 0 h 453595"/>
              <a:gd name="connsiteX2" fmla="*/ 7829490 w 9168064"/>
              <a:gd name="connsiteY2" fmla="*/ 307049 h 453595"/>
              <a:gd name="connsiteX3" fmla="*/ 0 w 9168064"/>
              <a:gd name="connsiteY3" fmla="*/ 300070 h 453595"/>
              <a:gd name="connsiteX4" fmla="*/ 0 w 9168064"/>
              <a:gd name="connsiteY4" fmla="*/ 453595 h 453595"/>
              <a:gd name="connsiteX5" fmla="*/ 9162317 w 9168064"/>
              <a:gd name="connsiteY5" fmla="*/ 446616 h 453595"/>
              <a:gd name="connsiteX6" fmla="*/ 9168064 w 9168064"/>
              <a:gd name="connsiteY6" fmla="*/ 2547 h 453595"/>
              <a:gd name="connsiteX0" fmla="*/ 9168064 w 9168064"/>
              <a:gd name="connsiteY0" fmla="*/ 2547 h 456141"/>
              <a:gd name="connsiteX1" fmla="*/ 8352851 w 9168064"/>
              <a:gd name="connsiteY1" fmla="*/ 0 h 456141"/>
              <a:gd name="connsiteX2" fmla="*/ 7829490 w 9168064"/>
              <a:gd name="connsiteY2" fmla="*/ 307049 h 456141"/>
              <a:gd name="connsiteX3" fmla="*/ 0 w 9168064"/>
              <a:gd name="connsiteY3" fmla="*/ 300070 h 456141"/>
              <a:gd name="connsiteX4" fmla="*/ 0 w 9168064"/>
              <a:gd name="connsiteY4" fmla="*/ 453595 h 456141"/>
              <a:gd name="connsiteX5" fmla="*/ 9155954 w 9168064"/>
              <a:gd name="connsiteY5" fmla="*/ 456141 h 456141"/>
              <a:gd name="connsiteX6" fmla="*/ 9168064 w 9168064"/>
              <a:gd name="connsiteY6" fmla="*/ 2547 h 456141"/>
              <a:gd name="connsiteX0" fmla="*/ 9168064 w 9169169"/>
              <a:gd name="connsiteY0" fmla="*/ 2547 h 456141"/>
              <a:gd name="connsiteX1" fmla="*/ 8352851 w 9169169"/>
              <a:gd name="connsiteY1" fmla="*/ 0 h 456141"/>
              <a:gd name="connsiteX2" fmla="*/ 7829490 w 9169169"/>
              <a:gd name="connsiteY2" fmla="*/ 307049 h 456141"/>
              <a:gd name="connsiteX3" fmla="*/ 0 w 9169169"/>
              <a:gd name="connsiteY3" fmla="*/ 300070 h 456141"/>
              <a:gd name="connsiteX4" fmla="*/ 0 w 9169169"/>
              <a:gd name="connsiteY4" fmla="*/ 453595 h 456141"/>
              <a:gd name="connsiteX5" fmla="*/ 9168679 w 9169169"/>
              <a:gd name="connsiteY5" fmla="*/ 456141 h 456141"/>
              <a:gd name="connsiteX6" fmla="*/ 9168064 w 9169169"/>
              <a:gd name="connsiteY6" fmla="*/ 2547 h 45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9169" h="456141">
                <a:moveTo>
                  <a:pt x="9168064" y="2547"/>
                </a:moveTo>
                <a:lnTo>
                  <a:pt x="8352851" y="0"/>
                </a:lnTo>
                <a:lnTo>
                  <a:pt x="7829490" y="307049"/>
                </a:lnTo>
                <a:lnTo>
                  <a:pt x="0" y="300070"/>
                </a:lnTo>
                <a:lnTo>
                  <a:pt x="0" y="453595"/>
                </a:lnTo>
                <a:lnTo>
                  <a:pt x="9168679" y="456141"/>
                </a:lnTo>
                <a:cubicBezTo>
                  <a:pt x="9170595" y="308118"/>
                  <a:pt x="9166148" y="150570"/>
                  <a:pt x="9168064" y="25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222"/>
            <a:ext cx="8229600" cy="7415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7" y="1200152"/>
            <a:ext cx="8167047" cy="3469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16pt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8440" y="4824370"/>
            <a:ext cx="42556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725284" y="4883769"/>
            <a:ext cx="0" cy="178594"/>
          </a:xfrm>
          <a:prstGeom prst="line">
            <a:avLst/>
          </a:prstGeom>
          <a:ln w="31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int_lookins_hrz_rgb_wht_24.png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42"/>
          <a:stretch/>
        </p:blipFill>
        <p:spPr>
          <a:xfrm>
            <a:off x="8262870" y="4864100"/>
            <a:ext cx="355612" cy="2246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77439" y="4688541"/>
            <a:ext cx="2429435" cy="3289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rgbClr val="0070C0"/>
                </a:solidFill>
                <a:latin typeface="Intel Clear" panose="020B0604020203020204" pitchFamily="34" charset="0"/>
              </a:rPr>
              <a:t>DCG</a:t>
            </a:r>
          </a:p>
          <a:p>
            <a:pPr algn="r"/>
            <a:r>
              <a:rPr lang="en-US" sz="900" dirty="0" smtClean="0">
                <a:solidFill>
                  <a:srgbClr val="0070C0"/>
                </a:solidFill>
                <a:latin typeface="Intel Clear" panose="020B0604020203020204" pitchFamily="34" charset="0"/>
              </a:rPr>
              <a:t>Data Center Group</a:t>
            </a:r>
            <a:endParaRPr lang="en-US" sz="800" dirty="0">
              <a:solidFill>
                <a:srgbClr val="0070C0"/>
              </a:solidFill>
              <a:latin typeface="Intel Clear" panose="020B06040202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Intel Restricted Secret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1DB0-7D8D-45BE-9947-77333B156AE9}" type="datetime1">
              <a:rPr lang="en-US" smtClean="0"/>
              <a:t>12/2/2014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Intel Clear Light" panose="020B0404020203020204" pitchFamily="34" charset="0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Arial"/>
        <a:buNone/>
        <a:defRPr sz="1800" b="0" kern="1200">
          <a:solidFill>
            <a:srgbClr val="0071C5"/>
          </a:solidFill>
          <a:latin typeface="Intel Clear" panose="020B0604020203020204" pitchFamily="34" charset="0"/>
          <a:ea typeface="+mn-ea"/>
          <a:cs typeface="Intel Clear" panose="020B0604020203020204" pitchFamily="34" charset="0"/>
        </a:defRPr>
      </a:lvl1pPr>
      <a:lvl2pPr marL="225425" indent="-225425" algn="l" defTabSz="457200" rtl="0" eaLnBrk="1" latinLnBrk="0" hangingPunct="1">
        <a:spcBef>
          <a:spcPts val="800"/>
        </a:spcBef>
        <a:buFont typeface="Wingdings" charset="2"/>
        <a:buChar char="§"/>
        <a:defRPr sz="1600" kern="1200" baseline="0">
          <a:solidFill>
            <a:schemeClr val="tx2"/>
          </a:solidFill>
          <a:latin typeface="Intel Clear" panose="020B0604020203020204" pitchFamily="34" charset="0"/>
          <a:ea typeface="+mn-ea"/>
          <a:cs typeface="Intel Clear" panose="020B0604020203020204" pitchFamily="34" charset="0"/>
        </a:defRPr>
      </a:lvl2pPr>
      <a:lvl3pPr marL="571500" indent="-228600" algn="l" defTabSz="457200" rtl="0" eaLnBrk="1" latinLnBrk="0" hangingPunct="1">
        <a:spcBef>
          <a:spcPts val="400"/>
        </a:spcBef>
        <a:buFont typeface="Wingdings" charset="2"/>
        <a:buChar char="§"/>
        <a:defRPr sz="1600" kern="1200">
          <a:solidFill>
            <a:schemeClr val="tx2"/>
          </a:solidFill>
          <a:latin typeface="Intel Clear" panose="020B0604020203020204" pitchFamily="34" charset="0"/>
          <a:ea typeface="+mn-ea"/>
          <a:cs typeface="Intel Clear" panose="020B0604020203020204" pitchFamily="34" charset="0"/>
        </a:defRPr>
      </a:lvl3pPr>
      <a:lvl4pPr marL="969963" indent="-228600" algn="l" defTabSz="457200" rtl="0" eaLnBrk="1" latinLnBrk="0" hangingPunct="1">
        <a:spcBef>
          <a:spcPts val="200"/>
        </a:spcBef>
        <a:buFont typeface="Arial"/>
        <a:buChar char="–"/>
        <a:defRPr sz="1600" kern="1200">
          <a:solidFill>
            <a:schemeClr val="tx2"/>
          </a:solidFill>
          <a:latin typeface="Intel Clear" panose="020B0604020203020204" pitchFamily="34" charset="0"/>
          <a:ea typeface="+mn-ea"/>
          <a:cs typeface="Intel Clear" panose="020B0604020203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2"/>
          </a:solidFill>
          <a:latin typeface="Intel Clear" panose="020B0604020203020204" pitchFamily="34" charset="0"/>
          <a:ea typeface="+mn-ea"/>
          <a:cs typeface="Intel Clear" panose="020B06040202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5613" y="2243191"/>
            <a:ext cx="8280014" cy="110251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RDMA with NVM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RDMA Write Semantics to Remote Persistent Memory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b="1" dirty="0" smtClean="0">
                <a:solidFill>
                  <a:schemeClr val="accent5"/>
                </a:solidFill>
              </a:rPr>
              <a:t>An Intel Perspective when utilizing Intel HW</a:t>
            </a:r>
            <a:endParaRPr lang="en-US" sz="1100" b="1" dirty="0">
              <a:solidFill>
                <a:schemeClr val="accent5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5613" y="3593806"/>
            <a:ext cx="6330212" cy="925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0" dirty="0" smtClean="0"/>
              <a:t>12/02/14</a:t>
            </a:r>
            <a:endParaRPr lang="en-US" sz="1000" b="0" dirty="0"/>
          </a:p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Chet Douglas, DCG Crystal Ridge PE SW Architecture</a:t>
            </a:r>
            <a:endParaRPr lang="en-US" sz="900" dirty="0"/>
          </a:p>
          <a:p>
            <a:pPr>
              <a:spcBef>
                <a:spcPts val="0"/>
              </a:spcBef>
            </a:pPr>
            <a:endParaRPr lang="en-US" sz="900" dirty="0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Intel Confidential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6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121061" y="1325883"/>
            <a:ext cx="3786995" cy="1676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</a:t>
            </a:r>
          </a:p>
          <a:p>
            <a:pPr algn="r"/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34555" y="702481"/>
            <a:ext cx="1401008" cy="9391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 Domain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6287" y="138947"/>
            <a:ext cx="8229600" cy="741560"/>
          </a:xfrm>
        </p:spPr>
        <p:txBody>
          <a:bodyPr/>
          <a:lstStyle/>
          <a:p>
            <a:r>
              <a:rPr lang="en-US" dirty="0" smtClean="0"/>
              <a:t>RDMA with DRAM – Intel HW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2304" y="521546"/>
            <a:ext cx="4772167" cy="440931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ADR – Asynchronous DRAM Refresh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Allows DRAM contents to be saved to NVDIMM on power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loss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ADR </a:t>
            </a: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Domain – All data inside of the domain is protected by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ADR and will make it to NVM before </a:t>
            </a:r>
            <a:r>
              <a:rPr lang="en-US" sz="1200" dirty="0" err="1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supercap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power dies.  The integrated memory controller is currently inside of the ADR Domain.</a:t>
            </a:r>
            <a:endParaRPr lang="en-US" sz="12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IIO – Integrated IO Controller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Controls IO flow between PCIe devices and Main Memory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Contains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internal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buffers that are backed by LLC cache.  “Allocating write transactions” from the PCI Root Port will utilize internal buffers backed by LLC core cache.</a:t>
            </a:r>
            <a:endParaRPr lang="en-US" sz="1200" dirty="0" smtClean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Data in internal buffers naturally aged out of cache in to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main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memory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Enable/Disable via BIOS setting per Root PCI 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DDIO – Data Direct IO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Allows Bus Mastering PCI &amp; RDMA IO to move data directly in/out of LLC Core Caches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Enable/Disable </a:t>
            </a:r>
            <a:r>
              <a:rPr lang="en-US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at platform level via </a:t>
            </a:r>
            <a:r>
              <a:rPr lang="en-US" sz="12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BIOS setting</a:t>
            </a:r>
            <a:endParaRPr lang="en-US" sz="1200" dirty="0" smtClean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727531" y="4733943"/>
            <a:ext cx="1343928" cy="3454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Intel Confidential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9661" y="1790939"/>
            <a:ext cx="1573823" cy="5499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IIO</a:t>
            </a:r>
          </a:p>
          <a:p>
            <a:pPr algn="ctr"/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49660" y="2653624"/>
            <a:ext cx="1573823" cy="267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Root Port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4164" y="915484"/>
            <a:ext cx="1222617" cy="220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Memory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1004" y="3273607"/>
            <a:ext cx="697311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8386" y="3273608"/>
            <a:ext cx="700242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5951" y="3833501"/>
            <a:ext cx="697311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96207" y="3833501"/>
            <a:ext cx="738765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8485" y="3272271"/>
            <a:ext cx="559990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51885" y="2903135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70280" y="2897279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741777" y="2906071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21061" y="3588154"/>
            <a:ext cx="1" cy="263840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81196" y="3573504"/>
            <a:ext cx="1" cy="263840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36118" y="2076796"/>
            <a:ext cx="1402188" cy="211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BUFFERS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>
            <a:endCxn id="71" idx="0"/>
          </p:cNvCxnSpPr>
          <p:nvPr/>
        </p:nvCxnSpPr>
        <p:spPr>
          <a:xfrm flipH="1">
            <a:off x="6835473" y="1129558"/>
            <a:ext cx="2833" cy="2492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136571" y="2270637"/>
            <a:ext cx="0" cy="414018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85549" y="2322406"/>
            <a:ext cx="104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Allocating Write Transactions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18668" y="2101579"/>
            <a:ext cx="222392" cy="7953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LLC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07207" y="2118505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08686" y="2315295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08686" y="2510600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08687" y="2705910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6774410" y="2250626"/>
            <a:ext cx="1118686" cy="2260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</a:t>
            </a:r>
            <a:endParaRPr lang="en-U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46783" y="2485189"/>
            <a:ext cx="301571" cy="630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935322" y="2205036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926686" y="2420705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923814" y="2607609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932440" y="2806015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923483" y="1944621"/>
            <a:ext cx="297241" cy="2589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loud 56"/>
          <p:cNvSpPr/>
          <p:nvPr/>
        </p:nvSpPr>
        <p:spPr>
          <a:xfrm>
            <a:off x="6622986" y="3891192"/>
            <a:ext cx="528239" cy="39238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868886" y="3573504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17934" y="3585001"/>
            <a:ext cx="301571" cy="6305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078651" y="3481704"/>
            <a:ext cx="1024405" cy="218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BM DMA Flow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823687" y="3797783"/>
            <a:ext cx="301571" cy="6305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84405" y="3697531"/>
            <a:ext cx="961030" cy="21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Flow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823687" y="4022075"/>
            <a:ext cx="301571" cy="630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084404" y="3922292"/>
            <a:ext cx="98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 ON Flow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288971" y="2267767"/>
            <a:ext cx="0" cy="414018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820809" y="4226231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081526" y="4126448"/>
            <a:ext cx="98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 OFF Flow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7449357" y="2598979"/>
            <a:ext cx="301571" cy="63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224164" y="1378796"/>
            <a:ext cx="1222617" cy="197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96938" y="1531992"/>
            <a:ext cx="0" cy="28817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317086" y="1546368"/>
            <a:ext cx="0" cy="28817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835059" y="2193520"/>
            <a:ext cx="895582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5247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891179" y="1472525"/>
            <a:ext cx="3786995" cy="1676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</a:t>
            </a:r>
          </a:p>
          <a:p>
            <a:pPr algn="r"/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4032" y="183337"/>
            <a:ext cx="8229600" cy="741560"/>
          </a:xfrm>
        </p:spPr>
        <p:txBody>
          <a:bodyPr/>
          <a:lstStyle/>
          <a:p>
            <a:r>
              <a:rPr lang="en-US" dirty="0" smtClean="0"/>
              <a:t>RDMA with NVM – Intel HW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8418" y="627652"/>
            <a:ext cx="4197743" cy="430078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Short Term NVM Considerations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With ADR, No DDIO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Disable DDIO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Requires BIOS Enabling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Enable </a:t>
            </a:r>
            <a:r>
              <a:rPr lang="en-US" sz="1400" dirty="0" smtClean="0">
                <a:solidFill>
                  <a:schemeClr val="tx1"/>
                </a:solidFill>
              </a:rPr>
              <a:t>“non-allocating Write” </a:t>
            </a:r>
            <a:r>
              <a:rPr lang="en-US" sz="1400" dirty="0" smtClean="0">
                <a:solidFill>
                  <a:schemeClr val="tx1"/>
                </a:solidFill>
              </a:rPr>
              <a:t>transactions for Root PCI Port to IIO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Requires BIOS Enabling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Forces RDMA Write data directly to </a:t>
            </a:r>
            <a:r>
              <a:rPr lang="en-US" sz="1200" dirty="0" err="1" smtClean="0">
                <a:solidFill>
                  <a:schemeClr val="tx1"/>
                </a:solidFill>
              </a:rPr>
              <a:t>iMC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Enable on PCI Root Port with RNIC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Follow </a:t>
            </a:r>
            <a:r>
              <a:rPr lang="en-US" sz="1400" dirty="0" smtClean="0">
                <a:solidFill>
                  <a:schemeClr val="tx1"/>
                </a:solidFill>
              </a:rPr>
              <a:t>RDMA Write(s) with </a:t>
            </a:r>
            <a:r>
              <a:rPr lang="en-US" sz="1400" dirty="0" smtClean="0">
                <a:solidFill>
                  <a:schemeClr val="tx1"/>
                </a:solidFill>
              </a:rPr>
              <a:t>RDMA Read </a:t>
            </a:r>
            <a:r>
              <a:rPr lang="en-US" sz="1400" dirty="0" smtClean="0">
                <a:solidFill>
                  <a:schemeClr val="tx1"/>
                </a:solidFill>
              </a:rPr>
              <a:t>to </a:t>
            </a:r>
            <a:r>
              <a:rPr lang="en-US" sz="1400" dirty="0" smtClean="0">
                <a:solidFill>
                  <a:schemeClr val="tx1"/>
                </a:solidFill>
              </a:rPr>
              <a:t>force remaining IIO buffer write data to ADR Domain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Since RDMA Write and Read are silent, there is little or no change to the SW on the node supplying the Sink buffers for RDMA </a:t>
            </a:r>
            <a:r>
              <a:rPr lang="en-US" sz="1200" dirty="0" smtClean="0">
                <a:solidFill>
                  <a:schemeClr val="tx1"/>
                </a:solidFill>
              </a:rPr>
              <a:t>Write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947524" y="4751194"/>
            <a:ext cx="1343928" cy="2746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Intel Confidential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9779" y="1937581"/>
            <a:ext cx="1573823" cy="5499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IIO</a:t>
            </a:r>
          </a:p>
          <a:p>
            <a:pPr algn="ctr"/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9778" y="2800266"/>
            <a:ext cx="1573823" cy="267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Root Port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52609" y="3418913"/>
            <a:ext cx="559990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914980" y="3061339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69792" y="3720146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5901" y="3052713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06236" y="2223438"/>
            <a:ext cx="1402188" cy="211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BUFFERS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605590" y="1299715"/>
            <a:ext cx="1" cy="251193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167056" y="2414409"/>
            <a:ext cx="0" cy="414018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11147" y="2472832"/>
            <a:ext cx="1178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Non-Allocating Write Transactions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488786" y="2248221"/>
            <a:ext cx="222392" cy="7953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LLC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77325" y="2265147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78804" y="2461937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978804" y="2657242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978805" y="2852552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6544528" y="2397268"/>
            <a:ext cx="1118686" cy="2260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</a:t>
            </a:r>
            <a:endParaRPr lang="en-U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Cloud 56"/>
          <p:cNvSpPr/>
          <p:nvPr/>
        </p:nvSpPr>
        <p:spPr>
          <a:xfrm>
            <a:off x="5677110" y="4037834"/>
            <a:ext cx="528239" cy="39238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923010" y="3720146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492496" y="3524609"/>
            <a:ext cx="301571" cy="6305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57990" y="3627074"/>
            <a:ext cx="18904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498249" y="3737391"/>
            <a:ext cx="301571" cy="6305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57990" y="3423125"/>
            <a:ext cx="1250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Write Flow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498249" y="4229095"/>
            <a:ext cx="301571" cy="63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58966" y="4129312"/>
            <a:ext cx="2264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Data forced to persistence by ADR Flow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059089" y="2414409"/>
            <a:ext cx="0" cy="414018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994282" y="1525438"/>
            <a:ext cx="1222617" cy="197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67056" y="1678634"/>
            <a:ext cx="0" cy="288172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994281" y="1108694"/>
            <a:ext cx="1222617" cy="22065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NVM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872790" y="838802"/>
            <a:ext cx="1465598" cy="9815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 Domain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757990" y="1305473"/>
            <a:ext cx="1" cy="25119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73318" y="1314098"/>
            <a:ext cx="1" cy="251193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043418" y="1675766"/>
            <a:ext cx="0" cy="288172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302204" y="1684392"/>
            <a:ext cx="0" cy="288172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755298" y="3835080"/>
            <a:ext cx="1890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RDMA Write Data forced to ADR Domain by RDMA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486931" y="3979901"/>
            <a:ext cx="301571" cy="630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524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172532" y="1472525"/>
            <a:ext cx="3786995" cy="1676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</a:t>
            </a:r>
          </a:p>
          <a:p>
            <a:pPr algn="r"/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RDMA with NVM – Intel HW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7097" y="601022"/>
            <a:ext cx="4299510" cy="402614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Short Term NVM Considerations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Without ADR, No DDIO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Disable DDIO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Requires BIOS </a:t>
            </a:r>
            <a:r>
              <a:rPr lang="en-US" sz="1200" dirty="0" smtClean="0">
                <a:solidFill>
                  <a:schemeClr val="tx1"/>
                </a:solidFill>
              </a:rPr>
              <a:t>Enabling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Enable </a:t>
            </a:r>
            <a:r>
              <a:rPr lang="en-US" sz="1400" dirty="0" smtClean="0">
                <a:solidFill>
                  <a:schemeClr val="tx1"/>
                </a:solidFill>
              </a:rPr>
              <a:t>“non-allocating Write” </a:t>
            </a:r>
            <a:r>
              <a:rPr lang="en-US" sz="1400" dirty="0" smtClean="0">
                <a:solidFill>
                  <a:schemeClr val="tx1"/>
                </a:solidFill>
              </a:rPr>
              <a:t>transactions for Root PCI Port to IIO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Requires BIOS Enabling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Forces RDMA Write data directly to </a:t>
            </a:r>
            <a:r>
              <a:rPr lang="en-US" sz="1200" dirty="0" err="1" smtClean="0">
                <a:solidFill>
                  <a:schemeClr val="tx1"/>
                </a:solidFill>
              </a:rPr>
              <a:t>iMC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Enable on PCI Root Port with RNIC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Follow </a:t>
            </a:r>
            <a:r>
              <a:rPr lang="en-US" sz="1400" dirty="0" smtClean="0">
                <a:solidFill>
                  <a:schemeClr val="tx1"/>
                </a:solidFill>
              </a:rPr>
              <a:t>RDMA Write(s) with </a:t>
            </a:r>
            <a:r>
              <a:rPr lang="en-US" sz="1400" dirty="0">
                <a:solidFill>
                  <a:schemeClr val="tx1"/>
                </a:solidFill>
              </a:rPr>
              <a:t>RDMA Read to force remaining IIO buffer write data to ADR Domain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Follow RDMA Read with </a:t>
            </a:r>
            <a:r>
              <a:rPr lang="en-US" sz="1400" dirty="0" smtClean="0">
                <a:solidFill>
                  <a:schemeClr val="tx1"/>
                </a:solidFill>
              </a:rPr>
              <a:t>Send/Receive to </a:t>
            </a:r>
            <a:r>
              <a:rPr lang="en-US" sz="1400" dirty="0" smtClean="0">
                <a:solidFill>
                  <a:schemeClr val="tx1"/>
                </a:solidFill>
              </a:rPr>
              <a:t>get callback </a:t>
            </a:r>
            <a:r>
              <a:rPr lang="en-US" sz="1400" dirty="0" smtClean="0">
                <a:solidFill>
                  <a:schemeClr val="tx1"/>
                </a:solidFill>
              </a:rPr>
              <a:t>to force write data in the </a:t>
            </a:r>
            <a:r>
              <a:rPr lang="en-US" sz="1400" dirty="0" err="1" smtClean="0">
                <a:solidFill>
                  <a:schemeClr val="tx1"/>
                </a:solidFill>
              </a:rPr>
              <a:t>iMC</a:t>
            </a:r>
            <a:r>
              <a:rPr lang="en-US" sz="1400" dirty="0" smtClean="0">
                <a:solidFill>
                  <a:schemeClr val="tx1"/>
                </a:solidFill>
              </a:rPr>
              <a:t> to become persistent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ISA - </a:t>
            </a:r>
            <a:r>
              <a:rPr lang="en-US" sz="1200" dirty="0">
                <a:solidFill>
                  <a:schemeClr val="tx1"/>
                </a:solidFill>
              </a:rPr>
              <a:t>PCOMMIT/SFENCE – Flush </a:t>
            </a:r>
            <a:r>
              <a:rPr lang="en-US" sz="1200" dirty="0" err="1">
                <a:solidFill>
                  <a:schemeClr val="tx1"/>
                </a:solidFill>
              </a:rPr>
              <a:t>iMC</a:t>
            </a:r>
            <a:r>
              <a:rPr lang="en-US" sz="1200" dirty="0">
                <a:solidFill>
                  <a:schemeClr val="tx1"/>
                </a:solidFill>
              </a:rPr>
              <a:t> and make data persistent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057203" y="4784112"/>
            <a:ext cx="1343928" cy="2746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Intel Confidential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01132" y="1937581"/>
            <a:ext cx="1573823" cy="5499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IIO</a:t>
            </a:r>
          </a:p>
          <a:p>
            <a:pPr algn="ctr"/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01131" y="2800266"/>
            <a:ext cx="1573823" cy="267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Root Port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33962" y="3418913"/>
            <a:ext cx="559990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96333" y="3061339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51145" y="3720146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77254" y="3052713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87589" y="2223438"/>
            <a:ext cx="1402188" cy="211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BUFFERS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886943" y="1299715"/>
            <a:ext cx="1" cy="251193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48409" y="2414409"/>
            <a:ext cx="0" cy="414018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92500" y="2472832"/>
            <a:ext cx="1178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Non-Allocating Write Transactions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70139" y="2248221"/>
            <a:ext cx="222392" cy="7953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LLC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58678" y="2265147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60157" y="2461937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60157" y="2657242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60158" y="2852552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6825881" y="2397268"/>
            <a:ext cx="1118686" cy="2260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</a:t>
            </a:r>
            <a:endParaRPr lang="en-U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Cloud 56"/>
          <p:cNvSpPr/>
          <p:nvPr/>
        </p:nvSpPr>
        <p:spPr>
          <a:xfrm>
            <a:off x="5958463" y="4037834"/>
            <a:ext cx="528239" cy="39238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204363" y="3720146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73849" y="3524609"/>
            <a:ext cx="301571" cy="6305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039343" y="3627074"/>
            <a:ext cx="18904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Send/Receive Flow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779602" y="3737391"/>
            <a:ext cx="301571" cy="6305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039343" y="3423125"/>
            <a:ext cx="1250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Write Flow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79602" y="4289477"/>
            <a:ext cx="301571" cy="63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40318" y="4129312"/>
            <a:ext cx="137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Send/Receive Callback PCOMMIT/SFENCE Flow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340442" y="2414409"/>
            <a:ext cx="0" cy="414018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275635" y="1525438"/>
            <a:ext cx="1222617" cy="197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448409" y="1678634"/>
            <a:ext cx="0" cy="288172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275634" y="1108694"/>
            <a:ext cx="1222617" cy="22065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NVM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54143" y="838802"/>
            <a:ext cx="1465598" cy="9815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 Domain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7039343" y="1305473"/>
            <a:ext cx="1" cy="25119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583557" y="1684392"/>
            <a:ext cx="0" cy="288172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036651" y="3835080"/>
            <a:ext cx="1890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RDMA Write Data forced to </a:t>
            </a:r>
            <a:r>
              <a:rPr lang="en-US" sz="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Send/Receive Flow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768284" y="3979901"/>
            <a:ext cx="301571" cy="630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659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58227" y="1367021"/>
            <a:ext cx="3786995" cy="1676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</a:t>
            </a:r>
          </a:p>
          <a:p>
            <a:pPr algn="r"/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1545" y="139377"/>
            <a:ext cx="8229600" cy="741560"/>
          </a:xfrm>
        </p:spPr>
        <p:txBody>
          <a:bodyPr/>
          <a:lstStyle/>
          <a:p>
            <a:r>
              <a:rPr lang="en-US" dirty="0" smtClean="0"/>
              <a:t>RDMA with NVM – Intel HW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2729" y="601190"/>
            <a:ext cx="4556429" cy="402614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Short Term NVM Considerations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Without ADR, With DDIO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Use standard “allocating Write” </a:t>
            </a:r>
            <a:r>
              <a:rPr lang="en-US" sz="1400" dirty="0" smtClean="0">
                <a:solidFill>
                  <a:schemeClr val="tx1"/>
                </a:solidFill>
              </a:rPr>
              <a:t>transactions for Root PCI Port to IIO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Follow RDMA Write(s) with </a:t>
            </a:r>
            <a:r>
              <a:rPr lang="en-US" sz="1400" dirty="0" smtClean="0">
                <a:solidFill>
                  <a:schemeClr val="tx1"/>
                </a:solidFill>
              </a:rPr>
              <a:t>Send/Receive to </a:t>
            </a:r>
            <a:r>
              <a:rPr lang="en-US" sz="1400" dirty="0" smtClean="0">
                <a:solidFill>
                  <a:schemeClr val="tx1"/>
                </a:solidFill>
              </a:rPr>
              <a:t>get local callback </a:t>
            </a:r>
            <a:r>
              <a:rPr lang="en-US" sz="1400" dirty="0" smtClean="0">
                <a:solidFill>
                  <a:schemeClr val="tx1"/>
                </a:solidFill>
              </a:rPr>
              <a:t>to force write data from CPU Cache in to the </a:t>
            </a:r>
            <a:r>
              <a:rPr lang="en-US" sz="1400" dirty="0" err="1" smtClean="0">
                <a:solidFill>
                  <a:schemeClr val="tx1"/>
                </a:solidFill>
              </a:rPr>
              <a:t>iMC</a:t>
            </a:r>
            <a:r>
              <a:rPr lang="en-US" sz="1400" dirty="0" smtClean="0">
                <a:solidFill>
                  <a:schemeClr val="tx1"/>
                </a:solidFill>
              </a:rPr>
              <a:t> and to make write data in the </a:t>
            </a:r>
            <a:r>
              <a:rPr lang="en-US" sz="1400" dirty="0" err="1" smtClean="0">
                <a:solidFill>
                  <a:schemeClr val="tx1"/>
                </a:solidFill>
              </a:rPr>
              <a:t>iMC</a:t>
            </a:r>
            <a:r>
              <a:rPr lang="en-US" sz="1400" dirty="0" smtClean="0">
                <a:solidFill>
                  <a:schemeClr val="tx1"/>
                </a:solidFill>
              </a:rPr>
              <a:t> persistent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Send/Receive will contain list of cache lines that were written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ISA </a:t>
            </a:r>
            <a:r>
              <a:rPr lang="en-US" sz="1200" dirty="0" smtClean="0">
                <a:solidFill>
                  <a:schemeClr val="tx1"/>
                </a:solidFill>
              </a:rPr>
              <a:t>– CLFLUSHOPT/SFENCE – Flush CPU </a:t>
            </a:r>
            <a:r>
              <a:rPr lang="en-US" sz="1200" dirty="0" smtClean="0">
                <a:solidFill>
                  <a:schemeClr val="tx1"/>
                </a:solidFill>
              </a:rPr>
              <a:t>cache lines </a:t>
            </a:r>
            <a:r>
              <a:rPr lang="en-US" sz="1200" dirty="0" smtClean="0">
                <a:solidFill>
                  <a:schemeClr val="tx1"/>
                </a:solidFill>
              </a:rPr>
              <a:t>and wait for flush to complete (invalidates cache contents</a:t>
            </a:r>
            <a:r>
              <a:rPr lang="en-US" sz="1200" dirty="0" smtClean="0">
                <a:solidFill>
                  <a:schemeClr val="tx1"/>
                </a:solidFill>
              </a:rPr>
              <a:t>).   The list of cache lines from the Send message is used to identify the cache lines that need to be flushed.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ISA - PCOMMIT/SFENCE – Flush </a:t>
            </a:r>
            <a:r>
              <a:rPr lang="en-US" sz="1200" dirty="0" err="1" smtClean="0">
                <a:solidFill>
                  <a:schemeClr val="tx1"/>
                </a:solidFill>
              </a:rPr>
              <a:t>iMC</a:t>
            </a:r>
            <a:r>
              <a:rPr lang="en-US" sz="1200" dirty="0" smtClean="0">
                <a:solidFill>
                  <a:schemeClr val="tx1"/>
                </a:solidFill>
              </a:rPr>
              <a:t> and make data </a:t>
            </a:r>
            <a:r>
              <a:rPr lang="en-US" sz="1200" dirty="0" smtClean="0">
                <a:solidFill>
                  <a:schemeClr val="tx1"/>
                </a:solidFill>
              </a:rPr>
              <a:t>persistent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Internal IIO buffers will be flushed as part of </a:t>
            </a:r>
            <a:r>
              <a:rPr lang="en-US" sz="1200" dirty="0" smtClean="0">
                <a:solidFill>
                  <a:schemeClr val="tx1"/>
                </a:solidFill>
              </a:rPr>
              <a:t>CLFLUSHOPT allowing “allocating writes” to be used.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035719" y="4761264"/>
            <a:ext cx="1343928" cy="2746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Intel Confidential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827" y="1832077"/>
            <a:ext cx="1573823" cy="5499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IIO</a:t>
            </a:r>
          </a:p>
          <a:p>
            <a:pPr algn="ctr"/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86826" y="2694762"/>
            <a:ext cx="1573823" cy="267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PCI Root Port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19657" y="3313409"/>
            <a:ext cx="559990" cy="315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82028" y="2955835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36840" y="3614642"/>
            <a:ext cx="0" cy="369136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62949" y="2947209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373284" y="2117934"/>
            <a:ext cx="1402188" cy="211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BUFFERS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334104" y="2308905"/>
            <a:ext cx="0" cy="414018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78195" y="2367328"/>
            <a:ext cx="1178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Allocating </a:t>
            </a:r>
            <a:r>
              <a:rPr lang="en-US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Transactions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55834" y="2142717"/>
            <a:ext cx="222392" cy="7953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LLC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44373" y="2159643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45852" y="2356433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45852" y="2551738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45853" y="2747048"/>
            <a:ext cx="590655" cy="208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6711576" y="2291764"/>
            <a:ext cx="1118686" cy="2260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</a:t>
            </a:r>
            <a:endParaRPr lang="en-US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Cloud 56"/>
          <p:cNvSpPr/>
          <p:nvPr/>
        </p:nvSpPr>
        <p:spPr>
          <a:xfrm>
            <a:off x="5844158" y="3932330"/>
            <a:ext cx="528239" cy="39238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090058" y="3614642"/>
            <a:ext cx="0" cy="369136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5588" y="3298341"/>
            <a:ext cx="301571" cy="6305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201082" y="3400806"/>
            <a:ext cx="18904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Send/Receive Flow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941341" y="3511123"/>
            <a:ext cx="301571" cy="6305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201082" y="3196857"/>
            <a:ext cx="1250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RNIC RDMA Write Flow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41341" y="4063209"/>
            <a:ext cx="301571" cy="6305"/>
          </a:xfrm>
          <a:prstGeom prst="straightConnector1">
            <a:avLst/>
          </a:prstGeom>
          <a:ln w="38100">
            <a:solidFill>
              <a:srgbClr val="FF00FF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202057" y="3903044"/>
            <a:ext cx="1633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Send/Receive Callback CLFLUSHOPT/SFENCE Flow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226137" y="2308905"/>
            <a:ext cx="0" cy="414018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161330" y="1419934"/>
            <a:ext cx="1222617" cy="197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endParaRPr lang="en-US" sz="14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863541" y="2042311"/>
            <a:ext cx="294349" cy="0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161329" y="977312"/>
            <a:ext cx="1222617" cy="22065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NVM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33695" y="724249"/>
            <a:ext cx="1465598" cy="98157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 Domain</a:t>
            </a:r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784770" y="1187332"/>
            <a:ext cx="1" cy="25119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860649" y="2171872"/>
            <a:ext cx="297242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98390" y="3608812"/>
            <a:ext cx="1890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RDMA Write Data forced to </a:t>
            </a:r>
            <a:r>
              <a:rPr lang="en-US" sz="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iMC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Send/Receive Flow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930023" y="3753633"/>
            <a:ext cx="301571" cy="630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383946" y="2512876"/>
            <a:ext cx="294349" cy="0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383976" y="2643447"/>
            <a:ext cx="297242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938466" y="4336382"/>
            <a:ext cx="301571" cy="63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99182" y="4176217"/>
            <a:ext cx="137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Send/Receive Callback PCOMMIT/SFENCE Flow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398101" y="2370518"/>
            <a:ext cx="266038" cy="0"/>
          </a:xfrm>
          <a:prstGeom prst="straightConnector1">
            <a:avLst/>
          </a:prstGeom>
          <a:ln w="38100">
            <a:solidFill>
              <a:srgbClr val="FF00FF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90030" y="2544512"/>
            <a:ext cx="294349" cy="0"/>
          </a:xfrm>
          <a:prstGeom prst="straightConnector1">
            <a:avLst/>
          </a:prstGeom>
          <a:ln w="38100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886528" y="2444154"/>
            <a:ext cx="267321" cy="3410"/>
          </a:xfrm>
          <a:prstGeom prst="straightConnector1">
            <a:avLst/>
          </a:prstGeom>
          <a:ln w="38100">
            <a:solidFill>
              <a:srgbClr val="FF00FF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7270918" y="1613513"/>
            <a:ext cx="1" cy="251193"/>
          </a:xfrm>
          <a:prstGeom prst="straightConnector1">
            <a:avLst/>
          </a:prstGeom>
          <a:ln w="38100">
            <a:solidFill>
              <a:srgbClr val="FF00FF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792246" y="2282529"/>
            <a:ext cx="895582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432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6279" y="112313"/>
            <a:ext cx="8229600" cy="741560"/>
          </a:xfrm>
        </p:spPr>
        <p:txBody>
          <a:bodyPr/>
          <a:lstStyle/>
          <a:p>
            <a:r>
              <a:rPr lang="en-US" dirty="0" smtClean="0"/>
              <a:t>RDMA with NVM – Intel HW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7800" y="574400"/>
            <a:ext cx="7931700" cy="413076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Long Term NVM Considerations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Just ideas at this point….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ADR HW: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Increase ADR Domain to include LLC and IIO Internal Buffers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IIO HW: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Make HW aware </a:t>
            </a:r>
            <a:r>
              <a:rPr lang="en-US" sz="1200" dirty="0">
                <a:solidFill>
                  <a:schemeClr val="tx1"/>
                </a:solidFill>
              </a:rPr>
              <a:t>of persistent memory </a:t>
            </a:r>
            <a:r>
              <a:rPr lang="en-US" sz="1200" dirty="0" smtClean="0">
                <a:solidFill>
                  <a:schemeClr val="tx1"/>
                </a:solidFill>
              </a:rPr>
              <a:t>ranges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PCI Read is </a:t>
            </a:r>
            <a:r>
              <a:rPr lang="en-US" sz="1200" dirty="0" smtClean="0">
                <a:solidFill>
                  <a:schemeClr val="tx1"/>
                </a:solidFill>
              </a:rPr>
              <a:t>required, </a:t>
            </a:r>
            <a:r>
              <a:rPr lang="en-US" sz="1200" dirty="0">
                <a:solidFill>
                  <a:schemeClr val="tx1"/>
                </a:solidFill>
              </a:rPr>
              <a:t>automate read at end of RDMA Write(s), how to indicate end of write(s</a:t>
            </a:r>
            <a:r>
              <a:rPr lang="en-US" sz="1200" dirty="0" smtClean="0">
                <a:solidFill>
                  <a:schemeClr val="tx1"/>
                </a:solidFill>
              </a:rPr>
              <a:t>), hold off last write completion until read complete</a:t>
            </a:r>
            <a:endParaRPr lang="en-US" sz="1200" dirty="0">
              <a:solidFill>
                <a:schemeClr val="tx1"/>
              </a:solidFill>
            </a:endParaRP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With ADR:  </a:t>
            </a:r>
          </a:p>
          <a:p>
            <a:pPr marL="1604963" lvl="4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Force write data to </a:t>
            </a:r>
            <a:r>
              <a:rPr lang="en-US" sz="1100" dirty="0" err="1" smtClean="0">
                <a:solidFill>
                  <a:schemeClr val="tx1"/>
                </a:solidFill>
              </a:rPr>
              <a:t>iMC</a:t>
            </a:r>
            <a:r>
              <a:rPr lang="en-US" sz="1100" dirty="0" smtClean="0">
                <a:solidFill>
                  <a:schemeClr val="tx1"/>
                </a:solidFill>
              </a:rPr>
              <a:t> before completing write transaction</a:t>
            </a:r>
          </a:p>
          <a:p>
            <a:pPr marL="1604963" lvl="4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Utilize new transaction type to flush list of persistent memory regions </a:t>
            </a:r>
            <a:r>
              <a:rPr lang="en-US" sz="1100" dirty="0">
                <a:solidFill>
                  <a:schemeClr val="tx1"/>
                </a:solidFill>
              </a:rPr>
              <a:t>to </a:t>
            </a:r>
            <a:r>
              <a:rPr lang="en-US" sz="1100" dirty="0" err="1">
                <a:solidFill>
                  <a:schemeClr val="tx1"/>
                </a:solidFill>
              </a:rPr>
              <a:t>iMC</a:t>
            </a:r>
            <a:r>
              <a:rPr lang="en-US" sz="1100" dirty="0">
                <a:solidFill>
                  <a:schemeClr val="tx1"/>
                </a:solidFill>
              </a:rPr>
              <a:t> before completing </a:t>
            </a:r>
            <a:r>
              <a:rPr lang="en-US" sz="1100" dirty="0" smtClean="0">
                <a:solidFill>
                  <a:schemeClr val="tx1"/>
                </a:solidFill>
              </a:rPr>
              <a:t>new transaction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Without ADR:  </a:t>
            </a:r>
          </a:p>
          <a:p>
            <a:pPr marL="1604963" lvl="4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Force </a:t>
            </a:r>
            <a:r>
              <a:rPr lang="en-US" sz="1100" dirty="0">
                <a:solidFill>
                  <a:schemeClr val="tx1"/>
                </a:solidFill>
              </a:rPr>
              <a:t>write data to </a:t>
            </a:r>
            <a:r>
              <a:rPr lang="en-US" sz="1100" dirty="0" err="1">
                <a:solidFill>
                  <a:schemeClr val="tx1"/>
                </a:solidFill>
              </a:rPr>
              <a:t>iMC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and then to persistence before </a:t>
            </a:r>
            <a:r>
              <a:rPr lang="en-US" sz="1100" dirty="0">
                <a:solidFill>
                  <a:schemeClr val="tx1"/>
                </a:solidFill>
              </a:rPr>
              <a:t>completing write </a:t>
            </a:r>
            <a:r>
              <a:rPr lang="en-US" sz="1100" dirty="0" smtClean="0">
                <a:solidFill>
                  <a:schemeClr val="tx1"/>
                </a:solidFill>
              </a:rPr>
              <a:t>transaction</a:t>
            </a:r>
          </a:p>
          <a:p>
            <a:pPr marL="1604963" lvl="4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Utilize </a:t>
            </a:r>
            <a:r>
              <a:rPr lang="en-US" sz="1100" dirty="0">
                <a:solidFill>
                  <a:schemeClr val="tx1"/>
                </a:solidFill>
              </a:rPr>
              <a:t>new transaction type to flush list of persistent memory regions to </a:t>
            </a:r>
            <a:r>
              <a:rPr lang="en-US" sz="1100" dirty="0" err="1">
                <a:solidFill>
                  <a:schemeClr val="tx1"/>
                </a:solidFill>
              </a:rPr>
              <a:t>iMC</a:t>
            </a:r>
            <a:r>
              <a:rPr lang="en-US" sz="1100" dirty="0">
                <a:solidFill>
                  <a:schemeClr val="tx1"/>
                </a:solidFill>
              </a:rPr>
              <a:t> and then to persistence </a:t>
            </a:r>
            <a:r>
              <a:rPr lang="en-US" sz="1100" dirty="0" smtClean="0">
                <a:solidFill>
                  <a:schemeClr val="tx1"/>
                </a:solidFill>
              </a:rPr>
              <a:t>before </a:t>
            </a:r>
            <a:r>
              <a:rPr lang="en-US" sz="1100" dirty="0">
                <a:solidFill>
                  <a:schemeClr val="tx1"/>
                </a:solidFill>
              </a:rPr>
              <a:t>completing new </a:t>
            </a:r>
            <a:r>
              <a:rPr lang="en-US" sz="1100" dirty="0" smtClean="0">
                <a:solidFill>
                  <a:schemeClr val="tx1"/>
                </a:solidFill>
              </a:rPr>
              <a:t>transaction</a:t>
            </a:r>
            <a:endParaRPr lang="en-US" sz="1100" dirty="0">
              <a:solidFill>
                <a:schemeClr val="tx1"/>
              </a:solidFill>
            </a:endParaRP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DDIO HW:</a:t>
            </a:r>
          </a:p>
          <a:p>
            <a:pPr marL="1255713" lvl="3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Make HW aware of persistent memory ranges and enable DDIO for DRAM and disable for persistent memory transactions on the fly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822876" y="4775476"/>
            <a:ext cx="1343928" cy="2746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Intel Confidential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36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2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111111"/>
      </a:dk1>
      <a:lt1>
        <a:srgbClr val="FFFFFF"/>
      </a:lt1>
      <a:dk2>
        <a:srgbClr val="087EB9"/>
      </a:dk2>
      <a:lt2>
        <a:srgbClr val="0860A8"/>
      </a:lt2>
      <a:accent1>
        <a:srgbClr val="FF5C00"/>
      </a:accent1>
      <a:accent2>
        <a:srgbClr val="FDB605"/>
      </a:accent2>
      <a:accent3>
        <a:srgbClr val="FFFFFF"/>
      </a:accent3>
      <a:accent4>
        <a:srgbClr val="0D0D0D"/>
      </a:accent4>
      <a:accent5>
        <a:srgbClr val="FFB5AA"/>
      </a:accent5>
      <a:accent6>
        <a:srgbClr val="E5A504"/>
      </a:accent6>
      <a:hlink>
        <a:srgbClr val="0066FF"/>
      </a:hlink>
      <a:folHlink>
        <a:srgbClr val="379900"/>
      </a:folHlink>
    </a:clrScheme>
    <a:fontScheme name="white_intel_onl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te_intel_only 1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CCEC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0066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el3.0-blue">
  <a:themeElements>
    <a:clrScheme name="">
      <a:dk1>
        <a:srgbClr val="000000"/>
      </a:dk1>
      <a:lt1>
        <a:srgbClr val="FFFFFF"/>
      </a:lt1>
      <a:dk2>
        <a:srgbClr val="0860A8"/>
      </a:dk2>
      <a:lt2>
        <a:srgbClr val="FDB605"/>
      </a:lt2>
      <a:accent1>
        <a:srgbClr val="009900"/>
      </a:accent1>
      <a:accent2>
        <a:srgbClr val="FF5C00"/>
      </a:accent2>
      <a:accent3>
        <a:srgbClr val="AAB6D1"/>
      </a:accent3>
      <a:accent4>
        <a:srgbClr val="DADADA"/>
      </a:accent4>
      <a:accent5>
        <a:srgbClr val="AACAAA"/>
      </a:accent5>
      <a:accent6>
        <a:srgbClr val="E75300"/>
      </a:accent6>
      <a:hlink>
        <a:srgbClr val="AA014C"/>
      </a:hlink>
      <a:folHlink>
        <a:srgbClr val="567EB9"/>
      </a:folHlink>
    </a:clrScheme>
    <a:fontScheme name="1_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el3.0-blue">
  <a:themeElements>
    <a:clrScheme name="">
      <a:dk1>
        <a:srgbClr val="000000"/>
      </a:dk1>
      <a:lt1>
        <a:srgbClr val="FFFFFF"/>
      </a:lt1>
      <a:dk2>
        <a:srgbClr val="0860A8"/>
      </a:dk2>
      <a:lt2>
        <a:srgbClr val="000000"/>
      </a:lt2>
      <a:accent1>
        <a:srgbClr val="009900"/>
      </a:accent1>
      <a:accent2>
        <a:srgbClr val="FF5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E75300"/>
      </a:accent6>
      <a:hlink>
        <a:srgbClr val="AA014C"/>
      </a:hlink>
      <a:folHlink>
        <a:srgbClr val="567EB9"/>
      </a:folHlink>
    </a:clrScheme>
    <a:fontScheme name="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2 0 Requirements v1 3 and Feedback">
  <a:themeElements>
    <a:clrScheme name="Intel New Scheme">
      <a:dk1>
        <a:sysClr val="windowText" lastClr="000000"/>
      </a:dk1>
      <a:lt1>
        <a:sysClr val="window" lastClr="FFFFFF"/>
      </a:lt1>
      <a:dk2>
        <a:srgbClr val="004280"/>
      </a:dk2>
      <a:lt2>
        <a:srgbClr val="B1BABF"/>
      </a:lt2>
      <a:accent1>
        <a:srgbClr val="0071C5"/>
      </a:accent1>
      <a:accent2>
        <a:srgbClr val="00AEEF"/>
      </a:accent2>
      <a:accent3>
        <a:srgbClr val="8DC8E8"/>
      </a:accent3>
      <a:accent4>
        <a:srgbClr val="FFDA00"/>
      </a:accent4>
      <a:accent5>
        <a:srgbClr val="FDB813"/>
      </a:accent5>
      <a:accent6>
        <a:srgbClr val="A6CE39"/>
      </a:accent6>
      <a:hlink>
        <a:srgbClr val="939598"/>
      </a:hlink>
      <a:folHlink>
        <a:srgbClr val="ED1C24"/>
      </a:folHlink>
    </a:clrScheme>
    <a:fontScheme name="Intel">
      <a:majorFont>
        <a:latin typeface="Neo Sans Intel Light"/>
        <a:ea typeface=""/>
        <a:cs typeface=""/>
      </a:majorFont>
      <a:minorFont>
        <a:latin typeface="Neo Sans Int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>
            <a:solidFill>
              <a:schemeClr val="tx2"/>
            </a:solidFill>
            <a:latin typeface="Neo Sans Intel"/>
            <a:cs typeface="Neo Sans Intel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DCG_PlaybookTemplate</Template>
  <TotalTime>5316</TotalTime>
  <Words>811</Words>
  <Application>Microsoft Office PowerPoint</Application>
  <PresentationFormat>On-screen Show (16:9)</PresentationFormat>
  <Paragraphs>177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Calibri</vt:lpstr>
      <vt:lpstr>Intel Clear</vt:lpstr>
      <vt:lpstr>Intel Clear Light</vt:lpstr>
      <vt:lpstr>Lucida Grande</vt:lpstr>
      <vt:lpstr>Neo Sans Intel</vt:lpstr>
      <vt:lpstr>Neo Sans Intel Light</vt:lpstr>
      <vt:lpstr>Neo Sans Intel Medium</vt:lpstr>
      <vt:lpstr>Tahoma</vt:lpstr>
      <vt:lpstr>Times</vt:lpstr>
      <vt:lpstr>Verdana</vt:lpstr>
      <vt:lpstr>Wingdings</vt:lpstr>
      <vt:lpstr>white_intel_only</vt:lpstr>
      <vt:lpstr>1_intel3.0-blue</vt:lpstr>
      <vt:lpstr>intel3.0-blue</vt:lpstr>
      <vt:lpstr>CR2 0 Requirements v1 3 and Feedback</vt:lpstr>
      <vt:lpstr>RDMA with NVM RDMA Write Semantics to Remote Persistent Memory An Intel Perspective when utilizing Intel HW</vt:lpstr>
      <vt:lpstr>RDMA with DRAM – Intel HW Architecture</vt:lpstr>
      <vt:lpstr>RDMA with NVM – Intel HW Architecture</vt:lpstr>
      <vt:lpstr>RDMA with NVM – Intel HW Architecture</vt:lpstr>
      <vt:lpstr>RDMA with NVM – Intel HW Architecture</vt:lpstr>
      <vt:lpstr>RDMA with NVM – Intel HW Architecture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28pt Light Title of Presentation Title of Presentation Line Two</dc:title>
  <dc:creator>b-chetd@microsoft.com</dc:creator>
  <cp:lastModifiedBy>Douglas, Chet R</cp:lastModifiedBy>
  <cp:revision>212</cp:revision>
  <dcterms:created xsi:type="dcterms:W3CDTF">2013-08-14T20:28:15Z</dcterms:created>
  <dcterms:modified xsi:type="dcterms:W3CDTF">2014-12-02T22:12:39Z</dcterms:modified>
</cp:coreProperties>
</file>