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10"/>
  </p:notesMasterIdLst>
  <p:handoutMasterIdLst>
    <p:handoutMasterId r:id="rId11"/>
  </p:handoutMasterIdLst>
  <p:sldIdLst>
    <p:sldId id="262" r:id="rId3"/>
    <p:sldId id="346" r:id="rId4"/>
    <p:sldId id="361" r:id="rId5"/>
    <p:sldId id="360" r:id="rId6"/>
    <p:sldId id="366" r:id="rId7"/>
    <p:sldId id="368" r:id="rId8"/>
    <p:sldId id="369" r:id="rId9"/>
  </p:sldIdLst>
  <p:sldSz cx="9144000" cy="6858000" type="screen4x3"/>
  <p:notesSz cx="68580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>
          <p15:clr>
            <a:srgbClr val="A4A3A4"/>
          </p15:clr>
        </p15:guide>
        <p15:guide id="2" pos="12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yan, Jim" initials="RJ" lastIdx="11" clrIdx="0">
    <p:extLst/>
  </p:cmAuthor>
  <p:cmAuthor id="2" name="Marty" initials="M" lastIdx="15" clrIdx="1"/>
  <p:cmAuthor id="3" name="Paul Grun" initials="PG" lastIdx="9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85601" autoAdjust="0"/>
  </p:normalViewPr>
  <p:slideViewPr>
    <p:cSldViewPr snapToObjects="1">
      <p:cViewPr varScale="1">
        <p:scale>
          <a:sx n="94" d="100"/>
          <a:sy n="94" d="100"/>
        </p:scale>
        <p:origin x="1146" y="90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0" d="100"/>
        <a:sy n="140" d="100"/>
      </p:scale>
      <p:origin x="0" y="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929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7" y="4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4655" tIns="47328" rIns="94655" bIns="47328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2" y="4415788"/>
            <a:ext cx="5486400" cy="4183380"/>
          </a:xfrm>
          <a:prstGeom prst="rect">
            <a:avLst/>
          </a:prstGeom>
        </p:spPr>
        <p:txBody>
          <a:bodyPr vert="horz" wrap="square" lIns="94655" tIns="47328" rIns="94655" bIns="4732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7" y="8829967"/>
            <a:ext cx="2971800" cy="464820"/>
          </a:xfrm>
          <a:prstGeom prst="rect">
            <a:avLst/>
          </a:prstGeom>
        </p:spPr>
        <p:txBody>
          <a:bodyPr vert="horz" wrap="square" lIns="94655" tIns="47328" rIns="94655" bIns="4732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59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an attempt to explain the 3 categories on the previous slide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7EED98F-D691-4DC3-9F23-F3B28ADB145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223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1602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F085F8E-4804-4A67-B4BA-001C059D099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219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467600" cy="9144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11/24/2015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dirty="0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057400" y="5486400"/>
            <a:ext cx="6629400" cy="990600"/>
          </a:xfrm>
        </p:spPr>
        <p:txBody>
          <a:bodyPr/>
          <a:lstStyle/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OFA OpenFabrics Interfaces Project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Data Storage/Data Access subgroup</a:t>
            </a:r>
          </a:p>
          <a:p>
            <a:pPr algn="r"/>
            <a:r>
              <a:rPr lang="en-US" sz="2000" dirty="0" smtClean="0">
                <a:solidFill>
                  <a:schemeClr val="tx1"/>
                </a:solidFill>
              </a:rPr>
              <a:t>October 2015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295400" y="3429000"/>
            <a:ext cx="7239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 kern="1200">
                <a:solidFill>
                  <a:srgbClr val="005195"/>
                </a:solidFill>
                <a:latin typeface="Arial"/>
                <a:ea typeface="ＭＳ Ｐゴシック" pitchFamily="4" charset="-128"/>
                <a:cs typeface="Arial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  <a:cs typeface="Arial" charset="0"/>
              </a:defRPr>
            </a:lvl5pPr>
            <a:lvl6pPr marL="4572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6pPr>
            <a:lvl7pPr marL="9144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7pPr>
            <a:lvl8pPr marL="13716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8pPr>
            <a:lvl9pPr marL="1828800" algn="l" defTabSz="457200" rtl="0" fontAlgn="base">
              <a:spcBef>
                <a:spcPct val="0"/>
              </a:spcBef>
              <a:spcAft>
                <a:spcPct val="0"/>
              </a:spcAft>
              <a:defRPr sz="4000">
                <a:solidFill>
                  <a:srgbClr val="005195"/>
                </a:solidFill>
                <a:latin typeface="Arial" charset="0"/>
                <a:ea typeface="ＭＳ Ｐゴシック" pitchFamily="4" charset="-128"/>
              </a:defRPr>
            </a:lvl9pPr>
          </a:lstStyle>
          <a:p>
            <a:pPr algn="ctr"/>
            <a:r>
              <a:rPr lang="en-US" dirty="0" smtClean="0">
                <a:solidFill>
                  <a:schemeClr val="tx1"/>
                </a:solidFill>
              </a:rPr>
              <a:t>Summarizing NVM Usage Models for DS/DA</a:t>
            </a:r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7467600" cy="914400"/>
          </a:xfrm>
        </p:spPr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Objective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72440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marL="457200" lvl="1" indent="0">
              <a:buNone/>
            </a:pPr>
            <a:endParaRPr lang="en-US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1608220"/>
            <a:ext cx="5882105" cy="441157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934200" y="3814009"/>
            <a:ext cx="1981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</a:t>
            </a:r>
            <a:r>
              <a:rPr lang="en-US" dirty="0" smtClean="0"/>
              <a:t>bjective of this slide deck is to dig down into these two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04800" y="4990274"/>
            <a:ext cx="4114800" cy="395862"/>
          </a:xfrm>
          <a:prstGeom prst="roundRect">
            <a:avLst/>
          </a:prstGeom>
          <a:solidFill>
            <a:srgbClr val="000000">
              <a:alpha val="5882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57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600" dirty="0" smtClean="0">
                <a:solidFill>
                  <a:schemeClr val="tx1"/>
                </a:solidFill>
              </a:rPr>
              <a:t>Motivation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05" y="1524000"/>
            <a:ext cx="8229600" cy="4646613"/>
          </a:xfrm>
        </p:spPr>
        <p:txBody>
          <a:bodyPr/>
          <a:lstStyle/>
          <a:p>
            <a:pPr marL="342900" lvl="1" indent="-342900"/>
            <a:r>
              <a:rPr lang="en-US" dirty="0"/>
              <a:t>NVM </a:t>
            </a:r>
            <a:r>
              <a:rPr lang="en-US" dirty="0" smtClean="0"/>
              <a:t>is </a:t>
            </a:r>
            <a:r>
              <a:rPr lang="en-US" dirty="0"/>
              <a:t>an important emerging </a:t>
            </a:r>
            <a:r>
              <a:rPr lang="en-US" dirty="0" smtClean="0"/>
              <a:t>technology of great importance to OFA members and the consumers of OFS</a:t>
            </a:r>
          </a:p>
          <a:p>
            <a:pPr marL="342900" lvl="1" indent="-342900"/>
            <a:r>
              <a:rPr lang="en-US" dirty="0" smtClean="0"/>
              <a:t>It is sufficiently unlike existing memory models to warrant a discussion of an API to access it</a:t>
            </a:r>
          </a:p>
          <a:p>
            <a:pPr marL="342900" lvl="1" indent="-342900"/>
            <a:r>
              <a:rPr lang="en-US" dirty="0" smtClean="0"/>
              <a:t>It will have a significant enough impact on how storage is architected, deployed, and accessed to warrant a discussion of NVM for </a:t>
            </a:r>
            <a:r>
              <a:rPr lang="en-US" dirty="0" smtClean="0"/>
              <a:t>I/O, </a:t>
            </a:r>
            <a:r>
              <a:rPr lang="en-US" dirty="0" smtClean="0"/>
              <a:t>and an API to access it</a:t>
            </a:r>
          </a:p>
          <a:p>
            <a:pPr marL="342900" lvl="1" indent="-342900"/>
            <a:r>
              <a:rPr lang="en-US" dirty="0" smtClean="0"/>
              <a:t>Both ‘Data Storage’ and ‘Data Access’ are therefore potentially impacted by the emergence of NVM</a:t>
            </a:r>
          </a:p>
          <a:p>
            <a:pPr marL="742950" lvl="2" indent="-342900"/>
            <a:r>
              <a:rPr lang="en-US" dirty="0" smtClean="0"/>
              <a:t>Hence, the initial look at NVM is being taken by the DS/DA subgroup</a:t>
            </a:r>
          </a:p>
          <a:p>
            <a:pPr marL="742950" lvl="2" indent="-342900"/>
            <a:r>
              <a:rPr lang="en-US" dirty="0" smtClean="0"/>
              <a:t>A broader discussion with the main OFI WG is anticipated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C6CB50-89CE-4D59-A7B9-C3CFD6DEFD4B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06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</a:rPr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NVM as </a:t>
            </a:r>
            <a:r>
              <a:rPr lang="en-US" dirty="0" smtClean="0"/>
              <a:t>a target of I/O operations</a:t>
            </a:r>
          </a:p>
          <a:p>
            <a:pPr lvl="1"/>
            <a:r>
              <a:rPr lang="en-US" dirty="0" smtClean="0"/>
              <a:t>out of scope: NVM as a target of memory L/S ops</a:t>
            </a:r>
            <a:endParaRPr lang="en-US" dirty="0" smtClean="0"/>
          </a:p>
          <a:p>
            <a:r>
              <a:rPr lang="en-US" dirty="0" smtClean="0"/>
              <a:t>Accessed either locally or remotely</a:t>
            </a:r>
            <a:endParaRPr lang="en-US" dirty="0" smtClean="0"/>
          </a:p>
          <a:p>
            <a:r>
              <a:rPr lang="en-US" dirty="0" smtClean="0"/>
              <a:t>As a local device</a:t>
            </a:r>
          </a:p>
          <a:p>
            <a:pPr lvl="1"/>
            <a:r>
              <a:rPr lang="en-US" dirty="0" smtClean="0"/>
              <a:t>attached to the I/O bus (e.g. SSD) or</a:t>
            </a:r>
          </a:p>
          <a:p>
            <a:pPr lvl="1"/>
            <a:r>
              <a:rPr lang="en-US" dirty="0" smtClean="0"/>
              <a:t>attached to a memory channel</a:t>
            </a:r>
          </a:p>
          <a:p>
            <a:r>
              <a:rPr lang="en-US" dirty="0" smtClean="0"/>
              <a:t>As a remote device</a:t>
            </a:r>
          </a:p>
          <a:p>
            <a:pPr lvl="1"/>
            <a:r>
              <a:rPr lang="en-US" dirty="0" smtClean="0"/>
              <a:t>attached to a network device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7414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NVM </a:t>
            </a:r>
            <a:r>
              <a:rPr lang="en-US" sz="3600" dirty="0"/>
              <a:t>a</a:t>
            </a:r>
            <a:r>
              <a:rPr lang="en-US" sz="3600" dirty="0" smtClean="0"/>
              <a:t>ccess </a:t>
            </a:r>
            <a:r>
              <a:rPr lang="en-US" sz="3600" dirty="0"/>
              <a:t>m</a:t>
            </a:r>
            <a:r>
              <a:rPr lang="en-US" sz="3600" dirty="0" smtClean="0"/>
              <a:t>ethods </a:t>
            </a:r>
            <a:r>
              <a:rPr lang="en-US" sz="3600" dirty="0"/>
              <a:t>s</a:t>
            </a:r>
            <a:r>
              <a:rPr lang="en-US" sz="3600" dirty="0" smtClean="0"/>
              <a:t>ummarized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326558"/>
              </p:ext>
            </p:extLst>
          </p:nvPr>
        </p:nvGraphicFramePr>
        <p:xfrm>
          <a:off x="609600" y="2438400"/>
          <a:ext cx="7696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0118"/>
                <a:gridCol w="2436786"/>
                <a:gridCol w="3481096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</a:t>
                      </a:r>
                      <a:r>
                        <a:rPr lang="en-US" baseline="0" dirty="0" smtClean="0"/>
                        <a:t> method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memory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 via</a:t>
                      </a:r>
                      <a:r>
                        <a:rPr lang="en-US" baseline="0" dirty="0" smtClean="0"/>
                        <a:t> memory load/store ops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(1)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 </a:t>
                      </a:r>
                      <a:r>
                        <a:rPr lang="en-US" dirty="0" smtClean="0"/>
                        <a:t>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accessed as I/O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local</a:t>
                      </a:r>
                      <a:r>
                        <a:rPr lang="en-US" baseline="0" dirty="0" smtClean="0"/>
                        <a:t> block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general case of byte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(2)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byte </a:t>
                      </a:r>
                      <a:r>
                        <a:rPr lang="en-US" baseline="0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remote </a:t>
                      </a:r>
                      <a:r>
                        <a:rPr lang="en-US" dirty="0" smtClean="0"/>
                        <a:t>block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75395" y="5576351"/>
            <a:ext cx="803520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Both"/>
            </a:pPr>
            <a:r>
              <a:rPr lang="en-US" sz="1400" dirty="0" smtClean="0">
                <a:solidFill>
                  <a:srgbClr val="6D6E71"/>
                </a:solidFill>
              </a:rPr>
              <a:t>Case 1 is almost certainly out of scope for DS/DA but is included here for completeness</a:t>
            </a:r>
          </a:p>
          <a:p>
            <a:pPr marL="342900" indent="-342900">
              <a:buAutoNum type="arabicParenBoth"/>
            </a:pPr>
            <a:r>
              <a:rPr lang="en-US" sz="1400" smtClean="0">
                <a:solidFill>
                  <a:srgbClr val="6D6E71"/>
                </a:solidFill>
              </a:rPr>
              <a:t>Block </a:t>
            </a:r>
            <a:r>
              <a:rPr lang="en-US" sz="1400" dirty="0" smtClean="0">
                <a:solidFill>
                  <a:srgbClr val="6D6E71"/>
                </a:solidFill>
              </a:rPr>
              <a:t>level access, </a:t>
            </a:r>
            <a:r>
              <a:rPr lang="en-US" sz="1400" smtClean="0">
                <a:solidFill>
                  <a:srgbClr val="6D6E71"/>
                </a:solidFill>
              </a:rPr>
              <a:t>where the </a:t>
            </a:r>
            <a:r>
              <a:rPr lang="en-US" sz="1400" dirty="0" smtClean="0">
                <a:solidFill>
                  <a:srgbClr val="6D6E71"/>
                </a:solidFill>
              </a:rPr>
              <a:t>target is described by an address and extent, is seen as the general case of byte-addressable memory, where the extent is as small as 1 byte.</a:t>
            </a:r>
            <a:endParaRPr lang="en-US" sz="1400" dirty="0" smtClean="0">
              <a:solidFill>
                <a:srgbClr val="6D6E7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224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Straight Connector 15"/>
          <p:cNvCxnSpPr>
            <a:stCxn id="21" idx="1"/>
            <a:endCxn id="24" idx="1"/>
          </p:cNvCxnSpPr>
          <p:nvPr/>
        </p:nvCxnSpPr>
        <p:spPr>
          <a:xfrm flipH="1" flipV="1">
            <a:off x="1401681" y="3253609"/>
            <a:ext cx="1275347" cy="54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3" idx="3"/>
            <a:endCxn id="9" idx="1"/>
          </p:cNvCxnSpPr>
          <p:nvPr/>
        </p:nvCxnSpPr>
        <p:spPr>
          <a:xfrm flipV="1">
            <a:off x="3892219" y="3257551"/>
            <a:ext cx="1127945" cy="150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Case 1,2,3 </a:t>
            </a:r>
            <a:r>
              <a:rPr lang="en-US" sz="3600" dirty="0"/>
              <a:t>– </a:t>
            </a:r>
            <a:r>
              <a:rPr lang="en-US" sz="3600" dirty="0" smtClean="0"/>
              <a:t>local access models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6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628900" y="2689059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</a:t>
            </a:r>
            <a:endParaRPr lang="en-US" dirty="0">
              <a:solidFill>
                <a:prstClr val="white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180963" y="2686051"/>
            <a:ext cx="1010651" cy="1146008"/>
            <a:chOff x="4050616" y="2438400"/>
            <a:chExt cx="1347535" cy="1528011"/>
          </a:xfrm>
        </p:grpSpPr>
        <p:sp>
          <p:nvSpPr>
            <p:cNvPr id="6" name="Rectangle 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13" name="Rounded Rectangle 12"/>
          <p:cNvSpPr/>
          <p:nvPr/>
        </p:nvSpPr>
        <p:spPr>
          <a:xfrm>
            <a:off x="3549318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114675" y="3373354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fs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43238" y="4286250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18" idx="0"/>
          </p:cNvCxnSpPr>
          <p:nvPr/>
        </p:nvCxnSpPr>
        <p:spPr>
          <a:xfrm>
            <a:off x="3286125" y="3829050"/>
            <a:ext cx="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2000" y="4136519"/>
            <a:ext cx="19196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block </a:t>
            </a:r>
            <a:r>
              <a:rPr lang="en-US" dirty="0" smtClean="0">
                <a:solidFill>
                  <a:srgbClr val="6D6E71"/>
                </a:solidFill>
              </a:rPr>
              <a:t>access* via e.g. </a:t>
            </a:r>
            <a:r>
              <a:rPr lang="en-US" dirty="0" err="1" smtClean="0">
                <a:solidFill>
                  <a:srgbClr val="6D6E71"/>
                </a:solidFill>
              </a:rPr>
              <a:t>NVMe</a:t>
            </a:r>
            <a:endParaRPr lang="en-US" dirty="0" smtClean="0">
              <a:solidFill>
                <a:srgbClr val="6D6E71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flipV="1">
            <a:off x="2391288" y="3990890"/>
            <a:ext cx="780259" cy="345653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5847516" y="2204836"/>
            <a:ext cx="1018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memory</a:t>
            </a:r>
          </a:p>
        </p:txBody>
      </p:sp>
      <p:cxnSp>
        <p:nvCxnSpPr>
          <p:cNvPr id="30" name="Straight Connector 29"/>
          <p:cNvCxnSpPr/>
          <p:nvPr/>
        </p:nvCxnSpPr>
        <p:spPr>
          <a:xfrm flipH="1">
            <a:off x="5351704" y="2526904"/>
            <a:ext cx="877646" cy="726704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ounded Rectangle 20"/>
          <p:cNvSpPr/>
          <p:nvPr/>
        </p:nvSpPr>
        <p:spPr>
          <a:xfrm>
            <a:off x="2677027" y="3059029"/>
            <a:ext cx="342900" cy="400050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>
                <a:solidFill>
                  <a:prstClr val="black"/>
                </a:solidFill>
              </a:rPr>
              <a:t>MC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1401681" y="2682109"/>
            <a:ext cx="1010651" cy="1146008"/>
            <a:chOff x="4050616" y="2438400"/>
            <a:chExt cx="1347535" cy="1528011"/>
          </a:xfrm>
        </p:grpSpPr>
        <p:sp>
          <p:nvSpPr>
            <p:cNvPr id="24" name="Rectangle 23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1629492" y="1687738"/>
            <a:ext cx="3390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I/O – byte-addressable or block</a:t>
            </a:r>
            <a:endParaRPr lang="en-US" dirty="0" smtClean="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>
            <a:stCxn id="31" idx="2"/>
          </p:cNvCxnSpPr>
          <p:nvPr/>
        </p:nvCxnSpPr>
        <p:spPr>
          <a:xfrm flipH="1">
            <a:off x="2412334" y="2057070"/>
            <a:ext cx="912494" cy="555955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43551" y="5000349"/>
            <a:ext cx="360044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6D6E71"/>
                </a:solidFill>
              </a:rPr>
              <a:t>*f/s storage today is block storage, but in the future it may be some other access paradigm, e.g. byte level, object I/O</a:t>
            </a:r>
          </a:p>
        </p:txBody>
      </p:sp>
    </p:spTree>
    <p:extLst>
      <p:ext uri="{BB962C8B-B14F-4D97-AF65-F5344CB8AC3E}">
        <p14:creationId xmlns:p14="http://schemas.microsoft.com/office/powerpoint/2010/main" val="133784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>
            <a:stCxn id="28" idx="3"/>
            <a:endCxn id="31" idx="1"/>
          </p:cNvCxnSpPr>
          <p:nvPr/>
        </p:nvCxnSpPr>
        <p:spPr>
          <a:xfrm>
            <a:off x="7142289" y="3825860"/>
            <a:ext cx="1285901" cy="1654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5943582" y="3114316"/>
            <a:ext cx="2819418" cy="2194506"/>
          </a:xfrm>
          <a:prstGeom prst="rect">
            <a:avLst/>
          </a:prstGeom>
          <a:noFill/>
          <a:ln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/>
          <a:p>
            <a:r>
              <a:rPr lang="en-US" sz="3600" dirty="0"/>
              <a:t>Case 4,5 </a:t>
            </a:r>
            <a:r>
              <a:rPr lang="en-US" sz="3600" dirty="0"/>
              <a:t>– </a:t>
            </a:r>
            <a:r>
              <a:rPr lang="en-US" sz="3600" dirty="0"/>
              <a:t>remote NVM I/O access</a:t>
            </a:r>
            <a:endParaRPr lang="en-US" sz="36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solidFill>
                  <a:prstClr val="white"/>
                </a:solidFill>
              </a:rPr>
              <a:t>www.openfabrics.org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597AF-E6D4-4531-90EE-FF9C09EA5DF1}" type="slidenum">
              <a:rPr lang="en-US" smtClean="0">
                <a:solidFill>
                  <a:prstClr val="white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028933" y="2959586"/>
            <a:ext cx="1314450" cy="1139991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61894" y="45567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cxnSp>
        <p:nvCxnSpPr>
          <p:cNvPr id="20" name="Straight Connector 19"/>
          <p:cNvCxnSpPr>
            <a:stCxn id="5" idx="2"/>
            <a:endCxn id="21" idx="0"/>
          </p:cNvCxnSpPr>
          <p:nvPr/>
        </p:nvCxnSpPr>
        <p:spPr>
          <a:xfrm flipH="1">
            <a:off x="3683894" y="4099577"/>
            <a:ext cx="2264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3406423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23" name="Elbow Connector 22"/>
          <p:cNvCxnSpPr>
            <a:stCxn id="21" idx="2"/>
            <a:endCxn id="25" idx="2"/>
          </p:cNvCxnSpPr>
          <p:nvPr/>
        </p:nvCxnSpPr>
        <p:spPr>
          <a:xfrm rot="16200000" flipH="1">
            <a:off x="5003233" y="3523189"/>
            <a:ext cx="9525" cy="2638678"/>
          </a:xfrm>
          <a:prstGeom prst="bentConnector3">
            <a:avLst>
              <a:gd name="adj1" fmla="val 180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 flipH="1">
            <a:off x="6045101" y="4556777"/>
            <a:ext cx="554945" cy="285750"/>
          </a:xfrm>
          <a:prstGeom prst="rect">
            <a:avLst/>
          </a:prstGeom>
          <a:solidFill>
            <a:srgbClr val="92D05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NIC</a:t>
            </a:r>
          </a:p>
        </p:txBody>
      </p:sp>
      <p:cxnSp>
        <p:nvCxnSpPr>
          <p:cNvPr id="14" name="Elbow Connector 13"/>
          <p:cNvCxnSpPr>
            <a:stCxn id="25" idx="0"/>
            <a:endCxn id="28" idx="2"/>
          </p:cNvCxnSpPr>
          <p:nvPr/>
        </p:nvCxnSpPr>
        <p:spPr>
          <a:xfrm rot="5400000" flipH="1" flipV="1">
            <a:off x="6302677" y="4045778"/>
            <a:ext cx="530894" cy="491105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ounded Rectangle 27"/>
          <p:cNvSpPr/>
          <p:nvPr/>
        </p:nvSpPr>
        <p:spPr>
          <a:xfrm>
            <a:off x="6485064" y="3625834"/>
            <a:ext cx="657225" cy="400050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CPU </a:t>
            </a:r>
            <a:endParaRPr lang="en-US" dirty="0">
              <a:solidFill>
                <a:prstClr val="white"/>
              </a:solidFill>
            </a:endParaRPr>
          </a:p>
        </p:txBody>
      </p:sp>
      <p:cxnSp>
        <p:nvCxnSpPr>
          <p:cNvPr id="19" name="Elbow Connector 18"/>
          <p:cNvCxnSpPr>
            <a:stCxn id="28" idx="2"/>
            <a:endCxn id="18" idx="0"/>
          </p:cNvCxnSpPr>
          <p:nvPr/>
        </p:nvCxnSpPr>
        <p:spPr>
          <a:xfrm rot="16200000" flipH="1">
            <a:off x="6793782" y="4045779"/>
            <a:ext cx="530894" cy="491105"/>
          </a:xfrm>
          <a:prstGeom prst="bentConnector3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36045" y="5617505"/>
            <a:ext cx="4171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I/O device </a:t>
            </a:r>
            <a:r>
              <a:rPr lang="en-US" sz="1400" dirty="0" smtClean="0">
                <a:solidFill>
                  <a:prstClr val="black"/>
                </a:solidFill>
              </a:rPr>
              <a:t>exports a byte-addressable or block level I/O interface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  <p:cxnSp>
        <p:nvCxnSpPr>
          <p:cNvPr id="32" name="Straight Connector 31"/>
          <p:cNvCxnSpPr/>
          <p:nvPr/>
        </p:nvCxnSpPr>
        <p:spPr>
          <a:xfrm flipV="1">
            <a:off x="4032190" y="5138437"/>
            <a:ext cx="685800" cy="492016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7176194" y="46710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6" name="Rectangle 35"/>
          <p:cNvSpPr/>
          <p:nvPr/>
        </p:nvSpPr>
        <p:spPr>
          <a:xfrm>
            <a:off x="7290494" y="4785377"/>
            <a:ext cx="485775" cy="457200"/>
          </a:xfrm>
          <a:prstGeom prst="rect">
            <a:avLst/>
          </a:prstGeom>
          <a:solidFill>
            <a:srgbClr val="FFC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25" dirty="0">
                <a:solidFill>
                  <a:prstClr val="black"/>
                </a:solidFill>
              </a:rPr>
              <a:t>SSD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6421937" y="2463221"/>
            <a:ext cx="20919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prstClr val="black"/>
                </a:solidFill>
              </a:rPr>
              <a:t>shared remote access I/O device</a:t>
            </a:r>
          </a:p>
        </p:txBody>
      </p:sp>
      <p:grpSp>
        <p:nvGrpSpPr>
          <p:cNvPr id="24" name="Group 23"/>
          <p:cNvGrpSpPr/>
          <p:nvPr/>
        </p:nvGrpSpPr>
        <p:grpSpPr>
          <a:xfrm>
            <a:off x="7588990" y="3270903"/>
            <a:ext cx="1010651" cy="1146008"/>
            <a:chOff x="4050616" y="2438400"/>
            <a:chExt cx="1347535" cy="1528011"/>
          </a:xfrm>
        </p:grpSpPr>
        <p:sp>
          <p:nvSpPr>
            <p:cNvPr id="26" name="Rectangle 25"/>
            <p:cNvSpPr/>
            <p:nvPr/>
          </p:nvSpPr>
          <p:spPr>
            <a:xfrm>
              <a:off x="4050616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35627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DIMM</a:t>
              </a:r>
            </a:p>
          </p:txBody>
        </p:sp>
        <p:sp>
          <p:nvSpPr>
            <p:cNvPr id="29" name="Rectangle 28"/>
            <p:cNvSpPr/>
            <p:nvPr/>
          </p:nvSpPr>
          <p:spPr>
            <a:xfrm>
              <a:off x="4790558" y="2442411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        DIMM 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5169551" y="2438400"/>
              <a:ext cx="228600" cy="1524000"/>
            </a:xfrm>
            <a:prstGeom prst="rect">
              <a:avLst/>
            </a:prstGeom>
            <a:solidFill>
              <a:srgbClr val="FFC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NV</a:t>
              </a:r>
            </a:p>
            <a:p>
              <a:pPr algn="ctr"/>
              <a:endParaRPr lang="en-US" sz="825" dirty="0">
                <a:solidFill>
                  <a:prstClr val="black"/>
                </a:solidFill>
              </a:endParaRPr>
            </a:p>
            <a:p>
              <a:pPr algn="ctr"/>
              <a:r>
                <a:rPr lang="en-US" sz="825" dirty="0">
                  <a:solidFill>
                    <a:prstClr val="black"/>
                  </a:solidFill>
                </a:rPr>
                <a:t>DIMM</a:t>
              </a:r>
            </a:p>
          </p:txBody>
        </p:sp>
      </p:grpSp>
      <p:sp>
        <p:nvSpPr>
          <p:cNvPr id="33" name="Rounded Rectangle 32"/>
          <p:cNvSpPr/>
          <p:nvPr/>
        </p:nvSpPr>
        <p:spPr>
          <a:xfrm>
            <a:off x="3239663" y="3349444"/>
            <a:ext cx="844212" cy="332095"/>
          </a:xfrm>
          <a:prstGeom prst="roundRect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client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7301" y="2006463"/>
            <a:ext cx="5892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prstClr val="black"/>
                </a:solidFill>
              </a:rPr>
              <a:t>Consumers (clients) of NVM I/O include e.g.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user or kernel file or </a:t>
            </a:r>
            <a:r>
              <a:rPr lang="en-US" sz="1400" dirty="0" smtClean="0">
                <a:solidFill>
                  <a:prstClr val="black"/>
                </a:solidFill>
              </a:rPr>
              <a:t>object storage (Lustre, CEPH…)</a:t>
            </a:r>
          </a:p>
          <a:p>
            <a:pPr marL="285750" indent="-285750">
              <a:buFontTx/>
              <a:buChar char="-"/>
            </a:pPr>
            <a:r>
              <a:rPr lang="en-US" sz="1400" dirty="0" smtClean="0">
                <a:solidFill>
                  <a:prstClr val="black"/>
                </a:solidFill>
              </a:rPr>
              <a:t>block storage consumers (</a:t>
            </a:r>
            <a:r>
              <a:rPr lang="en-US" sz="1400" dirty="0" err="1" smtClean="0">
                <a:solidFill>
                  <a:prstClr val="black"/>
                </a:solidFill>
              </a:rPr>
              <a:t>iSER</a:t>
            </a:r>
            <a:r>
              <a:rPr lang="en-US" sz="1400" dirty="0" smtClean="0">
                <a:solidFill>
                  <a:prstClr val="black"/>
                </a:solidFill>
              </a:rPr>
              <a:t>, SRP, </a:t>
            </a:r>
            <a:r>
              <a:rPr lang="en-US" sz="1400" dirty="0" err="1" smtClean="0">
                <a:solidFill>
                  <a:prstClr val="black"/>
                </a:solidFill>
              </a:rPr>
              <a:t>NVMef</a:t>
            </a:r>
            <a:r>
              <a:rPr lang="en-US" sz="1400" dirty="0" smtClean="0">
                <a:solidFill>
                  <a:prstClr val="black"/>
                </a:solidFill>
              </a:rPr>
              <a:t>…)</a:t>
            </a:r>
            <a:endParaRPr lang="en-US" sz="1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607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21045</TotalTime>
  <Words>453</Words>
  <Application>Microsoft Office PowerPoint</Application>
  <PresentationFormat>On-screen Show (4:3)</PresentationFormat>
  <Paragraphs>101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Office Theme</vt:lpstr>
      <vt:lpstr>Custom Design</vt:lpstr>
      <vt:lpstr>PowerPoint Presentation</vt:lpstr>
      <vt:lpstr>Objective</vt:lpstr>
      <vt:lpstr>Motivation</vt:lpstr>
      <vt:lpstr>Scope</vt:lpstr>
      <vt:lpstr>NVM access methods summarized</vt:lpstr>
      <vt:lpstr>Case 1,2,3 – local access models</vt:lpstr>
      <vt:lpstr>Case 4,5 – remote NVM I/O access</vt:lpstr>
    </vt:vector>
  </TitlesOfParts>
  <Company>admin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Paul Grun</cp:lastModifiedBy>
  <cp:revision>866</cp:revision>
  <cp:lastPrinted>2014-07-18T22:08:28Z</cp:lastPrinted>
  <dcterms:created xsi:type="dcterms:W3CDTF">2009-09-15T00:09:16Z</dcterms:created>
  <dcterms:modified xsi:type="dcterms:W3CDTF">2015-11-24T18:02:18Z</dcterms:modified>
</cp:coreProperties>
</file>