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8"/>
  </p:notesMasterIdLst>
  <p:handoutMasterIdLst>
    <p:handoutMasterId r:id="rId49"/>
  </p:handoutMasterIdLst>
  <p:sldIdLst>
    <p:sldId id="262" r:id="rId3"/>
    <p:sldId id="360" r:id="rId4"/>
    <p:sldId id="343" r:id="rId5"/>
    <p:sldId id="362" r:id="rId6"/>
    <p:sldId id="372" r:id="rId7"/>
    <p:sldId id="381" r:id="rId8"/>
    <p:sldId id="346" r:id="rId9"/>
    <p:sldId id="356" r:id="rId10"/>
    <p:sldId id="370" r:id="rId11"/>
    <p:sldId id="378" r:id="rId12"/>
    <p:sldId id="380" r:id="rId13"/>
    <p:sldId id="365" r:id="rId14"/>
    <p:sldId id="383" r:id="rId15"/>
    <p:sldId id="384" r:id="rId16"/>
    <p:sldId id="385" r:id="rId17"/>
    <p:sldId id="386" r:id="rId18"/>
    <p:sldId id="387" r:id="rId19"/>
    <p:sldId id="388" r:id="rId20"/>
    <p:sldId id="377" r:id="rId21"/>
    <p:sldId id="324" r:id="rId22"/>
    <p:sldId id="321" r:id="rId23"/>
    <p:sldId id="352" r:id="rId24"/>
    <p:sldId id="355" r:id="rId25"/>
    <p:sldId id="354" r:id="rId26"/>
    <p:sldId id="340" r:id="rId27"/>
    <p:sldId id="342" r:id="rId28"/>
    <p:sldId id="366" r:id="rId29"/>
    <p:sldId id="367" r:id="rId30"/>
    <p:sldId id="368" r:id="rId31"/>
    <p:sldId id="369" r:id="rId32"/>
    <p:sldId id="364" r:id="rId33"/>
    <p:sldId id="341" r:id="rId34"/>
    <p:sldId id="339" r:id="rId35"/>
    <p:sldId id="328" r:id="rId36"/>
    <p:sldId id="329" r:id="rId37"/>
    <p:sldId id="330" r:id="rId38"/>
    <p:sldId id="331" r:id="rId39"/>
    <p:sldId id="332" r:id="rId40"/>
    <p:sldId id="334" r:id="rId41"/>
    <p:sldId id="338" r:id="rId42"/>
    <p:sldId id="348" r:id="rId43"/>
    <p:sldId id="373" r:id="rId44"/>
    <p:sldId id="375" r:id="rId45"/>
    <p:sldId id="376" r:id="rId46"/>
    <p:sldId id="382" r:id="rId4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85601" autoAdjust="0"/>
  </p:normalViewPr>
  <p:slideViewPr>
    <p:cSldViewPr snapToObjects="1">
      <p:cViewPr varScale="1">
        <p:scale>
          <a:sx n="89" d="100"/>
          <a:sy n="89" d="100"/>
        </p:scale>
        <p:origin x="756" y="84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4C81F-E21E-4F21-9B8A-4D0406760C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C849AD-D3CD-489F-9BA4-7645E90A6789}">
      <dgm:prSet phldrT="[Text]"/>
      <dgm:spPr/>
      <dgm:t>
        <a:bodyPr/>
        <a:lstStyle/>
        <a:p>
          <a:r>
            <a:rPr lang="en-US" dirty="0" smtClean="0"/>
            <a:t>kfabric</a:t>
          </a:r>
          <a:endParaRPr lang="en-US" dirty="0"/>
        </a:p>
      </dgm:t>
    </dgm:pt>
    <dgm:pt modelId="{460E1D68-43D2-47D0-A9B2-8F40BBD33F88}" type="parTrans" cxnId="{6544F9CB-144E-4D69-851A-A7A1D687DE8F}">
      <dgm:prSet/>
      <dgm:spPr/>
      <dgm:t>
        <a:bodyPr/>
        <a:lstStyle/>
        <a:p>
          <a:endParaRPr lang="en-US"/>
        </a:p>
      </dgm:t>
    </dgm:pt>
    <dgm:pt modelId="{75457DDB-A4D4-4AFB-8774-7657A1A2844C}" type="sibTrans" cxnId="{6544F9CB-144E-4D69-851A-A7A1D687DE8F}">
      <dgm:prSet/>
      <dgm:spPr/>
      <dgm:t>
        <a:bodyPr/>
        <a:lstStyle/>
        <a:p>
          <a:endParaRPr lang="en-US"/>
        </a:p>
      </dgm:t>
    </dgm:pt>
    <dgm:pt modelId="{E81C3EB6-CF20-4409-9875-437135537A9D}">
      <dgm:prSet phldrT="[Text]"/>
      <dgm:spPr/>
      <dgm:t>
        <a:bodyPr/>
        <a:lstStyle/>
        <a:p>
          <a:r>
            <a:rPr lang="en-US" dirty="0" err="1" smtClean="0"/>
            <a:t>kfi</a:t>
          </a:r>
          <a:r>
            <a:rPr lang="en-US" dirty="0" smtClean="0"/>
            <a:t> (framework)</a:t>
          </a:r>
          <a:endParaRPr lang="en-US" dirty="0"/>
        </a:p>
      </dgm:t>
    </dgm:pt>
    <dgm:pt modelId="{C0FC87B8-A4DF-4591-A52E-082A93210024}" type="parTrans" cxnId="{AA6F19E9-0657-4AF4-BF09-DBF12620B383}">
      <dgm:prSet/>
      <dgm:spPr/>
      <dgm:t>
        <a:bodyPr/>
        <a:lstStyle/>
        <a:p>
          <a:endParaRPr lang="en-US"/>
        </a:p>
      </dgm:t>
    </dgm:pt>
    <dgm:pt modelId="{C8ADEF0D-4F71-4BD1-9F45-298B708960C4}" type="sibTrans" cxnId="{AA6F19E9-0657-4AF4-BF09-DBF12620B383}">
      <dgm:prSet/>
      <dgm:spPr/>
      <dgm:t>
        <a:bodyPr/>
        <a:lstStyle/>
        <a:p>
          <a:endParaRPr lang="en-US"/>
        </a:p>
      </dgm:t>
    </dgm:pt>
    <dgm:pt modelId="{C6DFD666-FC40-4042-936E-493DF9C5634B}">
      <dgm:prSet phldrT="[Text]"/>
      <dgm:spPr/>
      <dgm:t>
        <a:bodyPr/>
        <a:lstStyle/>
        <a:p>
          <a:r>
            <a:rPr lang="en-US" dirty="0" err="1" smtClean="0"/>
            <a:t>prov</a:t>
          </a:r>
          <a:r>
            <a:rPr lang="en-US" dirty="0" smtClean="0"/>
            <a:t> (providers)</a:t>
          </a:r>
          <a:endParaRPr lang="en-US" dirty="0"/>
        </a:p>
      </dgm:t>
    </dgm:pt>
    <dgm:pt modelId="{24F91D1F-DDC6-461E-8818-AA6BAD9D2244}" type="parTrans" cxnId="{F59C3243-1152-440C-B33F-DFB4B5A4D851}">
      <dgm:prSet/>
      <dgm:spPr/>
      <dgm:t>
        <a:bodyPr/>
        <a:lstStyle/>
        <a:p>
          <a:endParaRPr lang="en-US"/>
        </a:p>
      </dgm:t>
    </dgm:pt>
    <dgm:pt modelId="{EFB2086A-0094-41C5-B613-6EE3F9285D75}" type="sibTrans" cxnId="{F59C3243-1152-440C-B33F-DFB4B5A4D851}">
      <dgm:prSet/>
      <dgm:spPr/>
      <dgm:t>
        <a:bodyPr/>
        <a:lstStyle/>
        <a:p>
          <a:endParaRPr lang="en-US"/>
        </a:p>
      </dgm:t>
    </dgm:pt>
    <dgm:pt modelId="{35E11B65-5C6F-4163-82FC-7069FD213655}">
      <dgm:prSet phldrT="[Text]"/>
      <dgm:spPr/>
      <dgm:t>
        <a:bodyPr/>
        <a:lstStyle/>
        <a:p>
          <a:r>
            <a:rPr lang="en-US" dirty="0" smtClean="0"/>
            <a:t>include</a:t>
          </a:r>
          <a:endParaRPr lang="en-US" dirty="0"/>
        </a:p>
      </dgm:t>
    </dgm:pt>
    <dgm:pt modelId="{4FC8FCA5-556D-4D7D-8CD3-2F20AD4BBD69}" type="parTrans" cxnId="{FA3A7421-CC6F-4F31-89AD-173D38CE7030}">
      <dgm:prSet/>
      <dgm:spPr/>
      <dgm:t>
        <a:bodyPr/>
        <a:lstStyle/>
        <a:p>
          <a:endParaRPr lang="en-US"/>
        </a:p>
      </dgm:t>
    </dgm:pt>
    <dgm:pt modelId="{8C29076F-5FEE-4F77-BF5C-E0EC0923914F}" type="sibTrans" cxnId="{FA3A7421-CC6F-4F31-89AD-173D38CE7030}">
      <dgm:prSet/>
      <dgm:spPr/>
      <dgm:t>
        <a:bodyPr/>
        <a:lstStyle/>
        <a:p>
          <a:endParaRPr lang="en-US"/>
        </a:p>
      </dgm:t>
    </dgm:pt>
    <dgm:pt modelId="{711EBE89-F446-4219-B16D-EAD51C891147}">
      <dgm:prSet phldrT="[Text]"/>
      <dgm:spPr/>
      <dgm:t>
        <a:bodyPr/>
        <a:lstStyle/>
        <a:p>
          <a:r>
            <a:rPr lang="en-US" dirty="0" smtClean="0"/>
            <a:t>tests</a:t>
          </a:r>
          <a:endParaRPr lang="en-US" dirty="0"/>
        </a:p>
      </dgm:t>
    </dgm:pt>
    <dgm:pt modelId="{0A0C03BC-32CD-47CD-B2EC-F28155C14CE5}" type="parTrans" cxnId="{C5177854-DA28-4D03-9EE1-87DF497C77B1}">
      <dgm:prSet/>
      <dgm:spPr/>
      <dgm:t>
        <a:bodyPr/>
        <a:lstStyle/>
        <a:p>
          <a:endParaRPr lang="en-US"/>
        </a:p>
      </dgm:t>
    </dgm:pt>
    <dgm:pt modelId="{4DDCBFA5-C586-46E6-9E8E-2892DA39B7AA}" type="sibTrans" cxnId="{C5177854-DA28-4D03-9EE1-87DF497C77B1}">
      <dgm:prSet/>
      <dgm:spPr/>
      <dgm:t>
        <a:bodyPr/>
        <a:lstStyle/>
        <a:p>
          <a:endParaRPr lang="en-US"/>
        </a:p>
      </dgm:t>
    </dgm:pt>
    <dgm:pt modelId="{EDEDB895-3CC8-40A3-890B-2C2B44E880D6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DF4BD964-94E0-40DC-B5FB-9CF8800531C7}" type="parTrans" cxnId="{B0189CA7-B624-49B0-97CD-4B09D02780B3}">
      <dgm:prSet/>
      <dgm:spPr/>
      <dgm:t>
        <a:bodyPr/>
        <a:lstStyle/>
        <a:p>
          <a:endParaRPr lang="en-US"/>
        </a:p>
      </dgm:t>
    </dgm:pt>
    <dgm:pt modelId="{95F50E20-8744-4CD5-9D5C-A695699331F0}" type="sibTrans" cxnId="{B0189CA7-B624-49B0-97CD-4B09D02780B3}">
      <dgm:prSet/>
      <dgm:spPr/>
      <dgm:t>
        <a:bodyPr/>
        <a:lstStyle/>
        <a:p>
          <a:endParaRPr lang="en-US"/>
        </a:p>
      </dgm:t>
    </dgm:pt>
    <dgm:pt modelId="{E7215237-8222-4328-900D-9F3D044E86F4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B325B448-F1D2-4F09-9F21-A1B1ED1728FB}" type="parTrans" cxnId="{8D3911FE-2F61-418E-BEEC-86C9949FDDD6}">
      <dgm:prSet/>
      <dgm:spPr/>
      <dgm:t>
        <a:bodyPr/>
        <a:lstStyle/>
        <a:p>
          <a:endParaRPr lang="en-US"/>
        </a:p>
      </dgm:t>
    </dgm:pt>
    <dgm:pt modelId="{5728E73B-B949-4915-9510-03C70FAC1E11}" type="sibTrans" cxnId="{8D3911FE-2F61-418E-BEEC-86C9949FDDD6}">
      <dgm:prSet/>
      <dgm:spPr/>
      <dgm:t>
        <a:bodyPr/>
        <a:lstStyle/>
        <a:p>
          <a:endParaRPr lang="en-US"/>
        </a:p>
      </dgm:t>
    </dgm:pt>
    <dgm:pt modelId="{C42C5456-CDAE-4274-9DFF-F549F371F1F4}">
      <dgm:prSet phldrT="[Text]"/>
      <dgm:spPr/>
      <dgm:t>
        <a:bodyPr/>
        <a:lstStyle/>
        <a:p>
          <a:r>
            <a:rPr lang="en-US" dirty="0" smtClean="0"/>
            <a:t>ibverbs</a:t>
          </a:r>
          <a:endParaRPr lang="en-US" dirty="0"/>
        </a:p>
      </dgm:t>
    </dgm:pt>
    <dgm:pt modelId="{0F2E4EB2-ECFE-4261-A234-1589F518659D}" type="parTrans" cxnId="{4F4A0872-6FF1-4693-81F7-F392FDB85452}">
      <dgm:prSet/>
      <dgm:spPr/>
      <dgm:t>
        <a:bodyPr/>
        <a:lstStyle/>
        <a:p>
          <a:endParaRPr lang="en-US"/>
        </a:p>
      </dgm:t>
    </dgm:pt>
    <dgm:pt modelId="{08185E0D-C86B-47A4-81E7-4659A0E8F50B}" type="sibTrans" cxnId="{4F4A0872-6FF1-4693-81F7-F392FDB85452}">
      <dgm:prSet/>
      <dgm:spPr/>
      <dgm:t>
        <a:bodyPr/>
        <a:lstStyle/>
        <a:p>
          <a:endParaRPr lang="en-US"/>
        </a:p>
      </dgm:t>
    </dgm:pt>
    <dgm:pt modelId="{B143224E-966E-4B47-8226-E9B3E509C8E9}">
      <dgm:prSet phldrT="[Text]"/>
      <dgm:spPr/>
      <dgm:t>
        <a:bodyPr/>
        <a:lstStyle/>
        <a:p>
          <a:r>
            <a:rPr lang="en-US" dirty="0" smtClean="0"/>
            <a:t>sockets</a:t>
          </a:r>
          <a:endParaRPr lang="en-US" dirty="0"/>
        </a:p>
      </dgm:t>
    </dgm:pt>
    <dgm:pt modelId="{DE53BB4A-BB5A-48D4-8C61-58352A3C0059}" type="parTrans" cxnId="{523841C8-24F9-4DB1-ABE3-37FFF9BAEAEF}">
      <dgm:prSet/>
      <dgm:spPr/>
      <dgm:t>
        <a:bodyPr/>
        <a:lstStyle/>
        <a:p>
          <a:endParaRPr lang="en-US"/>
        </a:p>
      </dgm:t>
    </dgm:pt>
    <dgm:pt modelId="{B06A60D3-CFE2-4808-862A-1973249D9BC1}" type="sibTrans" cxnId="{523841C8-24F9-4DB1-ABE3-37FFF9BAEAEF}">
      <dgm:prSet/>
      <dgm:spPr/>
      <dgm:t>
        <a:bodyPr/>
        <a:lstStyle/>
        <a:p>
          <a:endParaRPr lang="en-US"/>
        </a:p>
      </dgm:t>
    </dgm:pt>
    <dgm:pt modelId="{B0853287-5A30-44FF-976A-DA124D479363}">
      <dgm:prSet phldrT="[Text]"/>
      <dgm:spPr/>
      <dgm:t>
        <a:bodyPr/>
        <a:lstStyle/>
        <a:p>
          <a:r>
            <a:rPr lang="en-US" smtClean="0"/>
            <a:t>Documentation</a:t>
          </a:r>
          <a:endParaRPr lang="en-US" dirty="0"/>
        </a:p>
      </dgm:t>
    </dgm:pt>
    <dgm:pt modelId="{99234AB0-15C3-4B21-9ED9-9B186CD64D22}" type="parTrans" cxnId="{79700219-3EAA-487A-AB43-BF7B6B0244CC}">
      <dgm:prSet/>
      <dgm:spPr/>
      <dgm:t>
        <a:bodyPr/>
        <a:lstStyle/>
        <a:p>
          <a:endParaRPr lang="en-US"/>
        </a:p>
      </dgm:t>
    </dgm:pt>
    <dgm:pt modelId="{7EF816FC-5988-4DA5-9C13-C0DA2CA3F0CD}" type="sibTrans" cxnId="{79700219-3EAA-487A-AB43-BF7B6B0244CC}">
      <dgm:prSet/>
      <dgm:spPr/>
      <dgm:t>
        <a:bodyPr/>
        <a:lstStyle/>
        <a:p>
          <a:endParaRPr lang="en-US"/>
        </a:p>
      </dgm:t>
    </dgm:pt>
    <dgm:pt modelId="{E8A1930C-6F1A-4D76-B2E5-B877E90E82BB}">
      <dgm:prSet phldrT="[Text]"/>
      <dgm:spPr/>
      <dgm:t>
        <a:bodyPr/>
        <a:lstStyle/>
        <a:p>
          <a:r>
            <a:rPr lang="en-US" dirty="0" err="1" smtClean="0"/>
            <a:t>kfabric.c</a:t>
          </a:r>
          <a:r>
            <a:rPr lang="en-US" dirty="0" smtClean="0"/>
            <a:t> (</a:t>
          </a:r>
          <a:r>
            <a:rPr lang="en-US" dirty="0" err="1" smtClean="0"/>
            <a:t>kfi.c</a:t>
          </a:r>
          <a:r>
            <a:rPr lang="en-US" dirty="0" smtClean="0"/>
            <a:t>)</a:t>
          </a:r>
          <a:endParaRPr lang="en-US" dirty="0"/>
        </a:p>
      </dgm:t>
    </dgm:pt>
    <dgm:pt modelId="{E64F2129-A3D5-4E35-881E-A9DB40361833}" type="parTrans" cxnId="{8F3EDDC1-9FCB-43D4-800F-6769096FBD54}">
      <dgm:prSet/>
      <dgm:spPr/>
      <dgm:t>
        <a:bodyPr/>
        <a:lstStyle/>
        <a:p>
          <a:endParaRPr lang="en-US"/>
        </a:p>
      </dgm:t>
    </dgm:pt>
    <dgm:pt modelId="{EBECC58E-2BA4-438B-A7A0-93982C69E2A3}" type="sibTrans" cxnId="{8F3EDDC1-9FCB-43D4-800F-6769096FBD54}">
      <dgm:prSet/>
      <dgm:spPr/>
      <dgm:t>
        <a:bodyPr/>
        <a:lstStyle/>
        <a:p>
          <a:endParaRPr lang="en-US"/>
        </a:p>
      </dgm:t>
    </dgm:pt>
    <dgm:pt modelId="{23414719-B79C-4C78-88FB-A98F9C934EFB}">
      <dgm:prSet phldrT="[Text]"/>
      <dgm:spPr/>
      <dgm:t>
        <a:bodyPr/>
        <a:lstStyle/>
        <a:p>
          <a:r>
            <a:rPr lang="en-US" dirty="0" err="1" smtClean="0"/>
            <a:t>Makefile</a:t>
          </a:r>
          <a:r>
            <a:rPr lang="en-US" dirty="0" smtClean="0"/>
            <a:t>/</a:t>
          </a:r>
          <a:r>
            <a:rPr lang="en-US" dirty="0" err="1" smtClean="0"/>
            <a:t>kbuild</a:t>
          </a:r>
          <a:endParaRPr lang="en-US" dirty="0"/>
        </a:p>
      </dgm:t>
    </dgm:pt>
    <dgm:pt modelId="{208D64F2-5590-4B70-953A-008B074B78B6}" type="parTrans" cxnId="{268CEB19-751B-4767-AA8B-26F48748D8E3}">
      <dgm:prSet/>
      <dgm:spPr/>
      <dgm:t>
        <a:bodyPr/>
        <a:lstStyle/>
        <a:p>
          <a:endParaRPr lang="en-US"/>
        </a:p>
      </dgm:t>
    </dgm:pt>
    <dgm:pt modelId="{211163AD-F269-4BD6-879A-A0B511627FA2}" type="sibTrans" cxnId="{268CEB19-751B-4767-AA8B-26F48748D8E3}">
      <dgm:prSet/>
      <dgm:spPr/>
      <dgm:t>
        <a:bodyPr/>
        <a:lstStyle/>
        <a:p>
          <a:endParaRPr lang="en-US"/>
        </a:p>
      </dgm:t>
    </dgm:pt>
    <dgm:pt modelId="{2B5F3E8A-3B3F-4473-AAA6-D2D8189A08DD}">
      <dgm:prSet phldrT="[Text]"/>
      <dgm:spPr/>
      <dgm:t>
        <a:bodyPr/>
        <a:lstStyle/>
        <a:p>
          <a:r>
            <a:rPr lang="en-US" dirty="0" smtClean="0"/>
            <a:t>Others…</a:t>
          </a:r>
          <a:endParaRPr lang="en-US" dirty="0"/>
        </a:p>
      </dgm:t>
    </dgm:pt>
    <dgm:pt modelId="{69236061-688E-4CC7-9D18-E166F4BE4660}" type="parTrans" cxnId="{88C01634-28A7-4BAD-804A-4DFEA97C0ED4}">
      <dgm:prSet/>
      <dgm:spPr/>
      <dgm:t>
        <a:bodyPr/>
        <a:lstStyle/>
        <a:p>
          <a:endParaRPr lang="en-US"/>
        </a:p>
      </dgm:t>
    </dgm:pt>
    <dgm:pt modelId="{A47280E9-9D6C-4BBC-8AB2-B46860B870D9}" type="sibTrans" cxnId="{88C01634-28A7-4BAD-804A-4DFEA97C0ED4}">
      <dgm:prSet/>
      <dgm:spPr/>
      <dgm:t>
        <a:bodyPr/>
        <a:lstStyle/>
        <a:p>
          <a:endParaRPr lang="en-US"/>
        </a:p>
      </dgm:t>
    </dgm:pt>
    <dgm:pt modelId="{3F250EEA-4563-4A22-B52F-AEA466B5E575}" type="pres">
      <dgm:prSet presAssocID="{5D14C81F-E21E-4F21-9B8A-4D0406760C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5D8088-A96A-47BA-B746-BE498EC47538}" type="pres">
      <dgm:prSet presAssocID="{3CC849AD-D3CD-489F-9BA4-7645E90A6789}" presName="hierRoot1" presStyleCnt="0"/>
      <dgm:spPr/>
    </dgm:pt>
    <dgm:pt modelId="{4A76C50F-C5D8-4929-A345-3A5E77E5F651}" type="pres">
      <dgm:prSet presAssocID="{3CC849AD-D3CD-489F-9BA4-7645E90A6789}" presName="composite" presStyleCnt="0"/>
      <dgm:spPr/>
    </dgm:pt>
    <dgm:pt modelId="{79C24032-3220-495B-8871-F37A93C73607}" type="pres">
      <dgm:prSet presAssocID="{3CC849AD-D3CD-489F-9BA4-7645E90A6789}" presName="background" presStyleLbl="node0" presStyleIdx="0" presStyleCnt="1"/>
      <dgm:spPr/>
    </dgm:pt>
    <dgm:pt modelId="{D38990DD-07E8-49EC-A4F8-4E3CF3EEA219}" type="pres">
      <dgm:prSet presAssocID="{3CC849AD-D3CD-489F-9BA4-7645E90A678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B6AE6-3888-49B5-BB23-2AF940504912}" type="pres">
      <dgm:prSet presAssocID="{3CC849AD-D3CD-489F-9BA4-7645E90A6789}" presName="hierChild2" presStyleCnt="0"/>
      <dgm:spPr/>
    </dgm:pt>
    <dgm:pt modelId="{F42DA848-0245-48B2-A4C1-2898A23790F5}" type="pres">
      <dgm:prSet presAssocID="{C0FC87B8-A4DF-4591-A52E-082A93210024}" presName="Name10" presStyleLbl="parChTrans1D2" presStyleIdx="0" presStyleCnt="6"/>
      <dgm:spPr/>
      <dgm:t>
        <a:bodyPr/>
        <a:lstStyle/>
        <a:p>
          <a:endParaRPr lang="en-US"/>
        </a:p>
      </dgm:t>
    </dgm:pt>
    <dgm:pt modelId="{490868BC-740A-47DB-A667-83DEEF986506}" type="pres">
      <dgm:prSet presAssocID="{E81C3EB6-CF20-4409-9875-437135537A9D}" presName="hierRoot2" presStyleCnt="0"/>
      <dgm:spPr/>
    </dgm:pt>
    <dgm:pt modelId="{23A65186-EBB2-46DA-AB6F-9E90D71BDD98}" type="pres">
      <dgm:prSet presAssocID="{E81C3EB6-CF20-4409-9875-437135537A9D}" presName="composite2" presStyleCnt="0"/>
      <dgm:spPr/>
    </dgm:pt>
    <dgm:pt modelId="{625D47FF-9DCC-4D05-BF3B-D1761DBE8042}" type="pres">
      <dgm:prSet presAssocID="{E81C3EB6-CF20-4409-9875-437135537A9D}" presName="background2" presStyleLbl="node2" presStyleIdx="0" presStyleCnt="6"/>
      <dgm:spPr/>
    </dgm:pt>
    <dgm:pt modelId="{2DD1E704-E8D3-4A40-A724-B619132A40F6}" type="pres">
      <dgm:prSet presAssocID="{E81C3EB6-CF20-4409-9875-437135537A9D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32DA82-095F-407C-BFE6-4B17845BEA14}" type="pres">
      <dgm:prSet presAssocID="{E81C3EB6-CF20-4409-9875-437135537A9D}" presName="hierChild3" presStyleCnt="0"/>
      <dgm:spPr/>
    </dgm:pt>
    <dgm:pt modelId="{2D4EE5F7-622B-4F79-B615-DE9CE932C018}" type="pres">
      <dgm:prSet presAssocID="{E64F2129-A3D5-4E35-881E-A9DB4036183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6E7214C2-8CC1-44FA-99FD-33D1B3480955}" type="pres">
      <dgm:prSet presAssocID="{E8A1930C-6F1A-4D76-B2E5-B877E90E82BB}" presName="hierRoot3" presStyleCnt="0"/>
      <dgm:spPr/>
    </dgm:pt>
    <dgm:pt modelId="{E71FCD7C-E847-4752-A801-9361F2FB5D09}" type="pres">
      <dgm:prSet presAssocID="{E8A1930C-6F1A-4D76-B2E5-B877E90E82BB}" presName="composite3" presStyleCnt="0"/>
      <dgm:spPr/>
    </dgm:pt>
    <dgm:pt modelId="{2265AEF5-22EB-4EE7-B531-FC55321812B3}" type="pres">
      <dgm:prSet presAssocID="{E8A1930C-6F1A-4D76-B2E5-B877E90E82BB}" presName="background3" presStyleLbl="node3" presStyleIdx="0" presStyleCnt="6"/>
      <dgm:spPr/>
    </dgm:pt>
    <dgm:pt modelId="{B682B719-6D36-4830-ABE1-E34FEF8BD07F}" type="pres">
      <dgm:prSet presAssocID="{E8A1930C-6F1A-4D76-B2E5-B877E90E82BB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08710E-3FB3-4374-B8D8-29E6D67336F9}" type="pres">
      <dgm:prSet presAssocID="{E8A1930C-6F1A-4D76-B2E5-B877E90E82BB}" presName="hierChild4" presStyleCnt="0"/>
      <dgm:spPr/>
    </dgm:pt>
    <dgm:pt modelId="{C622D19A-2E26-4EDF-AE49-E1948D84BA91}" type="pres">
      <dgm:prSet presAssocID="{24F91D1F-DDC6-461E-8818-AA6BAD9D224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7CCF8F23-5D27-4007-9394-7255C42C3CC1}" type="pres">
      <dgm:prSet presAssocID="{C6DFD666-FC40-4042-936E-493DF9C5634B}" presName="hierRoot2" presStyleCnt="0"/>
      <dgm:spPr/>
    </dgm:pt>
    <dgm:pt modelId="{15DAFB25-15CF-47CD-B05D-A59E0EDA5403}" type="pres">
      <dgm:prSet presAssocID="{C6DFD666-FC40-4042-936E-493DF9C5634B}" presName="composite2" presStyleCnt="0"/>
      <dgm:spPr/>
    </dgm:pt>
    <dgm:pt modelId="{B78CB24D-4458-4246-973F-DD26B50E993B}" type="pres">
      <dgm:prSet presAssocID="{C6DFD666-FC40-4042-936E-493DF9C5634B}" presName="background2" presStyleLbl="node2" presStyleIdx="1" presStyleCnt="6"/>
      <dgm:spPr/>
    </dgm:pt>
    <dgm:pt modelId="{CB7E6AC6-CBEF-4139-BDD9-1A3B961F42C2}" type="pres">
      <dgm:prSet presAssocID="{C6DFD666-FC40-4042-936E-493DF9C5634B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E94E-01B7-45BF-9EEF-842B10AB4C01}" type="pres">
      <dgm:prSet presAssocID="{C6DFD666-FC40-4042-936E-493DF9C5634B}" presName="hierChild3" presStyleCnt="0"/>
      <dgm:spPr/>
    </dgm:pt>
    <dgm:pt modelId="{241CE1FE-CA88-4C35-A933-3682AD709052}" type="pres">
      <dgm:prSet presAssocID="{DF4BD964-94E0-40DC-B5FB-9CF8800531C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D3141EBE-F5A9-42E3-8015-990A8079EA90}" type="pres">
      <dgm:prSet presAssocID="{EDEDB895-3CC8-40A3-890B-2C2B44E880D6}" presName="hierRoot3" presStyleCnt="0"/>
      <dgm:spPr/>
    </dgm:pt>
    <dgm:pt modelId="{E5408574-1DFD-4527-8C0D-C45FF7D9531E}" type="pres">
      <dgm:prSet presAssocID="{EDEDB895-3CC8-40A3-890B-2C2B44E880D6}" presName="composite3" presStyleCnt="0"/>
      <dgm:spPr/>
    </dgm:pt>
    <dgm:pt modelId="{3C86C394-81FC-4D8B-990E-C22C71E532DC}" type="pres">
      <dgm:prSet presAssocID="{EDEDB895-3CC8-40A3-890B-2C2B44E880D6}" presName="background3" presStyleLbl="node3" presStyleIdx="1" presStyleCnt="6"/>
      <dgm:spPr/>
    </dgm:pt>
    <dgm:pt modelId="{A7803ABA-FF9A-49AF-A030-1F2917886F72}" type="pres">
      <dgm:prSet presAssocID="{EDEDB895-3CC8-40A3-890B-2C2B44E880D6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93196-7003-4075-9FAD-711CF01996F0}" type="pres">
      <dgm:prSet presAssocID="{EDEDB895-3CC8-40A3-890B-2C2B44E880D6}" presName="hierChild4" presStyleCnt="0"/>
      <dgm:spPr/>
    </dgm:pt>
    <dgm:pt modelId="{58177BB3-3D58-463F-BCB2-02EE433649EC}" type="pres">
      <dgm:prSet presAssocID="{B325B448-F1D2-4F09-9F21-A1B1ED1728F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282DFD51-0F20-4BF2-8A3D-0466B86FB11F}" type="pres">
      <dgm:prSet presAssocID="{E7215237-8222-4328-900D-9F3D044E86F4}" presName="hierRoot3" presStyleCnt="0"/>
      <dgm:spPr/>
    </dgm:pt>
    <dgm:pt modelId="{B6583924-7883-419E-B02B-28C4930C5122}" type="pres">
      <dgm:prSet presAssocID="{E7215237-8222-4328-900D-9F3D044E86F4}" presName="composite3" presStyleCnt="0"/>
      <dgm:spPr/>
    </dgm:pt>
    <dgm:pt modelId="{6E69E362-007B-4E91-BBF0-5EA9CD9AF4F7}" type="pres">
      <dgm:prSet presAssocID="{E7215237-8222-4328-900D-9F3D044E86F4}" presName="background3" presStyleLbl="node3" presStyleIdx="2" presStyleCnt="6"/>
      <dgm:spPr/>
    </dgm:pt>
    <dgm:pt modelId="{D3997E1B-1D9F-486B-8614-DD63DFA4AE2F}" type="pres">
      <dgm:prSet presAssocID="{E7215237-8222-4328-900D-9F3D044E86F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A9636-E85D-4323-B36F-C99779337E9C}" type="pres">
      <dgm:prSet presAssocID="{E7215237-8222-4328-900D-9F3D044E86F4}" presName="hierChild4" presStyleCnt="0"/>
      <dgm:spPr/>
    </dgm:pt>
    <dgm:pt modelId="{7B0752DD-CCEB-45B6-963A-C146703E9C71}" type="pres">
      <dgm:prSet presAssocID="{69236061-688E-4CC7-9D18-E166F4BE4660}" presName="Name17" presStyleLbl="parChTrans1D3" presStyleIdx="3" presStyleCnt="6"/>
      <dgm:spPr/>
      <dgm:t>
        <a:bodyPr/>
        <a:lstStyle/>
        <a:p>
          <a:endParaRPr lang="en-US"/>
        </a:p>
      </dgm:t>
    </dgm:pt>
    <dgm:pt modelId="{9422881A-CD41-44C8-A155-894956A5F40A}" type="pres">
      <dgm:prSet presAssocID="{2B5F3E8A-3B3F-4473-AAA6-D2D8189A08DD}" presName="hierRoot3" presStyleCnt="0"/>
      <dgm:spPr/>
    </dgm:pt>
    <dgm:pt modelId="{C3CC4FD9-8B99-474D-B86A-6978211C24CB}" type="pres">
      <dgm:prSet presAssocID="{2B5F3E8A-3B3F-4473-AAA6-D2D8189A08DD}" presName="composite3" presStyleCnt="0"/>
      <dgm:spPr/>
    </dgm:pt>
    <dgm:pt modelId="{0B9E360A-9231-4096-B14A-24E039F7CE2B}" type="pres">
      <dgm:prSet presAssocID="{2B5F3E8A-3B3F-4473-AAA6-D2D8189A08DD}" presName="background3" presStyleLbl="node3" presStyleIdx="3" presStyleCnt="6"/>
      <dgm:spPr/>
    </dgm:pt>
    <dgm:pt modelId="{EF86C917-92D7-4A30-BCAB-54A65103CB02}" type="pres">
      <dgm:prSet presAssocID="{2B5F3E8A-3B3F-4473-AAA6-D2D8189A08D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703CB-817A-4877-B6BF-269FC7F93730}" type="pres">
      <dgm:prSet presAssocID="{2B5F3E8A-3B3F-4473-AAA6-D2D8189A08DD}" presName="hierChild4" presStyleCnt="0"/>
      <dgm:spPr/>
    </dgm:pt>
    <dgm:pt modelId="{FD71B964-82C8-4F13-99E9-D368DF8BB319}" type="pres">
      <dgm:prSet presAssocID="{4FC8FCA5-556D-4D7D-8CD3-2F20AD4BBD69}" presName="Name10" presStyleLbl="parChTrans1D2" presStyleIdx="2" presStyleCnt="6"/>
      <dgm:spPr/>
      <dgm:t>
        <a:bodyPr/>
        <a:lstStyle/>
        <a:p>
          <a:endParaRPr lang="en-US"/>
        </a:p>
      </dgm:t>
    </dgm:pt>
    <dgm:pt modelId="{784C0FFB-ECF0-4489-A8DA-A6E2628F9404}" type="pres">
      <dgm:prSet presAssocID="{35E11B65-5C6F-4163-82FC-7069FD213655}" presName="hierRoot2" presStyleCnt="0"/>
      <dgm:spPr/>
    </dgm:pt>
    <dgm:pt modelId="{B16A772A-53D4-49EA-8810-279D2FA91FEC}" type="pres">
      <dgm:prSet presAssocID="{35E11B65-5C6F-4163-82FC-7069FD213655}" presName="composite2" presStyleCnt="0"/>
      <dgm:spPr/>
    </dgm:pt>
    <dgm:pt modelId="{2F887797-314B-4D97-BC9D-E8DBFE21FCDE}" type="pres">
      <dgm:prSet presAssocID="{35E11B65-5C6F-4163-82FC-7069FD213655}" presName="background2" presStyleLbl="node2" presStyleIdx="2" presStyleCnt="6"/>
      <dgm:spPr/>
    </dgm:pt>
    <dgm:pt modelId="{C56AC2CB-6A2B-401F-ABD8-4B35398BEF9F}" type="pres">
      <dgm:prSet presAssocID="{35E11B65-5C6F-4163-82FC-7069FD21365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584CA-B492-485B-A4B4-241A753F3D6E}" type="pres">
      <dgm:prSet presAssocID="{35E11B65-5C6F-4163-82FC-7069FD213655}" presName="hierChild3" presStyleCnt="0"/>
      <dgm:spPr/>
    </dgm:pt>
    <dgm:pt modelId="{AEAEC7FB-8776-497E-9DFB-2309EBDE3DA4}" type="pres">
      <dgm:prSet presAssocID="{208D64F2-5590-4B70-953A-008B074B78B6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2E0A0F0-F39A-43D2-9803-2B4DAE957611}" type="pres">
      <dgm:prSet presAssocID="{23414719-B79C-4C78-88FB-A98F9C934EFB}" presName="hierRoot2" presStyleCnt="0"/>
      <dgm:spPr/>
    </dgm:pt>
    <dgm:pt modelId="{D532CD6C-BEF0-410F-BEFF-D8E02A902D14}" type="pres">
      <dgm:prSet presAssocID="{23414719-B79C-4C78-88FB-A98F9C934EFB}" presName="composite2" presStyleCnt="0"/>
      <dgm:spPr/>
    </dgm:pt>
    <dgm:pt modelId="{A126B01E-40C0-4154-A160-331D7B5D9899}" type="pres">
      <dgm:prSet presAssocID="{23414719-B79C-4C78-88FB-A98F9C934EFB}" presName="background2" presStyleLbl="node2" presStyleIdx="3" presStyleCnt="6"/>
      <dgm:spPr/>
    </dgm:pt>
    <dgm:pt modelId="{2124B7D3-460D-4EBC-AD59-FBBD8B4E6017}" type="pres">
      <dgm:prSet presAssocID="{23414719-B79C-4C78-88FB-A98F9C934EFB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3D2C0F-863B-4FFC-A509-975FEFBEECFF}" type="pres">
      <dgm:prSet presAssocID="{23414719-B79C-4C78-88FB-A98F9C934EFB}" presName="hierChild3" presStyleCnt="0"/>
      <dgm:spPr/>
    </dgm:pt>
    <dgm:pt modelId="{DD0716F4-47A3-4D3A-A6AC-E09866755E7D}" type="pres">
      <dgm:prSet presAssocID="{99234AB0-15C3-4B21-9ED9-9B186CD64D2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81BA240-FE2B-4D92-8990-8EB5950A4014}" type="pres">
      <dgm:prSet presAssocID="{B0853287-5A30-44FF-976A-DA124D479363}" presName="hierRoot2" presStyleCnt="0"/>
      <dgm:spPr/>
    </dgm:pt>
    <dgm:pt modelId="{34C084D1-FD08-40DC-B6E2-85E055F4C8B1}" type="pres">
      <dgm:prSet presAssocID="{B0853287-5A30-44FF-976A-DA124D479363}" presName="composite2" presStyleCnt="0"/>
      <dgm:spPr/>
    </dgm:pt>
    <dgm:pt modelId="{56F3DFB1-D720-4EA5-8C97-96EE3BC2B99F}" type="pres">
      <dgm:prSet presAssocID="{B0853287-5A30-44FF-976A-DA124D479363}" presName="background2" presStyleLbl="node2" presStyleIdx="4" presStyleCnt="6"/>
      <dgm:spPr/>
    </dgm:pt>
    <dgm:pt modelId="{07B3B078-0A45-4034-B7D6-849008D39E8E}" type="pres">
      <dgm:prSet presAssocID="{B0853287-5A30-44FF-976A-DA124D47936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0FB8AD-6631-4C53-93A0-3B479570ABD5}" type="pres">
      <dgm:prSet presAssocID="{B0853287-5A30-44FF-976A-DA124D479363}" presName="hierChild3" presStyleCnt="0"/>
      <dgm:spPr/>
    </dgm:pt>
    <dgm:pt modelId="{9444553E-73DB-4F2A-A116-33249ABEB6D9}" type="pres">
      <dgm:prSet presAssocID="{0A0C03BC-32CD-47CD-B2EC-F28155C14CE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70CE688-7CC6-46DA-9F53-1D180D84DD5A}" type="pres">
      <dgm:prSet presAssocID="{711EBE89-F446-4219-B16D-EAD51C891147}" presName="hierRoot2" presStyleCnt="0"/>
      <dgm:spPr/>
    </dgm:pt>
    <dgm:pt modelId="{A3764EBF-85CC-4E3A-B05A-139E0C0BBD29}" type="pres">
      <dgm:prSet presAssocID="{711EBE89-F446-4219-B16D-EAD51C891147}" presName="composite2" presStyleCnt="0"/>
      <dgm:spPr/>
    </dgm:pt>
    <dgm:pt modelId="{F52E65C5-E256-4127-83F5-F13C8E2037B7}" type="pres">
      <dgm:prSet presAssocID="{711EBE89-F446-4219-B16D-EAD51C891147}" presName="background2" presStyleLbl="node2" presStyleIdx="5" presStyleCnt="6"/>
      <dgm:spPr/>
    </dgm:pt>
    <dgm:pt modelId="{EF65A63C-A209-4AD4-A25E-FC14F1537C71}" type="pres">
      <dgm:prSet presAssocID="{711EBE89-F446-4219-B16D-EAD51C891147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40C097-656D-491F-973A-334B51EBE56C}" type="pres">
      <dgm:prSet presAssocID="{711EBE89-F446-4219-B16D-EAD51C891147}" presName="hierChild3" presStyleCnt="0"/>
      <dgm:spPr/>
    </dgm:pt>
    <dgm:pt modelId="{454895E4-908E-43E5-B64F-A340C36DEC30}" type="pres">
      <dgm:prSet presAssocID="{0F2E4EB2-ECFE-4261-A234-1589F518659D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8C455E9-4F15-4126-8918-4FC56E45685C}" type="pres">
      <dgm:prSet presAssocID="{C42C5456-CDAE-4274-9DFF-F549F371F1F4}" presName="hierRoot3" presStyleCnt="0"/>
      <dgm:spPr/>
    </dgm:pt>
    <dgm:pt modelId="{1853A6B3-D277-4058-BBD9-619690A9EEB0}" type="pres">
      <dgm:prSet presAssocID="{C42C5456-CDAE-4274-9DFF-F549F371F1F4}" presName="composite3" presStyleCnt="0"/>
      <dgm:spPr/>
    </dgm:pt>
    <dgm:pt modelId="{4DAE6386-4429-4A58-BF01-386FCA7ED92C}" type="pres">
      <dgm:prSet presAssocID="{C42C5456-CDAE-4274-9DFF-F549F371F1F4}" presName="background3" presStyleLbl="node3" presStyleIdx="4" presStyleCnt="6"/>
      <dgm:spPr/>
    </dgm:pt>
    <dgm:pt modelId="{DD263659-550F-4E0E-9EB6-DFDB7258C4D8}" type="pres">
      <dgm:prSet presAssocID="{C42C5456-CDAE-4274-9DFF-F549F371F1F4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79A7BC-EDBC-4866-BDC4-A78EA8715E31}" type="pres">
      <dgm:prSet presAssocID="{C42C5456-CDAE-4274-9DFF-F549F371F1F4}" presName="hierChild4" presStyleCnt="0"/>
      <dgm:spPr/>
    </dgm:pt>
    <dgm:pt modelId="{F5EBF02E-F59E-4C4C-9411-D4E20E2E44A4}" type="pres">
      <dgm:prSet presAssocID="{DE53BB4A-BB5A-48D4-8C61-58352A3C0059}" presName="Name17" presStyleLbl="parChTrans1D3" presStyleIdx="5" presStyleCnt="6"/>
      <dgm:spPr/>
      <dgm:t>
        <a:bodyPr/>
        <a:lstStyle/>
        <a:p>
          <a:endParaRPr lang="en-US"/>
        </a:p>
      </dgm:t>
    </dgm:pt>
    <dgm:pt modelId="{C32D9F40-11F6-4190-B938-C1757B75A409}" type="pres">
      <dgm:prSet presAssocID="{B143224E-966E-4B47-8226-E9B3E509C8E9}" presName="hierRoot3" presStyleCnt="0"/>
      <dgm:spPr/>
    </dgm:pt>
    <dgm:pt modelId="{82E2E9DF-A97A-4658-A2E4-BDF85B486E1E}" type="pres">
      <dgm:prSet presAssocID="{B143224E-966E-4B47-8226-E9B3E509C8E9}" presName="composite3" presStyleCnt="0"/>
      <dgm:spPr/>
    </dgm:pt>
    <dgm:pt modelId="{1C695D56-E7F3-4DE0-9142-E9BE760D223A}" type="pres">
      <dgm:prSet presAssocID="{B143224E-966E-4B47-8226-E9B3E509C8E9}" presName="background3" presStyleLbl="node3" presStyleIdx="5" presStyleCnt="6"/>
      <dgm:spPr/>
    </dgm:pt>
    <dgm:pt modelId="{7E04503A-A63A-442B-AA70-78BE98B402C9}" type="pres">
      <dgm:prSet presAssocID="{B143224E-966E-4B47-8226-E9B3E509C8E9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66541-06BA-4E27-A138-E9A81DB41B0F}" type="pres">
      <dgm:prSet presAssocID="{B143224E-966E-4B47-8226-E9B3E509C8E9}" presName="hierChild4" presStyleCnt="0"/>
      <dgm:spPr/>
    </dgm:pt>
  </dgm:ptLst>
  <dgm:cxnLst>
    <dgm:cxn modelId="{9ECAC13B-E7E0-407B-B1E6-801E2D62DA00}" type="presOf" srcId="{99234AB0-15C3-4B21-9ED9-9B186CD64D22}" destId="{DD0716F4-47A3-4D3A-A6AC-E09866755E7D}" srcOrd="0" destOrd="0" presId="urn:microsoft.com/office/officeart/2005/8/layout/hierarchy1"/>
    <dgm:cxn modelId="{F59C3243-1152-440C-B33F-DFB4B5A4D851}" srcId="{3CC849AD-D3CD-489F-9BA4-7645E90A6789}" destId="{C6DFD666-FC40-4042-936E-493DF9C5634B}" srcOrd="1" destOrd="0" parTransId="{24F91D1F-DDC6-461E-8818-AA6BAD9D2244}" sibTransId="{EFB2086A-0094-41C5-B613-6EE3F9285D75}"/>
    <dgm:cxn modelId="{D3F583C2-0A39-44A5-A882-58EA7441A5C9}" type="presOf" srcId="{23414719-B79C-4C78-88FB-A98F9C934EFB}" destId="{2124B7D3-460D-4EBC-AD59-FBBD8B4E6017}" srcOrd="0" destOrd="0" presId="urn:microsoft.com/office/officeart/2005/8/layout/hierarchy1"/>
    <dgm:cxn modelId="{884B6698-87E9-4AAA-97B3-4BC709E16C71}" type="presOf" srcId="{24F91D1F-DDC6-461E-8818-AA6BAD9D2244}" destId="{C622D19A-2E26-4EDF-AE49-E1948D84BA91}" srcOrd="0" destOrd="0" presId="urn:microsoft.com/office/officeart/2005/8/layout/hierarchy1"/>
    <dgm:cxn modelId="{C97A2FBB-73F3-40AB-84D8-1530514818BF}" type="presOf" srcId="{B325B448-F1D2-4F09-9F21-A1B1ED1728FB}" destId="{58177BB3-3D58-463F-BCB2-02EE433649EC}" srcOrd="0" destOrd="0" presId="urn:microsoft.com/office/officeart/2005/8/layout/hierarchy1"/>
    <dgm:cxn modelId="{60215631-EEB3-41B2-885C-AD1BCC1F76B6}" type="presOf" srcId="{2B5F3E8A-3B3F-4473-AAA6-D2D8189A08DD}" destId="{EF86C917-92D7-4A30-BCAB-54A65103CB02}" srcOrd="0" destOrd="0" presId="urn:microsoft.com/office/officeart/2005/8/layout/hierarchy1"/>
    <dgm:cxn modelId="{AACBCD47-8D45-4020-B768-27BDED8FD28C}" type="presOf" srcId="{C6DFD666-FC40-4042-936E-493DF9C5634B}" destId="{CB7E6AC6-CBEF-4139-BDD9-1A3B961F42C2}" srcOrd="0" destOrd="0" presId="urn:microsoft.com/office/officeart/2005/8/layout/hierarchy1"/>
    <dgm:cxn modelId="{ACA2F706-56AA-4F97-AF0A-B832D1DBEC5C}" type="presOf" srcId="{E81C3EB6-CF20-4409-9875-437135537A9D}" destId="{2DD1E704-E8D3-4A40-A724-B619132A40F6}" srcOrd="0" destOrd="0" presId="urn:microsoft.com/office/officeart/2005/8/layout/hierarchy1"/>
    <dgm:cxn modelId="{4F4A0872-6FF1-4693-81F7-F392FDB85452}" srcId="{711EBE89-F446-4219-B16D-EAD51C891147}" destId="{C42C5456-CDAE-4274-9DFF-F549F371F1F4}" srcOrd="0" destOrd="0" parTransId="{0F2E4EB2-ECFE-4261-A234-1589F518659D}" sibTransId="{08185E0D-C86B-47A4-81E7-4659A0E8F50B}"/>
    <dgm:cxn modelId="{935A5673-0C28-4323-9F03-33F8C33BA42A}" type="presOf" srcId="{B143224E-966E-4B47-8226-E9B3E509C8E9}" destId="{7E04503A-A63A-442B-AA70-78BE98B402C9}" srcOrd="0" destOrd="0" presId="urn:microsoft.com/office/officeart/2005/8/layout/hierarchy1"/>
    <dgm:cxn modelId="{CDAF3F92-620C-43CB-9CFB-AED30405F245}" type="presOf" srcId="{C0FC87B8-A4DF-4591-A52E-082A93210024}" destId="{F42DA848-0245-48B2-A4C1-2898A23790F5}" srcOrd="0" destOrd="0" presId="urn:microsoft.com/office/officeart/2005/8/layout/hierarchy1"/>
    <dgm:cxn modelId="{C538B982-7C86-4C10-97BA-078131E3D933}" type="presOf" srcId="{DE53BB4A-BB5A-48D4-8C61-58352A3C0059}" destId="{F5EBF02E-F59E-4C4C-9411-D4E20E2E44A4}" srcOrd="0" destOrd="0" presId="urn:microsoft.com/office/officeart/2005/8/layout/hierarchy1"/>
    <dgm:cxn modelId="{E49EBDFA-9581-47AE-A405-FFB29CFAEF83}" type="presOf" srcId="{208D64F2-5590-4B70-953A-008B074B78B6}" destId="{AEAEC7FB-8776-497E-9DFB-2309EBDE3DA4}" srcOrd="0" destOrd="0" presId="urn:microsoft.com/office/officeart/2005/8/layout/hierarchy1"/>
    <dgm:cxn modelId="{C5177854-DA28-4D03-9EE1-87DF497C77B1}" srcId="{3CC849AD-D3CD-489F-9BA4-7645E90A6789}" destId="{711EBE89-F446-4219-B16D-EAD51C891147}" srcOrd="5" destOrd="0" parTransId="{0A0C03BC-32CD-47CD-B2EC-F28155C14CE5}" sibTransId="{4DDCBFA5-C586-46E6-9E8E-2892DA39B7AA}"/>
    <dgm:cxn modelId="{268CEB19-751B-4767-AA8B-26F48748D8E3}" srcId="{3CC849AD-D3CD-489F-9BA4-7645E90A6789}" destId="{23414719-B79C-4C78-88FB-A98F9C934EFB}" srcOrd="3" destOrd="0" parTransId="{208D64F2-5590-4B70-953A-008B074B78B6}" sibTransId="{211163AD-F269-4BD6-879A-A0B511627FA2}"/>
    <dgm:cxn modelId="{523841C8-24F9-4DB1-ABE3-37FFF9BAEAEF}" srcId="{711EBE89-F446-4219-B16D-EAD51C891147}" destId="{B143224E-966E-4B47-8226-E9B3E509C8E9}" srcOrd="1" destOrd="0" parTransId="{DE53BB4A-BB5A-48D4-8C61-58352A3C0059}" sibTransId="{B06A60D3-CFE2-4808-862A-1973249D9BC1}"/>
    <dgm:cxn modelId="{79700219-3EAA-487A-AB43-BF7B6B0244CC}" srcId="{3CC849AD-D3CD-489F-9BA4-7645E90A6789}" destId="{B0853287-5A30-44FF-976A-DA124D479363}" srcOrd="4" destOrd="0" parTransId="{99234AB0-15C3-4B21-9ED9-9B186CD64D22}" sibTransId="{7EF816FC-5988-4DA5-9C13-C0DA2CA3F0CD}"/>
    <dgm:cxn modelId="{88C01634-28A7-4BAD-804A-4DFEA97C0ED4}" srcId="{C6DFD666-FC40-4042-936E-493DF9C5634B}" destId="{2B5F3E8A-3B3F-4473-AAA6-D2D8189A08DD}" srcOrd="2" destOrd="0" parTransId="{69236061-688E-4CC7-9D18-E166F4BE4660}" sibTransId="{A47280E9-9D6C-4BBC-8AB2-B46860B870D9}"/>
    <dgm:cxn modelId="{FA3A7421-CC6F-4F31-89AD-173D38CE7030}" srcId="{3CC849AD-D3CD-489F-9BA4-7645E90A6789}" destId="{35E11B65-5C6F-4163-82FC-7069FD213655}" srcOrd="2" destOrd="0" parTransId="{4FC8FCA5-556D-4D7D-8CD3-2F20AD4BBD69}" sibTransId="{8C29076F-5FEE-4F77-BF5C-E0EC0923914F}"/>
    <dgm:cxn modelId="{8D3911FE-2F61-418E-BEEC-86C9949FDDD6}" srcId="{C6DFD666-FC40-4042-936E-493DF9C5634B}" destId="{E7215237-8222-4328-900D-9F3D044E86F4}" srcOrd="1" destOrd="0" parTransId="{B325B448-F1D2-4F09-9F21-A1B1ED1728FB}" sibTransId="{5728E73B-B949-4915-9510-03C70FAC1E11}"/>
    <dgm:cxn modelId="{5281AC99-6072-432C-92D2-3FC0CDFAF3BD}" type="presOf" srcId="{69236061-688E-4CC7-9D18-E166F4BE4660}" destId="{7B0752DD-CCEB-45B6-963A-C146703E9C71}" srcOrd="0" destOrd="0" presId="urn:microsoft.com/office/officeart/2005/8/layout/hierarchy1"/>
    <dgm:cxn modelId="{0BD093A6-7D11-4D5C-B0EE-B71D09F37192}" type="presOf" srcId="{B0853287-5A30-44FF-976A-DA124D479363}" destId="{07B3B078-0A45-4034-B7D6-849008D39E8E}" srcOrd="0" destOrd="0" presId="urn:microsoft.com/office/officeart/2005/8/layout/hierarchy1"/>
    <dgm:cxn modelId="{5B2ECD66-79BF-4D18-A6EC-95C4977C6B37}" type="presOf" srcId="{E7215237-8222-4328-900D-9F3D044E86F4}" destId="{D3997E1B-1D9F-486B-8614-DD63DFA4AE2F}" srcOrd="0" destOrd="0" presId="urn:microsoft.com/office/officeart/2005/8/layout/hierarchy1"/>
    <dgm:cxn modelId="{3605790F-4DE9-4A53-852D-37DCE9D7CBD3}" type="presOf" srcId="{EDEDB895-3CC8-40A3-890B-2C2B44E880D6}" destId="{A7803ABA-FF9A-49AF-A030-1F2917886F72}" srcOrd="0" destOrd="0" presId="urn:microsoft.com/office/officeart/2005/8/layout/hierarchy1"/>
    <dgm:cxn modelId="{68E608C6-CE3B-4CFB-8000-0CC7AD9E581E}" type="presOf" srcId="{0A0C03BC-32CD-47CD-B2EC-F28155C14CE5}" destId="{9444553E-73DB-4F2A-A116-33249ABEB6D9}" srcOrd="0" destOrd="0" presId="urn:microsoft.com/office/officeart/2005/8/layout/hierarchy1"/>
    <dgm:cxn modelId="{960F1A66-D22A-4BB8-BDF7-7BF3F43FD2E1}" type="presOf" srcId="{C42C5456-CDAE-4274-9DFF-F549F371F1F4}" destId="{DD263659-550F-4E0E-9EB6-DFDB7258C4D8}" srcOrd="0" destOrd="0" presId="urn:microsoft.com/office/officeart/2005/8/layout/hierarchy1"/>
    <dgm:cxn modelId="{9C8EA75F-0696-4A0F-9A99-E032F6C9553E}" type="presOf" srcId="{E64F2129-A3D5-4E35-881E-A9DB40361833}" destId="{2D4EE5F7-622B-4F79-B615-DE9CE932C018}" srcOrd="0" destOrd="0" presId="urn:microsoft.com/office/officeart/2005/8/layout/hierarchy1"/>
    <dgm:cxn modelId="{637F8A2B-209F-4634-BFE0-55F871E70B29}" type="presOf" srcId="{DF4BD964-94E0-40DC-B5FB-9CF8800531C7}" destId="{241CE1FE-CA88-4C35-A933-3682AD709052}" srcOrd="0" destOrd="0" presId="urn:microsoft.com/office/officeart/2005/8/layout/hierarchy1"/>
    <dgm:cxn modelId="{01E2C234-76FC-4E9F-8A2B-DA80BADE9DA4}" type="presOf" srcId="{5D14C81F-E21E-4F21-9B8A-4D0406760C57}" destId="{3F250EEA-4563-4A22-B52F-AEA466B5E575}" srcOrd="0" destOrd="0" presId="urn:microsoft.com/office/officeart/2005/8/layout/hierarchy1"/>
    <dgm:cxn modelId="{8F3EDDC1-9FCB-43D4-800F-6769096FBD54}" srcId="{E81C3EB6-CF20-4409-9875-437135537A9D}" destId="{E8A1930C-6F1A-4D76-B2E5-B877E90E82BB}" srcOrd="0" destOrd="0" parTransId="{E64F2129-A3D5-4E35-881E-A9DB40361833}" sibTransId="{EBECC58E-2BA4-438B-A7A0-93982C69E2A3}"/>
    <dgm:cxn modelId="{B0189CA7-B624-49B0-97CD-4B09D02780B3}" srcId="{C6DFD666-FC40-4042-936E-493DF9C5634B}" destId="{EDEDB895-3CC8-40A3-890B-2C2B44E880D6}" srcOrd="0" destOrd="0" parTransId="{DF4BD964-94E0-40DC-B5FB-9CF8800531C7}" sibTransId="{95F50E20-8744-4CD5-9D5C-A695699331F0}"/>
    <dgm:cxn modelId="{AFF95919-A26E-4CAD-A7BB-D0CAD2282985}" type="presOf" srcId="{0F2E4EB2-ECFE-4261-A234-1589F518659D}" destId="{454895E4-908E-43E5-B64F-A340C36DEC30}" srcOrd="0" destOrd="0" presId="urn:microsoft.com/office/officeart/2005/8/layout/hierarchy1"/>
    <dgm:cxn modelId="{9E776780-C6D9-4E36-9709-8F3FB35A3B45}" type="presOf" srcId="{4FC8FCA5-556D-4D7D-8CD3-2F20AD4BBD69}" destId="{FD71B964-82C8-4F13-99E9-D368DF8BB319}" srcOrd="0" destOrd="0" presId="urn:microsoft.com/office/officeart/2005/8/layout/hierarchy1"/>
    <dgm:cxn modelId="{2E8747F9-BDFD-4A91-AA9D-A8045D7194FB}" type="presOf" srcId="{3CC849AD-D3CD-489F-9BA4-7645E90A6789}" destId="{D38990DD-07E8-49EC-A4F8-4E3CF3EEA219}" srcOrd="0" destOrd="0" presId="urn:microsoft.com/office/officeart/2005/8/layout/hierarchy1"/>
    <dgm:cxn modelId="{AA6F19E9-0657-4AF4-BF09-DBF12620B383}" srcId="{3CC849AD-D3CD-489F-9BA4-7645E90A6789}" destId="{E81C3EB6-CF20-4409-9875-437135537A9D}" srcOrd="0" destOrd="0" parTransId="{C0FC87B8-A4DF-4591-A52E-082A93210024}" sibTransId="{C8ADEF0D-4F71-4BD1-9F45-298B708960C4}"/>
    <dgm:cxn modelId="{05FB678D-A203-4748-8CB8-DCDE027FE54A}" type="presOf" srcId="{35E11B65-5C6F-4163-82FC-7069FD213655}" destId="{C56AC2CB-6A2B-401F-ABD8-4B35398BEF9F}" srcOrd="0" destOrd="0" presId="urn:microsoft.com/office/officeart/2005/8/layout/hierarchy1"/>
    <dgm:cxn modelId="{41B292ED-D57F-40BB-B120-035FB1FC1A7C}" type="presOf" srcId="{E8A1930C-6F1A-4D76-B2E5-B877E90E82BB}" destId="{B682B719-6D36-4830-ABE1-E34FEF8BD07F}" srcOrd="0" destOrd="0" presId="urn:microsoft.com/office/officeart/2005/8/layout/hierarchy1"/>
    <dgm:cxn modelId="{6544F9CB-144E-4D69-851A-A7A1D687DE8F}" srcId="{5D14C81F-E21E-4F21-9B8A-4D0406760C57}" destId="{3CC849AD-D3CD-489F-9BA4-7645E90A6789}" srcOrd="0" destOrd="0" parTransId="{460E1D68-43D2-47D0-A9B2-8F40BBD33F88}" sibTransId="{75457DDB-A4D4-4AFB-8774-7657A1A2844C}"/>
    <dgm:cxn modelId="{9EA0DCA4-A6F2-4C61-A528-7C0E5EA77A59}" type="presOf" srcId="{711EBE89-F446-4219-B16D-EAD51C891147}" destId="{EF65A63C-A209-4AD4-A25E-FC14F1537C71}" srcOrd="0" destOrd="0" presId="urn:microsoft.com/office/officeart/2005/8/layout/hierarchy1"/>
    <dgm:cxn modelId="{979D3CE8-E22B-4161-A6B6-78170E7D8776}" type="presParOf" srcId="{3F250EEA-4563-4A22-B52F-AEA466B5E575}" destId="{795D8088-A96A-47BA-B746-BE498EC47538}" srcOrd="0" destOrd="0" presId="urn:microsoft.com/office/officeart/2005/8/layout/hierarchy1"/>
    <dgm:cxn modelId="{9DC9B11C-3C80-4926-9F3B-91FA3F08671A}" type="presParOf" srcId="{795D8088-A96A-47BA-B746-BE498EC47538}" destId="{4A76C50F-C5D8-4929-A345-3A5E77E5F651}" srcOrd="0" destOrd="0" presId="urn:microsoft.com/office/officeart/2005/8/layout/hierarchy1"/>
    <dgm:cxn modelId="{799A9BC5-0444-4F9A-B809-41003D528581}" type="presParOf" srcId="{4A76C50F-C5D8-4929-A345-3A5E77E5F651}" destId="{79C24032-3220-495B-8871-F37A93C73607}" srcOrd="0" destOrd="0" presId="urn:microsoft.com/office/officeart/2005/8/layout/hierarchy1"/>
    <dgm:cxn modelId="{3744DF6F-8B6E-4D09-B987-672B2E9E8B83}" type="presParOf" srcId="{4A76C50F-C5D8-4929-A345-3A5E77E5F651}" destId="{D38990DD-07E8-49EC-A4F8-4E3CF3EEA219}" srcOrd="1" destOrd="0" presId="urn:microsoft.com/office/officeart/2005/8/layout/hierarchy1"/>
    <dgm:cxn modelId="{B67E7A4A-E14B-4B4B-AECA-CE3F47B766AA}" type="presParOf" srcId="{795D8088-A96A-47BA-B746-BE498EC47538}" destId="{714B6AE6-3888-49B5-BB23-2AF940504912}" srcOrd="1" destOrd="0" presId="urn:microsoft.com/office/officeart/2005/8/layout/hierarchy1"/>
    <dgm:cxn modelId="{3BE5EC70-FE20-4970-A19A-EDE7E3EB6D32}" type="presParOf" srcId="{714B6AE6-3888-49B5-BB23-2AF940504912}" destId="{F42DA848-0245-48B2-A4C1-2898A23790F5}" srcOrd="0" destOrd="0" presId="urn:microsoft.com/office/officeart/2005/8/layout/hierarchy1"/>
    <dgm:cxn modelId="{1101DCF6-A6BD-4578-AA62-FB3921977FCB}" type="presParOf" srcId="{714B6AE6-3888-49B5-BB23-2AF940504912}" destId="{490868BC-740A-47DB-A667-83DEEF986506}" srcOrd="1" destOrd="0" presId="urn:microsoft.com/office/officeart/2005/8/layout/hierarchy1"/>
    <dgm:cxn modelId="{3EF823A8-FB4B-4984-86AF-20A44C8EC4B1}" type="presParOf" srcId="{490868BC-740A-47DB-A667-83DEEF986506}" destId="{23A65186-EBB2-46DA-AB6F-9E90D71BDD98}" srcOrd="0" destOrd="0" presId="urn:microsoft.com/office/officeart/2005/8/layout/hierarchy1"/>
    <dgm:cxn modelId="{0F696402-8964-474E-B427-88A25FEE17B6}" type="presParOf" srcId="{23A65186-EBB2-46DA-AB6F-9E90D71BDD98}" destId="{625D47FF-9DCC-4D05-BF3B-D1761DBE8042}" srcOrd="0" destOrd="0" presId="urn:microsoft.com/office/officeart/2005/8/layout/hierarchy1"/>
    <dgm:cxn modelId="{EEAD2B39-48EC-4686-997A-34AA332AF439}" type="presParOf" srcId="{23A65186-EBB2-46DA-AB6F-9E90D71BDD98}" destId="{2DD1E704-E8D3-4A40-A724-B619132A40F6}" srcOrd="1" destOrd="0" presId="urn:microsoft.com/office/officeart/2005/8/layout/hierarchy1"/>
    <dgm:cxn modelId="{05C19E0F-317C-4E5B-B7C0-64E5B4DE7E51}" type="presParOf" srcId="{490868BC-740A-47DB-A667-83DEEF986506}" destId="{BE32DA82-095F-407C-BFE6-4B17845BEA14}" srcOrd="1" destOrd="0" presId="urn:microsoft.com/office/officeart/2005/8/layout/hierarchy1"/>
    <dgm:cxn modelId="{F1F216C9-607C-49BC-B9E0-EC2400F01B97}" type="presParOf" srcId="{BE32DA82-095F-407C-BFE6-4B17845BEA14}" destId="{2D4EE5F7-622B-4F79-B615-DE9CE932C018}" srcOrd="0" destOrd="0" presId="urn:microsoft.com/office/officeart/2005/8/layout/hierarchy1"/>
    <dgm:cxn modelId="{A31A88C7-5F1A-4587-BD7B-A6578A07FC12}" type="presParOf" srcId="{BE32DA82-095F-407C-BFE6-4B17845BEA14}" destId="{6E7214C2-8CC1-44FA-99FD-33D1B3480955}" srcOrd="1" destOrd="0" presId="urn:microsoft.com/office/officeart/2005/8/layout/hierarchy1"/>
    <dgm:cxn modelId="{0940E6CB-2622-4CDC-ACDA-4A6C78FAAA34}" type="presParOf" srcId="{6E7214C2-8CC1-44FA-99FD-33D1B3480955}" destId="{E71FCD7C-E847-4752-A801-9361F2FB5D09}" srcOrd="0" destOrd="0" presId="urn:microsoft.com/office/officeart/2005/8/layout/hierarchy1"/>
    <dgm:cxn modelId="{E473B7A1-9000-4E03-A1ED-1B9D551DA4CF}" type="presParOf" srcId="{E71FCD7C-E847-4752-A801-9361F2FB5D09}" destId="{2265AEF5-22EB-4EE7-B531-FC55321812B3}" srcOrd="0" destOrd="0" presId="urn:microsoft.com/office/officeart/2005/8/layout/hierarchy1"/>
    <dgm:cxn modelId="{1E5A1B97-3062-4CCB-BC29-CA8D5AF5BA44}" type="presParOf" srcId="{E71FCD7C-E847-4752-A801-9361F2FB5D09}" destId="{B682B719-6D36-4830-ABE1-E34FEF8BD07F}" srcOrd="1" destOrd="0" presId="urn:microsoft.com/office/officeart/2005/8/layout/hierarchy1"/>
    <dgm:cxn modelId="{43F9C379-973E-4FAD-94CC-6901E9846D23}" type="presParOf" srcId="{6E7214C2-8CC1-44FA-99FD-33D1B3480955}" destId="{CC08710E-3FB3-4374-B8D8-29E6D67336F9}" srcOrd="1" destOrd="0" presId="urn:microsoft.com/office/officeart/2005/8/layout/hierarchy1"/>
    <dgm:cxn modelId="{9284A9FB-9948-486A-B760-5C336EE1DBCF}" type="presParOf" srcId="{714B6AE6-3888-49B5-BB23-2AF940504912}" destId="{C622D19A-2E26-4EDF-AE49-E1948D84BA91}" srcOrd="2" destOrd="0" presId="urn:microsoft.com/office/officeart/2005/8/layout/hierarchy1"/>
    <dgm:cxn modelId="{FE8394C6-CF0E-4935-99CD-566EBF4D7B9C}" type="presParOf" srcId="{714B6AE6-3888-49B5-BB23-2AF940504912}" destId="{7CCF8F23-5D27-4007-9394-7255C42C3CC1}" srcOrd="3" destOrd="0" presId="urn:microsoft.com/office/officeart/2005/8/layout/hierarchy1"/>
    <dgm:cxn modelId="{61758E7B-311E-4FA5-A914-D0482A07A177}" type="presParOf" srcId="{7CCF8F23-5D27-4007-9394-7255C42C3CC1}" destId="{15DAFB25-15CF-47CD-B05D-A59E0EDA5403}" srcOrd="0" destOrd="0" presId="urn:microsoft.com/office/officeart/2005/8/layout/hierarchy1"/>
    <dgm:cxn modelId="{5098B890-B94D-4FE0-B190-BC7DA9018D2E}" type="presParOf" srcId="{15DAFB25-15CF-47CD-B05D-A59E0EDA5403}" destId="{B78CB24D-4458-4246-973F-DD26B50E993B}" srcOrd="0" destOrd="0" presId="urn:microsoft.com/office/officeart/2005/8/layout/hierarchy1"/>
    <dgm:cxn modelId="{7D3A84D8-D38D-47B1-A4DC-3AFD6A807BA5}" type="presParOf" srcId="{15DAFB25-15CF-47CD-B05D-A59E0EDA5403}" destId="{CB7E6AC6-CBEF-4139-BDD9-1A3B961F42C2}" srcOrd="1" destOrd="0" presId="urn:microsoft.com/office/officeart/2005/8/layout/hierarchy1"/>
    <dgm:cxn modelId="{CCF80CA0-01FC-406E-BEDF-9BB7A4A246D1}" type="presParOf" srcId="{7CCF8F23-5D27-4007-9394-7255C42C3CC1}" destId="{DC8AE94E-01B7-45BF-9EEF-842B10AB4C01}" srcOrd="1" destOrd="0" presId="urn:microsoft.com/office/officeart/2005/8/layout/hierarchy1"/>
    <dgm:cxn modelId="{80D81B43-4850-43AF-9EDB-0AB67131E6E9}" type="presParOf" srcId="{DC8AE94E-01B7-45BF-9EEF-842B10AB4C01}" destId="{241CE1FE-CA88-4C35-A933-3682AD709052}" srcOrd="0" destOrd="0" presId="urn:microsoft.com/office/officeart/2005/8/layout/hierarchy1"/>
    <dgm:cxn modelId="{6D494272-6E1E-46DF-AEC6-A91A048D8BBA}" type="presParOf" srcId="{DC8AE94E-01B7-45BF-9EEF-842B10AB4C01}" destId="{D3141EBE-F5A9-42E3-8015-990A8079EA90}" srcOrd="1" destOrd="0" presId="urn:microsoft.com/office/officeart/2005/8/layout/hierarchy1"/>
    <dgm:cxn modelId="{24F0F791-C901-4634-8BF5-E250DE42068B}" type="presParOf" srcId="{D3141EBE-F5A9-42E3-8015-990A8079EA90}" destId="{E5408574-1DFD-4527-8C0D-C45FF7D9531E}" srcOrd="0" destOrd="0" presId="urn:microsoft.com/office/officeart/2005/8/layout/hierarchy1"/>
    <dgm:cxn modelId="{81800087-70B9-470D-8284-DACA34929748}" type="presParOf" srcId="{E5408574-1DFD-4527-8C0D-C45FF7D9531E}" destId="{3C86C394-81FC-4D8B-990E-C22C71E532DC}" srcOrd="0" destOrd="0" presId="urn:microsoft.com/office/officeart/2005/8/layout/hierarchy1"/>
    <dgm:cxn modelId="{6441EEFF-44ED-4362-BBE0-617E62A6E892}" type="presParOf" srcId="{E5408574-1DFD-4527-8C0D-C45FF7D9531E}" destId="{A7803ABA-FF9A-49AF-A030-1F2917886F72}" srcOrd="1" destOrd="0" presId="urn:microsoft.com/office/officeart/2005/8/layout/hierarchy1"/>
    <dgm:cxn modelId="{6A424F8C-0AF1-4061-AB1E-CCDD57401403}" type="presParOf" srcId="{D3141EBE-F5A9-42E3-8015-990A8079EA90}" destId="{34293196-7003-4075-9FAD-711CF01996F0}" srcOrd="1" destOrd="0" presId="urn:microsoft.com/office/officeart/2005/8/layout/hierarchy1"/>
    <dgm:cxn modelId="{397470CB-0E55-4D6F-8209-2B7411B6208F}" type="presParOf" srcId="{DC8AE94E-01B7-45BF-9EEF-842B10AB4C01}" destId="{58177BB3-3D58-463F-BCB2-02EE433649EC}" srcOrd="2" destOrd="0" presId="urn:microsoft.com/office/officeart/2005/8/layout/hierarchy1"/>
    <dgm:cxn modelId="{5F872CEE-A450-4649-9DCC-059E3804F389}" type="presParOf" srcId="{DC8AE94E-01B7-45BF-9EEF-842B10AB4C01}" destId="{282DFD51-0F20-4BF2-8A3D-0466B86FB11F}" srcOrd="3" destOrd="0" presId="urn:microsoft.com/office/officeart/2005/8/layout/hierarchy1"/>
    <dgm:cxn modelId="{0A624839-7F83-4DC2-A1A5-FDDBA1C07596}" type="presParOf" srcId="{282DFD51-0F20-4BF2-8A3D-0466B86FB11F}" destId="{B6583924-7883-419E-B02B-28C4930C5122}" srcOrd="0" destOrd="0" presId="urn:microsoft.com/office/officeart/2005/8/layout/hierarchy1"/>
    <dgm:cxn modelId="{BFA84B85-B3AD-468C-9B4A-E95A49DAB046}" type="presParOf" srcId="{B6583924-7883-419E-B02B-28C4930C5122}" destId="{6E69E362-007B-4E91-BBF0-5EA9CD9AF4F7}" srcOrd="0" destOrd="0" presId="urn:microsoft.com/office/officeart/2005/8/layout/hierarchy1"/>
    <dgm:cxn modelId="{7DE0C359-F51A-44AA-8765-BA1E2EDE9A3A}" type="presParOf" srcId="{B6583924-7883-419E-B02B-28C4930C5122}" destId="{D3997E1B-1D9F-486B-8614-DD63DFA4AE2F}" srcOrd="1" destOrd="0" presId="urn:microsoft.com/office/officeart/2005/8/layout/hierarchy1"/>
    <dgm:cxn modelId="{94EC6FCC-16B9-46EF-9141-8D1495268AA5}" type="presParOf" srcId="{282DFD51-0F20-4BF2-8A3D-0466B86FB11F}" destId="{3B1A9636-E85D-4323-B36F-C99779337E9C}" srcOrd="1" destOrd="0" presId="urn:microsoft.com/office/officeart/2005/8/layout/hierarchy1"/>
    <dgm:cxn modelId="{E6AA8B02-6D94-4CC8-BD47-58BA385E44EC}" type="presParOf" srcId="{DC8AE94E-01B7-45BF-9EEF-842B10AB4C01}" destId="{7B0752DD-CCEB-45B6-963A-C146703E9C71}" srcOrd="4" destOrd="0" presId="urn:microsoft.com/office/officeart/2005/8/layout/hierarchy1"/>
    <dgm:cxn modelId="{2C120D21-139C-47C2-B968-888DF3FE6D20}" type="presParOf" srcId="{DC8AE94E-01B7-45BF-9EEF-842B10AB4C01}" destId="{9422881A-CD41-44C8-A155-894956A5F40A}" srcOrd="5" destOrd="0" presId="urn:microsoft.com/office/officeart/2005/8/layout/hierarchy1"/>
    <dgm:cxn modelId="{1ED418AB-AC37-42C7-AEDA-96B22F2B32FB}" type="presParOf" srcId="{9422881A-CD41-44C8-A155-894956A5F40A}" destId="{C3CC4FD9-8B99-474D-B86A-6978211C24CB}" srcOrd="0" destOrd="0" presId="urn:microsoft.com/office/officeart/2005/8/layout/hierarchy1"/>
    <dgm:cxn modelId="{10327ADD-0EA8-436E-9F0C-DB38DC339102}" type="presParOf" srcId="{C3CC4FD9-8B99-474D-B86A-6978211C24CB}" destId="{0B9E360A-9231-4096-B14A-24E039F7CE2B}" srcOrd="0" destOrd="0" presId="urn:microsoft.com/office/officeart/2005/8/layout/hierarchy1"/>
    <dgm:cxn modelId="{477DC9B7-6442-486E-A33B-D1BE2A906C19}" type="presParOf" srcId="{C3CC4FD9-8B99-474D-B86A-6978211C24CB}" destId="{EF86C917-92D7-4A30-BCAB-54A65103CB02}" srcOrd="1" destOrd="0" presId="urn:microsoft.com/office/officeart/2005/8/layout/hierarchy1"/>
    <dgm:cxn modelId="{1332919D-46E0-4391-8E8D-A0D309D8A7E0}" type="presParOf" srcId="{9422881A-CD41-44C8-A155-894956A5F40A}" destId="{2C8703CB-817A-4877-B6BF-269FC7F93730}" srcOrd="1" destOrd="0" presId="urn:microsoft.com/office/officeart/2005/8/layout/hierarchy1"/>
    <dgm:cxn modelId="{20ABFDD4-A1EB-425C-B0A1-4442BB970237}" type="presParOf" srcId="{714B6AE6-3888-49B5-BB23-2AF940504912}" destId="{FD71B964-82C8-4F13-99E9-D368DF8BB319}" srcOrd="4" destOrd="0" presId="urn:microsoft.com/office/officeart/2005/8/layout/hierarchy1"/>
    <dgm:cxn modelId="{34D51FB2-E772-44C3-AC86-23A7242DC313}" type="presParOf" srcId="{714B6AE6-3888-49B5-BB23-2AF940504912}" destId="{784C0FFB-ECF0-4489-A8DA-A6E2628F9404}" srcOrd="5" destOrd="0" presId="urn:microsoft.com/office/officeart/2005/8/layout/hierarchy1"/>
    <dgm:cxn modelId="{53F6F399-77DE-4C1C-81DD-F4B6BD3D45B1}" type="presParOf" srcId="{784C0FFB-ECF0-4489-A8DA-A6E2628F9404}" destId="{B16A772A-53D4-49EA-8810-279D2FA91FEC}" srcOrd="0" destOrd="0" presId="urn:microsoft.com/office/officeart/2005/8/layout/hierarchy1"/>
    <dgm:cxn modelId="{C6A81F8B-5C3D-47A9-9795-2639C6209B09}" type="presParOf" srcId="{B16A772A-53D4-49EA-8810-279D2FA91FEC}" destId="{2F887797-314B-4D97-BC9D-E8DBFE21FCDE}" srcOrd="0" destOrd="0" presId="urn:microsoft.com/office/officeart/2005/8/layout/hierarchy1"/>
    <dgm:cxn modelId="{9BAF623E-FFB0-4374-833E-D1E776E1A2AC}" type="presParOf" srcId="{B16A772A-53D4-49EA-8810-279D2FA91FEC}" destId="{C56AC2CB-6A2B-401F-ABD8-4B35398BEF9F}" srcOrd="1" destOrd="0" presId="urn:microsoft.com/office/officeart/2005/8/layout/hierarchy1"/>
    <dgm:cxn modelId="{95A7BCC7-0CCB-4103-B772-C162E7D769A0}" type="presParOf" srcId="{784C0FFB-ECF0-4489-A8DA-A6E2628F9404}" destId="{2B7584CA-B492-485B-A4B4-241A753F3D6E}" srcOrd="1" destOrd="0" presId="urn:microsoft.com/office/officeart/2005/8/layout/hierarchy1"/>
    <dgm:cxn modelId="{1CAB84D2-DD21-46C4-A9FA-819566A14F4A}" type="presParOf" srcId="{714B6AE6-3888-49B5-BB23-2AF940504912}" destId="{AEAEC7FB-8776-497E-9DFB-2309EBDE3DA4}" srcOrd="6" destOrd="0" presId="urn:microsoft.com/office/officeart/2005/8/layout/hierarchy1"/>
    <dgm:cxn modelId="{F3581C91-F9B5-4953-9AE0-DC179BFDE859}" type="presParOf" srcId="{714B6AE6-3888-49B5-BB23-2AF940504912}" destId="{42E0A0F0-F39A-43D2-9803-2B4DAE957611}" srcOrd="7" destOrd="0" presId="urn:microsoft.com/office/officeart/2005/8/layout/hierarchy1"/>
    <dgm:cxn modelId="{90D1EFF2-2431-4744-8E05-6DA46060AF15}" type="presParOf" srcId="{42E0A0F0-F39A-43D2-9803-2B4DAE957611}" destId="{D532CD6C-BEF0-410F-BEFF-D8E02A902D14}" srcOrd="0" destOrd="0" presId="urn:microsoft.com/office/officeart/2005/8/layout/hierarchy1"/>
    <dgm:cxn modelId="{89F844F9-E089-4A10-B1EA-E10B189EE25C}" type="presParOf" srcId="{D532CD6C-BEF0-410F-BEFF-D8E02A902D14}" destId="{A126B01E-40C0-4154-A160-331D7B5D9899}" srcOrd="0" destOrd="0" presId="urn:microsoft.com/office/officeart/2005/8/layout/hierarchy1"/>
    <dgm:cxn modelId="{83E61A12-F5D4-4443-BBD5-7FF8F0EBE4A2}" type="presParOf" srcId="{D532CD6C-BEF0-410F-BEFF-D8E02A902D14}" destId="{2124B7D3-460D-4EBC-AD59-FBBD8B4E6017}" srcOrd="1" destOrd="0" presId="urn:microsoft.com/office/officeart/2005/8/layout/hierarchy1"/>
    <dgm:cxn modelId="{89F69952-9A8D-4E9B-9786-B91934C72B73}" type="presParOf" srcId="{42E0A0F0-F39A-43D2-9803-2B4DAE957611}" destId="{C13D2C0F-863B-4FFC-A509-975FEFBEECFF}" srcOrd="1" destOrd="0" presId="urn:microsoft.com/office/officeart/2005/8/layout/hierarchy1"/>
    <dgm:cxn modelId="{3B1F98E5-8C18-43CA-86F1-D2B8F77F4E65}" type="presParOf" srcId="{714B6AE6-3888-49B5-BB23-2AF940504912}" destId="{DD0716F4-47A3-4D3A-A6AC-E09866755E7D}" srcOrd="8" destOrd="0" presId="urn:microsoft.com/office/officeart/2005/8/layout/hierarchy1"/>
    <dgm:cxn modelId="{54C63C13-A5B0-4ED0-A76B-48FEC00E4800}" type="presParOf" srcId="{714B6AE6-3888-49B5-BB23-2AF940504912}" destId="{181BA240-FE2B-4D92-8990-8EB5950A4014}" srcOrd="9" destOrd="0" presId="urn:microsoft.com/office/officeart/2005/8/layout/hierarchy1"/>
    <dgm:cxn modelId="{E3F6003E-8B97-43FB-914D-7C3073B644C1}" type="presParOf" srcId="{181BA240-FE2B-4D92-8990-8EB5950A4014}" destId="{34C084D1-FD08-40DC-B6E2-85E055F4C8B1}" srcOrd="0" destOrd="0" presId="urn:microsoft.com/office/officeart/2005/8/layout/hierarchy1"/>
    <dgm:cxn modelId="{0F6DE2D8-5CAA-4A95-8162-B4741C760E8A}" type="presParOf" srcId="{34C084D1-FD08-40DC-B6E2-85E055F4C8B1}" destId="{56F3DFB1-D720-4EA5-8C97-96EE3BC2B99F}" srcOrd="0" destOrd="0" presId="urn:microsoft.com/office/officeart/2005/8/layout/hierarchy1"/>
    <dgm:cxn modelId="{92D3173A-EE20-4436-97B7-BC7A445A7317}" type="presParOf" srcId="{34C084D1-FD08-40DC-B6E2-85E055F4C8B1}" destId="{07B3B078-0A45-4034-B7D6-849008D39E8E}" srcOrd="1" destOrd="0" presId="urn:microsoft.com/office/officeart/2005/8/layout/hierarchy1"/>
    <dgm:cxn modelId="{DC357D5C-3B5F-47E8-AF63-FA9BAA3CB5FB}" type="presParOf" srcId="{181BA240-FE2B-4D92-8990-8EB5950A4014}" destId="{AE0FB8AD-6631-4C53-93A0-3B479570ABD5}" srcOrd="1" destOrd="0" presId="urn:microsoft.com/office/officeart/2005/8/layout/hierarchy1"/>
    <dgm:cxn modelId="{BABA9516-174C-4365-81AD-3DA56F9823FC}" type="presParOf" srcId="{714B6AE6-3888-49B5-BB23-2AF940504912}" destId="{9444553E-73DB-4F2A-A116-33249ABEB6D9}" srcOrd="10" destOrd="0" presId="urn:microsoft.com/office/officeart/2005/8/layout/hierarchy1"/>
    <dgm:cxn modelId="{0DAE08BF-6DA6-4EF1-8126-5D1D3B178159}" type="presParOf" srcId="{714B6AE6-3888-49B5-BB23-2AF940504912}" destId="{C70CE688-7CC6-46DA-9F53-1D180D84DD5A}" srcOrd="11" destOrd="0" presId="urn:microsoft.com/office/officeart/2005/8/layout/hierarchy1"/>
    <dgm:cxn modelId="{3B630937-9DC9-455E-A28C-C35F6D483798}" type="presParOf" srcId="{C70CE688-7CC6-46DA-9F53-1D180D84DD5A}" destId="{A3764EBF-85CC-4E3A-B05A-139E0C0BBD29}" srcOrd="0" destOrd="0" presId="urn:microsoft.com/office/officeart/2005/8/layout/hierarchy1"/>
    <dgm:cxn modelId="{2854C6E2-C500-41DE-803B-86F8A2803E35}" type="presParOf" srcId="{A3764EBF-85CC-4E3A-B05A-139E0C0BBD29}" destId="{F52E65C5-E256-4127-83F5-F13C8E2037B7}" srcOrd="0" destOrd="0" presId="urn:microsoft.com/office/officeart/2005/8/layout/hierarchy1"/>
    <dgm:cxn modelId="{CE5EE95B-AF99-40C7-B9A5-2880B56DE32B}" type="presParOf" srcId="{A3764EBF-85CC-4E3A-B05A-139E0C0BBD29}" destId="{EF65A63C-A209-4AD4-A25E-FC14F1537C71}" srcOrd="1" destOrd="0" presId="urn:microsoft.com/office/officeart/2005/8/layout/hierarchy1"/>
    <dgm:cxn modelId="{CF5D3E75-9370-4152-AD6D-DD3DDBD01D60}" type="presParOf" srcId="{C70CE688-7CC6-46DA-9F53-1D180D84DD5A}" destId="{E340C097-656D-491F-973A-334B51EBE56C}" srcOrd="1" destOrd="0" presId="urn:microsoft.com/office/officeart/2005/8/layout/hierarchy1"/>
    <dgm:cxn modelId="{9F5BF16F-30A1-4ED5-947E-36DDF1F2EACA}" type="presParOf" srcId="{E340C097-656D-491F-973A-334B51EBE56C}" destId="{454895E4-908E-43E5-B64F-A340C36DEC30}" srcOrd="0" destOrd="0" presId="urn:microsoft.com/office/officeart/2005/8/layout/hierarchy1"/>
    <dgm:cxn modelId="{DA0BCC06-2E87-4465-ACA8-E0BD2FFE2A5C}" type="presParOf" srcId="{E340C097-656D-491F-973A-334B51EBE56C}" destId="{48C455E9-4F15-4126-8918-4FC56E45685C}" srcOrd="1" destOrd="0" presId="urn:microsoft.com/office/officeart/2005/8/layout/hierarchy1"/>
    <dgm:cxn modelId="{7CA621A3-6975-409D-8A4D-456833572AA0}" type="presParOf" srcId="{48C455E9-4F15-4126-8918-4FC56E45685C}" destId="{1853A6B3-D277-4058-BBD9-619690A9EEB0}" srcOrd="0" destOrd="0" presId="urn:microsoft.com/office/officeart/2005/8/layout/hierarchy1"/>
    <dgm:cxn modelId="{D28784DC-7B99-4D02-BB67-FC09FAABCFB4}" type="presParOf" srcId="{1853A6B3-D277-4058-BBD9-619690A9EEB0}" destId="{4DAE6386-4429-4A58-BF01-386FCA7ED92C}" srcOrd="0" destOrd="0" presId="urn:microsoft.com/office/officeart/2005/8/layout/hierarchy1"/>
    <dgm:cxn modelId="{625D4CC8-5364-4B34-A40B-BF955437B3DC}" type="presParOf" srcId="{1853A6B3-D277-4058-BBD9-619690A9EEB0}" destId="{DD263659-550F-4E0E-9EB6-DFDB7258C4D8}" srcOrd="1" destOrd="0" presId="urn:microsoft.com/office/officeart/2005/8/layout/hierarchy1"/>
    <dgm:cxn modelId="{C3B3E9A8-B528-4F26-B823-77588DB219D1}" type="presParOf" srcId="{48C455E9-4F15-4126-8918-4FC56E45685C}" destId="{6579A7BC-EDBC-4866-BDC4-A78EA8715E31}" srcOrd="1" destOrd="0" presId="urn:microsoft.com/office/officeart/2005/8/layout/hierarchy1"/>
    <dgm:cxn modelId="{20598C9C-5390-4DA9-858E-EE188121DA25}" type="presParOf" srcId="{E340C097-656D-491F-973A-334B51EBE56C}" destId="{F5EBF02E-F59E-4C4C-9411-D4E20E2E44A4}" srcOrd="2" destOrd="0" presId="urn:microsoft.com/office/officeart/2005/8/layout/hierarchy1"/>
    <dgm:cxn modelId="{5D15E662-D708-4BCA-9AE9-34B1482C8E6D}" type="presParOf" srcId="{E340C097-656D-491F-973A-334B51EBE56C}" destId="{C32D9F40-11F6-4190-B938-C1757B75A409}" srcOrd="3" destOrd="0" presId="urn:microsoft.com/office/officeart/2005/8/layout/hierarchy1"/>
    <dgm:cxn modelId="{9326C3A4-E7AA-4033-BF8A-62E88B37D8A5}" type="presParOf" srcId="{C32D9F40-11F6-4190-B938-C1757B75A409}" destId="{82E2E9DF-A97A-4658-A2E4-BDF85B486E1E}" srcOrd="0" destOrd="0" presId="urn:microsoft.com/office/officeart/2005/8/layout/hierarchy1"/>
    <dgm:cxn modelId="{A1248F2A-E29C-401B-8FE2-4CD586B19CDB}" type="presParOf" srcId="{82E2E9DF-A97A-4658-A2E4-BDF85B486E1E}" destId="{1C695D56-E7F3-4DE0-9142-E9BE760D223A}" srcOrd="0" destOrd="0" presId="urn:microsoft.com/office/officeart/2005/8/layout/hierarchy1"/>
    <dgm:cxn modelId="{847A03A6-6433-471C-91C8-12A34CAAC784}" type="presParOf" srcId="{82E2E9DF-A97A-4658-A2E4-BDF85B486E1E}" destId="{7E04503A-A63A-442B-AA70-78BE98B402C9}" srcOrd="1" destOrd="0" presId="urn:microsoft.com/office/officeart/2005/8/layout/hierarchy1"/>
    <dgm:cxn modelId="{BD87175F-FEFB-4A07-9C16-751334A7DDF3}" type="presParOf" srcId="{C32D9F40-11F6-4190-B938-C1757B75A409}" destId="{1F566541-06BA-4E27-A138-E9A81DB41B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BF02E-F59E-4C4C-9411-D4E20E2E44A4}">
      <dsp:nvSpPr>
        <dsp:cNvPr id="0" name=""/>
        <dsp:cNvSpPr/>
      </dsp:nvSpPr>
      <dsp:spPr>
        <a:xfrm>
          <a:off x="7118398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555287" y="180089"/>
              </a:lnTo>
              <a:lnTo>
                <a:pt x="555287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895E4-908E-43E5-B64F-A340C36DEC30}">
      <dsp:nvSpPr>
        <dsp:cNvPr id="0" name=""/>
        <dsp:cNvSpPr/>
      </dsp:nvSpPr>
      <dsp:spPr>
        <a:xfrm>
          <a:off x="6563111" y="2563846"/>
          <a:ext cx="555287" cy="264266"/>
        </a:xfrm>
        <a:custGeom>
          <a:avLst/>
          <a:gdLst/>
          <a:ahLst/>
          <a:cxnLst/>
          <a:rect l="0" t="0" r="0" b="0"/>
          <a:pathLst>
            <a:path>
              <a:moveTo>
                <a:pt x="555287" y="0"/>
              </a:moveTo>
              <a:lnTo>
                <a:pt x="555287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4553E-73DB-4F2A-A116-33249ABEB6D9}">
      <dsp:nvSpPr>
        <dsp:cNvPr id="0" name=""/>
        <dsp:cNvSpPr/>
      </dsp:nvSpPr>
      <dsp:spPr>
        <a:xfrm>
          <a:off x="3786675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3331722" y="180089"/>
              </a:lnTo>
              <a:lnTo>
                <a:pt x="3331722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716F4-47A3-4D3A-A6AC-E09866755E7D}">
      <dsp:nvSpPr>
        <dsp:cNvPr id="0" name=""/>
        <dsp:cNvSpPr/>
      </dsp:nvSpPr>
      <dsp:spPr>
        <a:xfrm>
          <a:off x="3786675" y="1722586"/>
          <a:ext cx="2221148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2221148" y="180089"/>
              </a:lnTo>
              <a:lnTo>
                <a:pt x="2221148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EC7FB-8776-497E-9DFB-2309EBDE3DA4}">
      <dsp:nvSpPr>
        <dsp:cNvPr id="0" name=""/>
        <dsp:cNvSpPr/>
      </dsp:nvSpPr>
      <dsp:spPr>
        <a:xfrm>
          <a:off x="3786675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1B964-82C8-4F13-99E9-D368DF8BB319}">
      <dsp:nvSpPr>
        <dsp:cNvPr id="0" name=""/>
        <dsp:cNvSpPr/>
      </dsp:nvSpPr>
      <dsp:spPr>
        <a:xfrm>
          <a:off x="3740955" y="172258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752DD-CCEB-45B6-963A-C146703E9C71}">
      <dsp:nvSpPr>
        <dsp:cNvPr id="0" name=""/>
        <dsp:cNvSpPr/>
      </dsp:nvSpPr>
      <dsp:spPr>
        <a:xfrm>
          <a:off x="2676101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89"/>
              </a:lnTo>
              <a:lnTo>
                <a:pt x="1110574" y="180089"/>
              </a:lnTo>
              <a:lnTo>
                <a:pt x="1110574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77BB3-3D58-463F-BCB2-02EE433649EC}">
      <dsp:nvSpPr>
        <dsp:cNvPr id="0" name=""/>
        <dsp:cNvSpPr/>
      </dsp:nvSpPr>
      <dsp:spPr>
        <a:xfrm>
          <a:off x="2630381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CE1FE-CA88-4C35-A933-3682AD709052}">
      <dsp:nvSpPr>
        <dsp:cNvPr id="0" name=""/>
        <dsp:cNvSpPr/>
      </dsp:nvSpPr>
      <dsp:spPr>
        <a:xfrm>
          <a:off x="1565527" y="256384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2D19A-2E26-4EDF-AE49-E1948D84BA91}">
      <dsp:nvSpPr>
        <dsp:cNvPr id="0" name=""/>
        <dsp:cNvSpPr/>
      </dsp:nvSpPr>
      <dsp:spPr>
        <a:xfrm>
          <a:off x="2676101" y="1722586"/>
          <a:ext cx="1110574" cy="264266"/>
        </a:xfrm>
        <a:custGeom>
          <a:avLst/>
          <a:gdLst/>
          <a:ahLst/>
          <a:cxnLst/>
          <a:rect l="0" t="0" r="0" b="0"/>
          <a:pathLst>
            <a:path>
              <a:moveTo>
                <a:pt x="1110574" y="0"/>
              </a:moveTo>
              <a:lnTo>
                <a:pt x="1110574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EE5F7-622B-4F79-B615-DE9CE932C018}">
      <dsp:nvSpPr>
        <dsp:cNvPr id="0" name=""/>
        <dsp:cNvSpPr/>
      </dsp:nvSpPr>
      <dsp:spPr>
        <a:xfrm>
          <a:off x="409233" y="2563846"/>
          <a:ext cx="91440" cy="2642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DA848-0245-48B2-A4C1-2898A23790F5}">
      <dsp:nvSpPr>
        <dsp:cNvPr id="0" name=""/>
        <dsp:cNvSpPr/>
      </dsp:nvSpPr>
      <dsp:spPr>
        <a:xfrm>
          <a:off x="454953" y="1722586"/>
          <a:ext cx="3331722" cy="264266"/>
        </a:xfrm>
        <a:custGeom>
          <a:avLst/>
          <a:gdLst/>
          <a:ahLst/>
          <a:cxnLst/>
          <a:rect l="0" t="0" r="0" b="0"/>
          <a:pathLst>
            <a:path>
              <a:moveTo>
                <a:pt x="3331722" y="0"/>
              </a:moveTo>
              <a:lnTo>
                <a:pt x="3331722" y="180089"/>
              </a:lnTo>
              <a:lnTo>
                <a:pt x="0" y="180089"/>
              </a:lnTo>
              <a:lnTo>
                <a:pt x="0" y="2642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24032-3220-495B-8871-F37A93C73607}">
      <dsp:nvSpPr>
        <dsp:cNvPr id="0" name=""/>
        <dsp:cNvSpPr/>
      </dsp:nvSpPr>
      <dsp:spPr>
        <a:xfrm>
          <a:off x="3332350" y="114559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990DD-07E8-49EC-A4F8-4E3CF3EEA219}">
      <dsp:nvSpPr>
        <dsp:cNvPr id="0" name=""/>
        <dsp:cNvSpPr/>
      </dsp:nvSpPr>
      <dsp:spPr>
        <a:xfrm>
          <a:off x="3433311" y="124150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kfabric</a:t>
          </a:r>
          <a:endParaRPr lang="en-US" sz="900" kern="1200" dirty="0"/>
        </a:p>
      </dsp:txBody>
      <dsp:txXfrm>
        <a:off x="3450211" y="1258406"/>
        <a:ext cx="874851" cy="543193"/>
      </dsp:txXfrm>
    </dsp:sp>
    <dsp:sp modelId="{625D47FF-9DCC-4D05-BF3B-D1761DBE8042}">
      <dsp:nvSpPr>
        <dsp:cNvPr id="0" name=""/>
        <dsp:cNvSpPr/>
      </dsp:nvSpPr>
      <dsp:spPr>
        <a:xfrm>
          <a:off x="627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E704-E8D3-4A40-A724-B619132A40F6}">
      <dsp:nvSpPr>
        <dsp:cNvPr id="0" name=""/>
        <dsp:cNvSpPr/>
      </dsp:nvSpPr>
      <dsp:spPr>
        <a:xfrm>
          <a:off x="10158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kfi</a:t>
          </a:r>
          <a:r>
            <a:rPr lang="en-US" sz="900" kern="1200" dirty="0" smtClean="0"/>
            <a:t> (framework)</a:t>
          </a:r>
          <a:endParaRPr lang="en-US" sz="900" kern="1200" dirty="0"/>
        </a:p>
      </dsp:txBody>
      <dsp:txXfrm>
        <a:off x="118489" y="2099666"/>
        <a:ext cx="874851" cy="543193"/>
      </dsp:txXfrm>
    </dsp:sp>
    <dsp:sp modelId="{2265AEF5-22EB-4EE7-B531-FC55321812B3}">
      <dsp:nvSpPr>
        <dsp:cNvPr id="0" name=""/>
        <dsp:cNvSpPr/>
      </dsp:nvSpPr>
      <dsp:spPr>
        <a:xfrm>
          <a:off x="627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2B719-6D36-4830-ABE1-E34FEF8BD07F}">
      <dsp:nvSpPr>
        <dsp:cNvPr id="0" name=""/>
        <dsp:cNvSpPr/>
      </dsp:nvSpPr>
      <dsp:spPr>
        <a:xfrm>
          <a:off x="101589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kfabric.c</a:t>
          </a:r>
          <a:r>
            <a:rPr lang="en-US" sz="900" kern="1200" dirty="0" smtClean="0"/>
            <a:t> (</a:t>
          </a:r>
          <a:r>
            <a:rPr lang="en-US" sz="900" kern="1200" dirty="0" err="1" smtClean="0"/>
            <a:t>kfi.c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118489" y="2940926"/>
        <a:ext cx="874851" cy="543193"/>
      </dsp:txXfrm>
    </dsp:sp>
    <dsp:sp modelId="{B78CB24D-4458-4246-973F-DD26B50E993B}">
      <dsp:nvSpPr>
        <dsp:cNvPr id="0" name=""/>
        <dsp:cNvSpPr/>
      </dsp:nvSpPr>
      <dsp:spPr>
        <a:xfrm>
          <a:off x="2221776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E6AC6-CBEF-4139-BDD9-1A3B961F42C2}">
      <dsp:nvSpPr>
        <dsp:cNvPr id="0" name=""/>
        <dsp:cNvSpPr/>
      </dsp:nvSpPr>
      <dsp:spPr>
        <a:xfrm>
          <a:off x="2322737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prov</a:t>
          </a:r>
          <a:r>
            <a:rPr lang="en-US" sz="900" kern="1200" dirty="0" smtClean="0"/>
            <a:t> (providers)</a:t>
          </a:r>
          <a:endParaRPr lang="en-US" sz="900" kern="1200" dirty="0"/>
        </a:p>
      </dsp:txBody>
      <dsp:txXfrm>
        <a:off x="2339637" y="2099666"/>
        <a:ext cx="874851" cy="543193"/>
      </dsp:txXfrm>
    </dsp:sp>
    <dsp:sp modelId="{3C86C394-81FC-4D8B-990E-C22C71E532DC}">
      <dsp:nvSpPr>
        <dsp:cNvPr id="0" name=""/>
        <dsp:cNvSpPr/>
      </dsp:nvSpPr>
      <dsp:spPr>
        <a:xfrm>
          <a:off x="1111201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03ABA-FF9A-49AF-A030-1F2917886F72}">
      <dsp:nvSpPr>
        <dsp:cNvPr id="0" name=""/>
        <dsp:cNvSpPr/>
      </dsp:nvSpPr>
      <dsp:spPr>
        <a:xfrm>
          <a:off x="1212163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1229063" y="2940926"/>
        <a:ext cx="874851" cy="543193"/>
      </dsp:txXfrm>
    </dsp:sp>
    <dsp:sp modelId="{6E69E362-007B-4E91-BBF0-5EA9CD9AF4F7}">
      <dsp:nvSpPr>
        <dsp:cNvPr id="0" name=""/>
        <dsp:cNvSpPr/>
      </dsp:nvSpPr>
      <dsp:spPr>
        <a:xfrm>
          <a:off x="2221776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7E1B-1D9F-486B-8614-DD63DFA4AE2F}">
      <dsp:nvSpPr>
        <dsp:cNvPr id="0" name=""/>
        <dsp:cNvSpPr/>
      </dsp:nvSpPr>
      <dsp:spPr>
        <a:xfrm>
          <a:off x="2322737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2339637" y="2940926"/>
        <a:ext cx="874851" cy="543193"/>
      </dsp:txXfrm>
    </dsp:sp>
    <dsp:sp modelId="{0B9E360A-9231-4096-B14A-24E039F7CE2B}">
      <dsp:nvSpPr>
        <dsp:cNvPr id="0" name=""/>
        <dsp:cNvSpPr/>
      </dsp:nvSpPr>
      <dsp:spPr>
        <a:xfrm>
          <a:off x="3332350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6C917-92D7-4A30-BCAB-54A65103CB02}">
      <dsp:nvSpPr>
        <dsp:cNvPr id="0" name=""/>
        <dsp:cNvSpPr/>
      </dsp:nvSpPr>
      <dsp:spPr>
        <a:xfrm>
          <a:off x="3433311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Others…</a:t>
          </a:r>
          <a:endParaRPr lang="en-US" sz="900" kern="1200" dirty="0"/>
        </a:p>
      </dsp:txBody>
      <dsp:txXfrm>
        <a:off x="3450211" y="2940926"/>
        <a:ext cx="874851" cy="543193"/>
      </dsp:txXfrm>
    </dsp:sp>
    <dsp:sp modelId="{2F887797-314B-4D97-BC9D-E8DBFE21FCDE}">
      <dsp:nvSpPr>
        <dsp:cNvPr id="0" name=""/>
        <dsp:cNvSpPr/>
      </dsp:nvSpPr>
      <dsp:spPr>
        <a:xfrm>
          <a:off x="3332350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C2CB-6A2B-401F-ABD8-4B35398BEF9F}">
      <dsp:nvSpPr>
        <dsp:cNvPr id="0" name=""/>
        <dsp:cNvSpPr/>
      </dsp:nvSpPr>
      <dsp:spPr>
        <a:xfrm>
          <a:off x="3433311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include</a:t>
          </a:r>
          <a:endParaRPr lang="en-US" sz="900" kern="1200" dirty="0"/>
        </a:p>
      </dsp:txBody>
      <dsp:txXfrm>
        <a:off x="3450211" y="2099666"/>
        <a:ext cx="874851" cy="543193"/>
      </dsp:txXfrm>
    </dsp:sp>
    <dsp:sp modelId="{A126B01E-40C0-4154-A160-331D7B5D9899}">
      <dsp:nvSpPr>
        <dsp:cNvPr id="0" name=""/>
        <dsp:cNvSpPr/>
      </dsp:nvSpPr>
      <dsp:spPr>
        <a:xfrm>
          <a:off x="4442924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4B7D3-460D-4EBC-AD59-FBBD8B4E6017}">
      <dsp:nvSpPr>
        <dsp:cNvPr id="0" name=""/>
        <dsp:cNvSpPr/>
      </dsp:nvSpPr>
      <dsp:spPr>
        <a:xfrm>
          <a:off x="4543885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Makefile</a:t>
          </a:r>
          <a:r>
            <a:rPr lang="en-US" sz="900" kern="1200" dirty="0" smtClean="0"/>
            <a:t>/</a:t>
          </a:r>
          <a:r>
            <a:rPr lang="en-US" sz="900" kern="1200" dirty="0" err="1" smtClean="0"/>
            <a:t>kbuild</a:t>
          </a:r>
          <a:endParaRPr lang="en-US" sz="900" kern="1200" dirty="0"/>
        </a:p>
      </dsp:txBody>
      <dsp:txXfrm>
        <a:off x="4560785" y="2099666"/>
        <a:ext cx="874851" cy="543193"/>
      </dsp:txXfrm>
    </dsp:sp>
    <dsp:sp modelId="{56F3DFB1-D720-4EA5-8C97-96EE3BC2B99F}">
      <dsp:nvSpPr>
        <dsp:cNvPr id="0" name=""/>
        <dsp:cNvSpPr/>
      </dsp:nvSpPr>
      <dsp:spPr>
        <a:xfrm>
          <a:off x="5553498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3B078-0A45-4034-B7D6-849008D39E8E}">
      <dsp:nvSpPr>
        <dsp:cNvPr id="0" name=""/>
        <dsp:cNvSpPr/>
      </dsp:nvSpPr>
      <dsp:spPr>
        <a:xfrm>
          <a:off x="5654459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Documentation</a:t>
          </a:r>
          <a:endParaRPr lang="en-US" sz="900" kern="1200" dirty="0"/>
        </a:p>
      </dsp:txBody>
      <dsp:txXfrm>
        <a:off x="5671359" y="2099666"/>
        <a:ext cx="874851" cy="543193"/>
      </dsp:txXfrm>
    </dsp:sp>
    <dsp:sp modelId="{F52E65C5-E256-4127-83F5-F13C8E2037B7}">
      <dsp:nvSpPr>
        <dsp:cNvPr id="0" name=""/>
        <dsp:cNvSpPr/>
      </dsp:nvSpPr>
      <dsp:spPr>
        <a:xfrm>
          <a:off x="6664072" y="1986853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5A63C-A209-4AD4-A25E-FC14F1537C71}">
      <dsp:nvSpPr>
        <dsp:cNvPr id="0" name=""/>
        <dsp:cNvSpPr/>
      </dsp:nvSpPr>
      <dsp:spPr>
        <a:xfrm>
          <a:off x="6765033" y="208276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tests</a:t>
          </a:r>
          <a:endParaRPr lang="en-US" sz="900" kern="1200" dirty="0"/>
        </a:p>
      </dsp:txBody>
      <dsp:txXfrm>
        <a:off x="6781933" y="2099666"/>
        <a:ext cx="874851" cy="543193"/>
      </dsp:txXfrm>
    </dsp:sp>
    <dsp:sp modelId="{4DAE6386-4429-4A58-BF01-386FCA7ED92C}">
      <dsp:nvSpPr>
        <dsp:cNvPr id="0" name=""/>
        <dsp:cNvSpPr/>
      </dsp:nvSpPr>
      <dsp:spPr>
        <a:xfrm>
          <a:off x="6108785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63659-550F-4E0E-9EB6-DFDB7258C4D8}">
      <dsp:nvSpPr>
        <dsp:cNvPr id="0" name=""/>
        <dsp:cNvSpPr/>
      </dsp:nvSpPr>
      <dsp:spPr>
        <a:xfrm>
          <a:off x="6209746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ibverbs</a:t>
          </a:r>
          <a:endParaRPr lang="en-US" sz="900" kern="1200" dirty="0"/>
        </a:p>
      </dsp:txBody>
      <dsp:txXfrm>
        <a:off x="6226646" y="2940926"/>
        <a:ext cx="874851" cy="543193"/>
      </dsp:txXfrm>
    </dsp:sp>
    <dsp:sp modelId="{1C695D56-E7F3-4DE0-9142-E9BE760D223A}">
      <dsp:nvSpPr>
        <dsp:cNvPr id="0" name=""/>
        <dsp:cNvSpPr/>
      </dsp:nvSpPr>
      <dsp:spPr>
        <a:xfrm>
          <a:off x="7219359" y="2828112"/>
          <a:ext cx="908651" cy="576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503A-A63A-442B-AA70-78BE98B402C9}">
      <dsp:nvSpPr>
        <dsp:cNvPr id="0" name=""/>
        <dsp:cNvSpPr/>
      </dsp:nvSpPr>
      <dsp:spPr>
        <a:xfrm>
          <a:off x="7320320" y="2924026"/>
          <a:ext cx="908651" cy="576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sockets</a:t>
          </a:r>
          <a:endParaRPr lang="en-US" sz="900" kern="1200" dirty="0"/>
        </a:p>
      </dsp:txBody>
      <dsp:txXfrm>
        <a:off x="7337220" y="2940926"/>
        <a:ext cx="874851" cy="54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909E6-E682-43DA-B4F4-2B706E3F4C98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77888"/>
            <a:ext cx="4729163" cy="35464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4567238"/>
            <a:ext cx="6689725" cy="3835400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1441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24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2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9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32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emergence of NVM</a:t>
            </a:r>
            <a:r>
              <a:rPr lang="en-US" baseline="0" dirty="0" smtClean="0"/>
              <a:t> is a major motivator toward developing kfabric.  This slide explains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emergence of NVM</a:t>
            </a:r>
            <a:r>
              <a:rPr lang="en-US" baseline="0" dirty="0" smtClean="0"/>
              <a:t> is a major motivator toward developing kfabric.  This slide explains why.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29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describes how the two working groups, DS/DA and OFI WG are each focused on its</a:t>
            </a:r>
            <a:r>
              <a:rPr lang="en-US" baseline="0" dirty="0" smtClean="0"/>
              <a:t> respective ‘class of application’.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84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DS/DA is responsible</a:t>
            </a:r>
            <a:r>
              <a:rPr lang="en-US" baseline="0" dirty="0" smtClean="0"/>
              <a:t> for APIs for both kernel and user storage access.  Kfabric is for the kernel version.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9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5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65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8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5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January 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525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Fabric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394" y="4429780"/>
            <a:ext cx="7523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Direction Check with Linux Kernel Maintainers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Block and object storage protocols map well to reliable, </a:t>
            </a:r>
            <a:r>
              <a:rPr lang="en-US" sz="1800" dirty="0" smtClean="0"/>
              <a:t>message-based  </a:t>
            </a:r>
            <a:r>
              <a:rPr lang="en-US" sz="1800" dirty="0"/>
              <a:t>APIs </a:t>
            </a:r>
            <a:r>
              <a:rPr lang="en-US" sz="1800" dirty="0" smtClean="0"/>
              <a:t>that provide </a:t>
            </a:r>
            <a:r>
              <a:rPr lang="en-US" sz="1800" dirty="0"/>
              <a:t>RMA </a:t>
            </a:r>
            <a:r>
              <a:rPr lang="en-US" sz="1800" dirty="0" smtClean="0"/>
              <a:t>services</a:t>
            </a:r>
            <a:endParaRPr lang="en-US" sz="18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provides reliable and unreliable </a:t>
            </a:r>
            <a:r>
              <a:rPr lang="en-US" sz="1800" dirty="0" smtClean="0"/>
              <a:t>message services</a:t>
            </a:r>
          </a:p>
          <a:p>
            <a:pPr lvl="1"/>
            <a:r>
              <a:rPr lang="en-US" sz="1400" dirty="0" smtClean="0"/>
              <a:t>processes </a:t>
            </a:r>
            <a:r>
              <a:rPr lang="en-US" sz="1400" dirty="0"/>
              <a:t>do not need to maintain message </a:t>
            </a:r>
            <a:r>
              <a:rPr lang="en-US" sz="1400" dirty="0" smtClean="0"/>
              <a:t>markers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does not require implicit </a:t>
            </a:r>
            <a:r>
              <a:rPr lang="en-US" sz="1800" dirty="0" smtClean="0"/>
              <a:t>buffering</a:t>
            </a:r>
            <a:endParaRPr lang="en-US" sz="1800" dirty="0"/>
          </a:p>
          <a:p>
            <a:r>
              <a:rPr lang="en-US" sz="1800" dirty="0" smtClean="0"/>
              <a:t>kfabric completion semantics are a semantic match with storage </a:t>
            </a:r>
            <a:r>
              <a:rPr lang="en-US" sz="1800" dirty="0" err="1" smtClean="0"/>
              <a:t>reqmts</a:t>
            </a:r>
            <a:endParaRPr lang="en-US" sz="1800" dirty="0" smtClean="0"/>
          </a:p>
          <a:p>
            <a:pPr lvl="1"/>
            <a:r>
              <a:rPr lang="en-US" sz="1400" dirty="0" smtClean="0"/>
              <a:t>e.g</a:t>
            </a:r>
            <a:r>
              <a:rPr lang="en-US" sz="1400" dirty="0"/>
              <a:t>. local </a:t>
            </a:r>
            <a:r>
              <a:rPr lang="en-US" sz="1400" dirty="0" smtClean="0"/>
              <a:t>completions, </a:t>
            </a:r>
            <a:r>
              <a:rPr lang="en-US" sz="1400" dirty="0"/>
              <a:t>remote </a:t>
            </a:r>
            <a:r>
              <a:rPr lang="en-US" sz="1400" dirty="0" smtClean="0"/>
              <a:t>completions, ordered and out-of-order delivery…</a:t>
            </a:r>
            <a:endParaRPr lang="en-US" sz="1400" dirty="0"/>
          </a:p>
          <a:p>
            <a:r>
              <a:rPr lang="en-US" sz="1800" dirty="0" smtClean="0"/>
              <a:t>kfabric </a:t>
            </a:r>
            <a:r>
              <a:rPr lang="en-US" sz="1800" dirty="0"/>
              <a:t>“</a:t>
            </a:r>
            <a:r>
              <a:rPr lang="en-US" sz="1800" dirty="0" smtClean="0"/>
              <a:t>connections” </a:t>
            </a:r>
            <a:r>
              <a:rPr lang="en-US" sz="1800" dirty="0"/>
              <a:t>are </a:t>
            </a:r>
            <a:r>
              <a:rPr lang="en-US" sz="1800" dirty="0" smtClean="0"/>
              <a:t>thread-safe </a:t>
            </a:r>
          </a:p>
          <a:p>
            <a:pPr lvl="1"/>
            <a:r>
              <a:rPr lang="en-US" sz="1400" dirty="0" smtClean="0"/>
              <a:t>multiple </a:t>
            </a:r>
            <a:r>
              <a:rPr lang="en-US" sz="1400" dirty="0"/>
              <a:t>threads can progress them independently.</a:t>
            </a:r>
          </a:p>
          <a:p>
            <a:r>
              <a:rPr lang="en-US" sz="1800" dirty="0" smtClean="0"/>
              <a:t>kfabric </a:t>
            </a:r>
            <a:r>
              <a:rPr lang="en-US" sz="1800" dirty="0"/>
              <a:t>provides one-sided semantics </a:t>
            </a:r>
            <a:r>
              <a:rPr lang="en-US" sz="1800" dirty="0" smtClean="0"/>
              <a:t>enabling </a:t>
            </a:r>
            <a:r>
              <a:rPr lang="en-US" sz="1800" dirty="0"/>
              <a:t>direct hardware access without CPU </a:t>
            </a:r>
            <a:r>
              <a:rPr lang="en-US" sz="1800" dirty="0" smtClean="0"/>
              <a:t>intervention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8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storage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(thinking out </a:t>
            </a:r>
            <a:r>
              <a:rPr lang="en-US" sz="2000" dirty="0" smtClean="0"/>
              <a:t>loud…</a:t>
            </a:r>
          </a:p>
          <a:p>
            <a:r>
              <a:rPr lang="en-US" sz="2000" dirty="0" smtClean="0"/>
              <a:t>Present </a:t>
            </a:r>
            <a:r>
              <a:rPr lang="en-US" sz="2000" dirty="0" smtClean="0"/>
              <a:t>day storage protocols </a:t>
            </a:r>
            <a:r>
              <a:rPr lang="en-US" sz="2000" dirty="0" smtClean="0"/>
              <a:t>usually </a:t>
            </a:r>
            <a:r>
              <a:rPr lang="en-US" sz="2000" dirty="0" smtClean="0"/>
              <a:t>based on a ‘server </a:t>
            </a:r>
            <a:r>
              <a:rPr lang="en-US" sz="2000" dirty="0" smtClean="0"/>
              <a:t>push’ </a:t>
            </a:r>
            <a:r>
              <a:rPr lang="en-US" sz="2000" dirty="0" smtClean="0"/>
              <a:t>model for reads and a ‘server pull’ model for </a:t>
            </a:r>
            <a:r>
              <a:rPr lang="en-US" sz="2000" dirty="0" smtClean="0"/>
              <a:t>writes</a:t>
            </a:r>
          </a:p>
          <a:p>
            <a:endParaRPr lang="en-US" sz="2000" dirty="0" smtClean="0"/>
          </a:p>
          <a:p>
            <a:r>
              <a:rPr lang="en-US" sz="2000" dirty="0" smtClean="0"/>
              <a:t>This may change, particularly for byte-addressable NVM, to a more synchronous model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2000" dirty="0" smtClean="0"/>
              <a:t>Implies </a:t>
            </a:r>
            <a:r>
              <a:rPr lang="en-US" sz="2000" dirty="0" smtClean="0"/>
              <a:t>a greater reliance on one-sided operations, which requires better completion semantics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Support for NVM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58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</a:t>
            </a:r>
            <a:r>
              <a:rPr lang="en-US" dirty="0" smtClean="0"/>
              <a:t>of great </a:t>
            </a:r>
            <a:r>
              <a:rPr lang="en-US" dirty="0" smtClean="0"/>
              <a:t>interest </a:t>
            </a:r>
            <a:r>
              <a:rPr lang="en-US" dirty="0" smtClean="0"/>
              <a:t>to OFA members and </a:t>
            </a:r>
            <a:r>
              <a:rPr lang="en-US" dirty="0" smtClean="0"/>
              <a:t>consumers </a:t>
            </a:r>
            <a:r>
              <a:rPr lang="en-US" dirty="0" smtClean="0"/>
              <a:t>of OFS</a:t>
            </a:r>
          </a:p>
          <a:p>
            <a:pPr marL="342900" lvl="1" indent="-342900"/>
            <a:r>
              <a:rPr lang="en-US" dirty="0" smtClean="0"/>
              <a:t>NVM as memory: It </a:t>
            </a:r>
            <a:r>
              <a:rPr lang="en-US" dirty="0" smtClean="0"/>
              <a:t>is sufficiently unlike existing memory models to warrant </a:t>
            </a:r>
            <a:r>
              <a:rPr lang="en-US" dirty="0" smtClean="0"/>
              <a:t> </a:t>
            </a:r>
            <a:r>
              <a:rPr lang="en-US" dirty="0" smtClean="0"/>
              <a:t>discussion of an API to access it</a:t>
            </a:r>
          </a:p>
          <a:p>
            <a:pPr marL="342900" lvl="1" indent="-342900"/>
            <a:r>
              <a:rPr lang="en-US" dirty="0" smtClean="0"/>
              <a:t>NVM as storage: It is likely to have enough </a:t>
            </a:r>
            <a:r>
              <a:rPr lang="en-US" dirty="0" smtClean="0"/>
              <a:t>impact on how storage is architected, deployed, and accessed to warrant a discussion of NVM for I/O, 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</a:t>
            </a:r>
            <a:r>
              <a:rPr lang="en-US" dirty="0" smtClean="0"/>
              <a:t>NVM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a target of I/O operations</a:t>
            </a:r>
          </a:p>
          <a:p>
            <a:pPr lvl="1"/>
            <a:r>
              <a:rPr lang="en-US" dirty="0" smtClean="0"/>
              <a:t>out of scope: NVM as a target of memory L/S ops</a:t>
            </a:r>
          </a:p>
          <a:p>
            <a:r>
              <a:rPr lang="en-US" dirty="0" smtClean="0"/>
              <a:t>Accessed as </a:t>
            </a:r>
            <a:r>
              <a:rPr lang="en-US" dirty="0" smtClean="0"/>
              <a:t>a </a:t>
            </a:r>
            <a:r>
              <a:rPr lang="en-US" dirty="0" smtClean="0"/>
              <a:t>local device</a:t>
            </a:r>
            <a:endParaRPr lang="en-US" dirty="0" smtClean="0"/>
          </a:p>
          <a:p>
            <a:pPr lvl="1"/>
            <a:r>
              <a:rPr lang="en-US" dirty="0" smtClean="0"/>
              <a:t>attached to the </a:t>
            </a:r>
            <a:r>
              <a:rPr lang="en-US" dirty="0" smtClean="0"/>
              <a:t>local I/O </a:t>
            </a:r>
            <a:r>
              <a:rPr lang="en-US" dirty="0" smtClean="0"/>
              <a:t>bus </a:t>
            </a:r>
            <a:r>
              <a:rPr lang="en-US" dirty="0" smtClean="0"/>
              <a:t>or</a:t>
            </a:r>
            <a:endParaRPr lang="en-US" dirty="0" smtClean="0"/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Accessed as </a:t>
            </a:r>
            <a:r>
              <a:rPr lang="en-US" dirty="0" smtClean="0"/>
              <a:t>a remote device</a:t>
            </a:r>
          </a:p>
          <a:p>
            <a:pPr lvl="1"/>
            <a:r>
              <a:rPr lang="en-US" dirty="0" smtClean="0"/>
              <a:t>attached to a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0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sz="3600" dirty="0"/>
              <a:t>a</a:t>
            </a:r>
            <a:r>
              <a:rPr lang="en-US" sz="3600" dirty="0" smtClean="0"/>
              <a:t>ccess </a:t>
            </a:r>
            <a:r>
              <a:rPr lang="en-US" sz="3600" dirty="0"/>
              <a:t>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51839"/>
              </p:ext>
            </p:extLst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436786"/>
                <a:gridCol w="3481096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local memory access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access via</a:t>
                      </a:r>
                      <a:r>
                        <a:rPr lang="en-US" strike="sngStrike" baseline="0" dirty="0" smtClean="0"/>
                        <a:t> memory load/store ops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(1)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block</a:t>
                      </a:r>
                      <a:r>
                        <a:rPr lang="en-US" baseline="0" dirty="0" smtClean="0"/>
                        <a:t>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almost certainly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smtClean="0">
                <a:solidFill>
                  <a:srgbClr val="6D6E71"/>
                </a:solidFill>
              </a:rPr>
              <a:t>Block </a:t>
            </a:r>
            <a:r>
              <a:rPr lang="en-US" sz="1400" dirty="0" smtClean="0">
                <a:solidFill>
                  <a:srgbClr val="6D6E71"/>
                </a:solidFill>
              </a:rPr>
              <a:t>level access, </a:t>
            </a:r>
            <a:r>
              <a:rPr lang="en-US" sz="1400" smtClean="0">
                <a:solidFill>
                  <a:srgbClr val="6D6E71"/>
                </a:solidFill>
              </a:rPr>
              <a:t>where the </a:t>
            </a:r>
            <a:r>
              <a:rPr lang="en-US" sz="1400" dirty="0" smtClean="0">
                <a:solidFill>
                  <a:srgbClr val="6D6E71"/>
                </a:solidFill>
              </a:rPr>
              <a:t>target is described by an address and extent, is seen as the general case of byte-addressable memory, where the extent is as small as 1 byte.</a:t>
            </a:r>
          </a:p>
        </p:txBody>
      </p:sp>
    </p:spTree>
    <p:extLst>
      <p:ext uri="{BB962C8B-B14F-4D97-AF65-F5344CB8AC3E}">
        <p14:creationId xmlns:p14="http://schemas.microsoft.com/office/powerpoint/2010/main" val="2641716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1401681" y="3253609"/>
            <a:ext cx="1275347" cy="5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892219" y="3257551"/>
            <a:ext cx="1127945" cy="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</a:t>
            </a:r>
            <a:r>
              <a:rPr lang="en-US" sz="3600" dirty="0" smtClean="0"/>
              <a:t>2,3 </a:t>
            </a:r>
            <a:r>
              <a:rPr lang="en-US" sz="3600" dirty="0"/>
              <a:t>– </a:t>
            </a:r>
            <a:r>
              <a:rPr lang="en-US" sz="3600" dirty="0" smtClean="0"/>
              <a:t>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8900" y="268905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80963" y="2686051"/>
            <a:ext cx="1010651" cy="1146008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549318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14675" y="3373354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3238" y="4286250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3286125" y="382905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4136519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391288" y="3990890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47516" y="22048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memory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51704" y="2526904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677027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401681" y="2682109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629492" y="1687738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 byte-addressable or block</a:t>
            </a: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2412334" y="2057070"/>
            <a:ext cx="912494" cy="5559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3551" y="5000349"/>
            <a:ext cx="3600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*f/s storage today is block storage, but in the future it may be some other access paradigm, e.g. byte level, object I/O</a:t>
            </a:r>
          </a:p>
        </p:txBody>
      </p:sp>
    </p:spTree>
    <p:extLst>
      <p:ext uri="{BB962C8B-B14F-4D97-AF65-F5344CB8AC3E}">
        <p14:creationId xmlns:p14="http://schemas.microsoft.com/office/powerpoint/2010/main" val="255748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4,5 – remote NVM I/O access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2959586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3683894" y="4099577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exports a byte-addressable or block level I/O interface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349444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301" y="2006463"/>
            <a:ext cx="5892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 e.g.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0966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kfabric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19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dirty="0" smtClean="0">
                <a:solidFill>
                  <a:schemeClr val="tx1"/>
                </a:solidFill>
              </a:rPr>
              <a:t>Kfabric </a:t>
            </a:r>
            <a:r>
              <a:rPr lang="en-US" sz="3400" dirty="0" smtClean="0">
                <a:solidFill>
                  <a:schemeClr val="tx1"/>
                </a:solidFill>
              </a:rPr>
              <a:t>Framework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524000" y="1971675"/>
            <a:ext cx="6645279" cy="466725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Kfabric API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391" name="AutoShape 7"/>
          <p:cNvSpPr>
            <a:spLocks/>
          </p:cNvSpPr>
          <p:nvPr/>
        </p:nvSpPr>
        <p:spPr bwMode="blackWhite">
          <a:xfrm>
            <a:off x="0" y="1615281"/>
            <a:ext cx="1246533" cy="198437"/>
          </a:xfrm>
          <a:prstGeom prst="callout1">
            <a:avLst>
              <a:gd name="adj1" fmla="val 138399"/>
              <a:gd name="adj2" fmla="val 24421"/>
              <a:gd name="adj3" fmla="val 146078"/>
              <a:gd name="adj4" fmla="val 72581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</a:t>
            </a:r>
            <a:r>
              <a:rPr lang="en-US" sz="1600" dirty="0" smtClean="0"/>
              <a:t>API</a:t>
            </a:r>
            <a:endParaRPr lang="en-US" sz="1600" dirty="0"/>
          </a:p>
        </p:txBody>
      </p:sp>
      <p:sp>
        <p:nvSpPr>
          <p:cNvPr id="32" name="AutoShape 5"/>
          <p:cNvSpPr>
            <a:spLocks/>
          </p:cNvSpPr>
          <p:nvPr/>
        </p:nvSpPr>
        <p:spPr bwMode="blackWhite">
          <a:xfrm>
            <a:off x="0" y="2846866"/>
            <a:ext cx="1911528" cy="152400"/>
          </a:xfrm>
          <a:prstGeom prst="callout1">
            <a:avLst>
              <a:gd name="adj1" fmla="val 149486"/>
              <a:gd name="adj2" fmla="val 18995"/>
              <a:gd name="adj3" fmla="val 137264"/>
              <a:gd name="adj4" fmla="val 46807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Kfabric </a:t>
            </a:r>
            <a:r>
              <a:rPr lang="en-US" sz="1600" dirty="0" smtClean="0"/>
              <a:t>Providers</a:t>
            </a:r>
            <a:endParaRPr lang="en-US" sz="1600" dirty="0"/>
          </a:p>
        </p:txBody>
      </p:sp>
      <p:sp>
        <p:nvSpPr>
          <p:cNvPr id="37" name="AutoShape 5"/>
          <p:cNvSpPr>
            <a:spLocks/>
          </p:cNvSpPr>
          <p:nvPr/>
        </p:nvSpPr>
        <p:spPr bwMode="blackWhite">
          <a:xfrm>
            <a:off x="66993" y="4799012"/>
            <a:ext cx="1683288" cy="153988"/>
          </a:xfrm>
          <a:prstGeom prst="callout1">
            <a:avLst>
              <a:gd name="adj1" fmla="val 132021"/>
              <a:gd name="adj2" fmla="val 16599"/>
              <a:gd name="adj3" fmla="val 154220"/>
              <a:gd name="adj4" fmla="val 53598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 dirty="0" smtClean="0"/>
              <a:t>Device Drivers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2444774"/>
            <a:ext cx="2677041" cy="3575026"/>
            <a:chOff x="6324600" y="2444774"/>
            <a:chExt cx="2677041" cy="3575026"/>
          </a:xfrm>
        </p:grpSpPr>
        <p:sp>
          <p:nvSpPr>
            <p:cNvPr id="48" name="AutoShape 17"/>
            <p:cNvSpPr>
              <a:spLocks noChangeArrowheads="1"/>
            </p:cNvSpPr>
            <p:nvPr/>
          </p:nvSpPr>
          <p:spPr bwMode="auto">
            <a:xfrm>
              <a:off x="7308982" y="5197636"/>
              <a:ext cx="160641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4" name="AutoShape 17"/>
            <p:cNvSpPr>
              <a:spLocks noChangeArrowheads="1"/>
            </p:cNvSpPr>
            <p:nvPr/>
          </p:nvSpPr>
          <p:spPr bwMode="auto">
            <a:xfrm>
              <a:off x="7323913" y="3200400"/>
              <a:ext cx="1677728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3" name="AutoShape 17"/>
            <p:cNvSpPr>
              <a:spLocks noChangeArrowheads="1"/>
            </p:cNvSpPr>
            <p:nvPr/>
          </p:nvSpPr>
          <p:spPr bwMode="auto">
            <a:xfrm>
              <a:off x="6781800" y="3429000"/>
              <a:ext cx="19812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blackWhite">
            <a:xfrm flipH="1">
              <a:off x="6629400" y="2444774"/>
              <a:ext cx="0" cy="12288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39" name="AutoShape 17"/>
            <p:cNvSpPr>
              <a:spLocks noChangeArrowheads="1"/>
            </p:cNvSpPr>
            <p:nvPr/>
          </p:nvSpPr>
          <p:spPr bwMode="auto">
            <a:xfrm>
              <a:off x="6324600" y="3673636"/>
              <a:ext cx="2209800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 dirty="0">
                  <a:solidFill>
                    <a:srgbClr val="C00000"/>
                  </a:solidFill>
                </a:rPr>
                <a:t>New P</a:t>
              </a:r>
              <a:r>
                <a:rPr lang="en-US" sz="2200" dirty="0" smtClean="0">
                  <a:solidFill>
                    <a:srgbClr val="C00000"/>
                  </a:solidFill>
                </a:rPr>
                <a:t>roviders</a:t>
              </a:r>
              <a:r>
                <a:rPr lang="en-US" sz="2000" dirty="0" smtClean="0">
                  <a:solidFill>
                    <a:srgbClr val="C00000"/>
                  </a:solidFill>
                </a:rPr>
                <a:t>**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blackWhite">
            <a:xfrm>
              <a:off x="6629400" y="4114800"/>
              <a:ext cx="0" cy="14881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blackWhite">
            <a:xfrm flipH="1">
              <a:off x="7162800" y="2444776"/>
              <a:ext cx="0" cy="97620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blackWhite">
            <a:xfrm flipH="1">
              <a:off x="8077200" y="2444776"/>
              <a:ext cx="0" cy="723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6823477" y="5410200"/>
              <a:ext cx="1787123" cy="44116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rgbClr val="02203A"/>
                </a:solidFill>
              </a:endParaRPr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6477000" y="5615940"/>
              <a:ext cx="1828800" cy="403860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200" dirty="0" smtClean="0">
                  <a:solidFill>
                    <a:srgbClr val="C00000"/>
                  </a:solidFill>
                </a:rPr>
                <a:t>New Devices</a:t>
              </a:r>
              <a:endParaRPr lang="en-US" sz="2200" dirty="0">
                <a:solidFill>
                  <a:srgbClr val="C00000"/>
                </a:solidFill>
              </a:endParaRPr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blackWhite">
            <a:xfrm>
              <a:off x="7162800" y="4127798"/>
              <a:ext cx="0" cy="1246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blackWhite">
            <a:xfrm>
              <a:off x="8077200" y="4114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8400" y="2438400"/>
            <a:ext cx="2667000" cy="3253425"/>
            <a:chOff x="1056759" y="2438400"/>
            <a:chExt cx="2667000" cy="3253425"/>
          </a:xfrm>
        </p:grpSpPr>
        <p:cxnSp>
          <p:nvCxnSpPr>
            <p:cNvPr id="7" name="Straight Arrow Connector 6"/>
            <p:cNvCxnSpPr>
              <a:stCxn id="16412" idx="0"/>
              <a:endCxn id="16416" idx="0"/>
            </p:cNvCxnSpPr>
            <p:nvPr/>
          </p:nvCxnSpPr>
          <p:spPr>
            <a:xfrm flipH="1">
              <a:off x="1561113" y="4192422"/>
              <a:ext cx="1049797" cy="114299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" name="Straight Arrow Connector 8"/>
            <p:cNvCxnSpPr>
              <a:stCxn id="55" idx="1"/>
              <a:endCxn id="16415" idx="0"/>
            </p:cNvCxnSpPr>
            <p:nvPr/>
          </p:nvCxnSpPr>
          <p:spPr>
            <a:xfrm flipH="1">
              <a:off x="2549494" y="4190999"/>
              <a:ext cx="41305" cy="114441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Straight Arrow Connector 10"/>
            <p:cNvCxnSpPr>
              <a:endCxn id="35" idx="0"/>
            </p:cNvCxnSpPr>
            <p:nvPr/>
          </p:nvCxnSpPr>
          <p:spPr>
            <a:xfrm>
              <a:off x="3017099" y="4580101"/>
              <a:ext cx="353330" cy="755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" name="Line 4"/>
            <p:cNvSpPr>
              <a:spLocks noChangeShapeType="1"/>
            </p:cNvSpPr>
            <p:nvPr/>
          </p:nvSpPr>
          <p:spPr bwMode="blackWhite">
            <a:xfrm flipH="1">
              <a:off x="2583700" y="2438400"/>
              <a:ext cx="7100" cy="755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1971159" y="4192422"/>
              <a:ext cx="1279502" cy="387679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k</a:t>
              </a:r>
              <a:r>
                <a:rPr lang="en-US" sz="1400" dirty="0" smtClean="0">
                  <a:solidFill>
                    <a:srgbClr val="0070C0"/>
                  </a:solidFill>
                </a:rPr>
                <a:t>ernel Verbs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16415" name="AutoShape 31"/>
            <p:cNvSpPr>
              <a:spLocks noChangeArrowheads="1"/>
            </p:cNvSpPr>
            <p:nvPr/>
          </p:nvSpPr>
          <p:spPr bwMode="auto">
            <a:xfrm>
              <a:off x="2213429" y="5335417"/>
              <a:ext cx="672130" cy="33275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iWarp</a:t>
              </a:r>
            </a:p>
          </p:txBody>
        </p:sp>
        <p:sp>
          <p:nvSpPr>
            <p:cNvPr id="16416" name="AutoShape 32"/>
            <p:cNvSpPr>
              <a:spLocks noChangeArrowheads="1"/>
            </p:cNvSpPr>
            <p:nvPr/>
          </p:nvSpPr>
          <p:spPr bwMode="auto">
            <a:xfrm>
              <a:off x="1056759" y="5335417"/>
              <a:ext cx="1008708" cy="34878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>
                  <a:solidFill>
                    <a:srgbClr val="0070C0"/>
                  </a:solidFill>
                </a:rPr>
                <a:t>InfiniBand</a:t>
              </a: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3017099" y="5335417"/>
              <a:ext cx="706660" cy="356408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RoCE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sp>
          <p:nvSpPr>
            <p:cNvPr id="34" name="AutoShape 28"/>
            <p:cNvSpPr>
              <a:spLocks noChangeArrowheads="1"/>
            </p:cNvSpPr>
            <p:nvPr/>
          </p:nvSpPr>
          <p:spPr bwMode="auto">
            <a:xfrm>
              <a:off x="1818759" y="3200400"/>
              <a:ext cx="1540859" cy="42640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0070C0"/>
                  </a:solidFill>
                </a:rPr>
                <a:t>Verbs </a:t>
              </a:r>
              <a:r>
                <a:rPr lang="en-US" sz="1400" dirty="0">
                  <a:solidFill>
                    <a:srgbClr val="0070C0"/>
                  </a:solidFill>
                </a:rPr>
                <a:t>Provider</a:t>
              </a:r>
            </a:p>
          </p:txBody>
        </p:sp>
        <p:sp>
          <p:nvSpPr>
            <p:cNvPr id="55" name="Line 4"/>
            <p:cNvSpPr>
              <a:spLocks noChangeShapeType="1"/>
            </p:cNvSpPr>
            <p:nvPr/>
          </p:nvSpPr>
          <p:spPr bwMode="blackWhite">
            <a:xfrm flipH="1">
              <a:off x="2590800" y="3626805"/>
              <a:ext cx="0" cy="564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33400" y="6096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 = new kernel components,  ** = e.g. NVM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55842" y="2444776"/>
            <a:ext cx="1744958" cy="3270223"/>
            <a:chOff x="4120638" y="2513468"/>
            <a:chExt cx="1899162" cy="3207908"/>
          </a:xfrm>
        </p:grpSpPr>
        <p:sp>
          <p:nvSpPr>
            <p:cNvPr id="16393" name="Line 9"/>
            <p:cNvSpPr>
              <a:spLocks noChangeShapeType="1"/>
            </p:cNvSpPr>
            <p:nvPr/>
          </p:nvSpPr>
          <p:spPr bwMode="blackWhite">
            <a:xfrm flipH="1">
              <a:off x="5024593" y="2513468"/>
              <a:ext cx="0" cy="6664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4775792" y="5349901"/>
              <a:ext cx="607190" cy="371475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NIC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4232019" y="4190999"/>
              <a:ext cx="1676400" cy="390524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Kernel Sockets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sp>
          <p:nvSpPr>
            <p:cNvPr id="53" name="AutoShape 17"/>
            <p:cNvSpPr>
              <a:spLocks noChangeArrowheads="1"/>
            </p:cNvSpPr>
            <p:nvPr/>
          </p:nvSpPr>
          <p:spPr bwMode="auto">
            <a:xfrm>
              <a:off x="4120638" y="3200400"/>
              <a:ext cx="1899162" cy="449182"/>
            </a:xfrm>
            <a:prstGeom prst="roundRect">
              <a:avLst>
                <a:gd name="adj" fmla="val 16667"/>
              </a:avLst>
            </a:prstGeom>
            <a:solidFill>
              <a:srgbClr val="67A5CB"/>
            </a:solidFill>
            <a:ln w="508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400" dirty="0" smtClean="0">
                  <a:solidFill>
                    <a:srgbClr val="7030A0"/>
                  </a:solidFill>
                </a:rPr>
                <a:t>Sockets Provider</a:t>
              </a:r>
              <a:endParaRPr lang="en-US" sz="1400" dirty="0">
                <a:solidFill>
                  <a:srgbClr val="7030A0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5024593" y="3649582"/>
              <a:ext cx="0" cy="54141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Straight Arrow Connector 55"/>
            <p:cNvCxnSpPr>
              <a:endCxn id="16403" idx="0"/>
            </p:cNvCxnSpPr>
            <p:nvPr/>
          </p:nvCxnSpPr>
          <p:spPr>
            <a:xfrm>
              <a:off x="5070218" y="4581523"/>
              <a:ext cx="9170" cy="7683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143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smtClean="0"/>
              <a:t>what we’re trying to accomplish, and its rationale </a:t>
            </a:r>
            <a:r>
              <a:rPr lang="en-US" dirty="0" smtClean="0"/>
              <a:t>(includes some background)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Describe the approach being </a:t>
            </a:r>
            <a:r>
              <a:rPr lang="en-US" dirty="0" smtClean="0"/>
              <a:t>taken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Ask for your feedback/direction check - Is this an acceptable direction that merits further development?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6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Kfabric </a:t>
            </a:r>
            <a:r>
              <a:rPr lang="en-US" dirty="0" smtClean="0">
                <a:solidFill>
                  <a:schemeClr val="tx1"/>
                </a:solidFill>
              </a:rPr>
              <a:t>API – the details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FI interfaces form a cohesive set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and </a:t>
            </a:r>
            <a:r>
              <a:rPr lang="en-US" sz="2000" dirty="0"/>
              <a:t>not simply a union of disjoint interfaces.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interfaces are logically divided into two groups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control interfaces:</a:t>
            </a:r>
            <a:r>
              <a:rPr lang="en-US" sz="2000" dirty="0" smtClean="0"/>
              <a:t> operations that provide access to local communication resources.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communication interfaces </a:t>
            </a:r>
            <a:r>
              <a:rPr lang="en-US" sz="2000" dirty="0"/>
              <a:t>expose particular models of communication and fabric functionality, such as message queues, remote memory access, and atomic </a:t>
            </a:r>
            <a:r>
              <a:rPr lang="en-US" sz="2000" dirty="0" smtClean="0"/>
              <a:t>operations</a:t>
            </a:r>
            <a:r>
              <a:rPr lang="en-US" sz="2000" dirty="0"/>
              <a:t>.  Communication operations are associated with fabric endpoints.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</a:t>
            </a:r>
            <a:r>
              <a:rPr lang="en-US" sz="2000" dirty="0" err="1" smtClean="0"/>
              <a:t>fi</a:t>
            </a:r>
            <a:r>
              <a:rPr lang="en-US" sz="2000" dirty="0" smtClean="0"/>
              <a:t> applications </a:t>
            </a:r>
            <a:r>
              <a:rPr lang="en-US" sz="2000" dirty="0"/>
              <a:t>typically </a:t>
            </a:r>
            <a:r>
              <a:rPr lang="en-US" sz="2000" dirty="0" smtClean="0"/>
              <a:t>use </a:t>
            </a:r>
            <a:r>
              <a:rPr lang="en-US" sz="2000" dirty="0"/>
              <a:t>control interfaces to discover local capabilities and </a:t>
            </a:r>
            <a:r>
              <a:rPr lang="en-US" sz="2000" dirty="0" smtClean="0"/>
              <a:t>allocate </a:t>
            </a:r>
            <a:r>
              <a:rPr lang="en-US" sz="2000" dirty="0"/>
              <a:t>resources.  </a:t>
            </a:r>
            <a:r>
              <a:rPr lang="en-US" sz="2000" dirty="0" smtClean="0"/>
              <a:t>They </a:t>
            </a:r>
            <a:r>
              <a:rPr lang="en-US" sz="2000" dirty="0"/>
              <a:t>then allocate and configure a communication endpoint to send and receive data, or perform other types of data transfers, with </a:t>
            </a:r>
            <a:r>
              <a:rPr lang="en-US" sz="2000" dirty="0" smtClean="0"/>
              <a:t>storage endpoints.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K</a:t>
            </a:r>
            <a:r>
              <a:rPr lang="en-US" sz="3600" dirty="0" smtClean="0">
                <a:solidFill>
                  <a:schemeClr val="tx1"/>
                </a:solidFill>
              </a:rPr>
              <a:t>FI API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Consumer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kfi_getinfo</a:t>
            </a:r>
            <a:r>
              <a:rPr lang="en-US" sz="1600" dirty="0"/>
              <a:t>()  </a:t>
            </a:r>
            <a:r>
              <a:rPr lang="en-US" sz="1600" dirty="0" err="1" smtClean="0"/>
              <a:t>kfi_fabric</a:t>
            </a:r>
            <a:r>
              <a:rPr lang="en-US" sz="1600" dirty="0"/>
              <a:t>()  </a:t>
            </a:r>
            <a:r>
              <a:rPr lang="en-US" sz="1600" dirty="0" err="1" smtClean="0"/>
              <a:t>kfi_domain</a:t>
            </a:r>
            <a:r>
              <a:rPr lang="en-US" sz="1600" dirty="0"/>
              <a:t>()  </a:t>
            </a:r>
            <a:r>
              <a:rPr lang="en-US" sz="1600" dirty="0" err="1" smtClean="0"/>
              <a:t>kfi_endpoint</a:t>
            </a:r>
            <a:r>
              <a:rPr lang="en-US" sz="1600" dirty="0"/>
              <a:t>() </a:t>
            </a:r>
            <a:r>
              <a:rPr lang="en-US" sz="1600" dirty="0" err="1" smtClean="0"/>
              <a:t>kfi_cq_open</a:t>
            </a:r>
            <a:r>
              <a:rPr lang="en-US" sz="1600" dirty="0"/>
              <a:t>() </a:t>
            </a:r>
            <a:r>
              <a:rPr lang="en-US" sz="1600" dirty="0" err="1" smtClean="0"/>
              <a:t>kfi_ep_bind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kfi_listen</a:t>
            </a:r>
            <a:r>
              <a:rPr lang="en-US" sz="1600" dirty="0"/>
              <a:t>() </a:t>
            </a:r>
            <a:r>
              <a:rPr lang="en-US" sz="1600" dirty="0" err="1" smtClean="0"/>
              <a:t>kfi_accept</a:t>
            </a:r>
            <a:r>
              <a:rPr lang="en-US" sz="1600" dirty="0"/>
              <a:t>() </a:t>
            </a:r>
            <a:r>
              <a:rPr lang="en-US" sz="1600" dirty="0" err="1" smtClean="0"/>
              <a:t>kfi_connect</a:t>
            </a:r>
            <a:r>
              <a:rPr lang="en-US" sz="1600" dirty="0"/>
              <a:t>() </a:t>
            </a:r>
            <a:r>
              <a:rPr lang="en-US" sz="1600" dirty="0" err="1" smtClean="0"/>
              <a:t>kfi_send</a:t>
            </a:r>
            <a:r>
              <a:rPr lang="en-US" sz="1600" dirty="0"/>
              <a:t>()  </a:t>
            </a:r>
            <a:r>
              <a:rPr lang="en-US" sz="1600" dirty="0" err="1" smtClean="0"/>
              <a:t>kfi_recv</a:t>
            </a:r>
            <a:r>
              <a:rPr lang="en-US" sz="1600" dirty="0"/>
              <a:t>() </a:t>
            </a:r>
            <a:r>
              <a:rPr lang="en-US" sz="1600" dirty="0" err="1" smtClean="0"/>
              <a:t>kfi_read</a:t>
            </a:r>
            <a:r>
              <a:rPr lang="en-US" sz="1600" dirty="0"/>
              <a:t>() </a:t>
            </a:r>
            <a:r>
              <a:rPr lang="en-US" sz="1600" dirty="0" err="1" smtClean="0"/>
              <a:t>kfi_write</a:t>
            </a:r>
            <a:r>
              <a:rPr lang="en-US" sz="16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kfi_cq_read</a:t>
            </a:r>
            <a:r>
              <a:rPr lang="en-US" sz="1600" dirty="0"/>
              <a:t>() </a:t>
            </a:r>
            <a:r>
              <a:rPr lang="en-US" sz="1600" dirty="0" err="1" smtClean="0"/>
              <a:t>kfi_cq_sread</a:t>
            </a:r>
            <a:r>
              <a:rPr lang="en-US" sz="1600" dirty="0"/>
              <a:t>() </a:t>
            </a:r>
            <a:r>
              <a:rPr lang="en-US" sz="1600" dirty="0" err="1" smtClean="0"/>
              <a:t>kfi_eq_read</a:t>
            </a:r>
            <a:r>
              <a:rPr lang="en-US" sz="1600" dirty="0"/>
              <a:t>() </a:t>
            </a:r>
            <a:r>
              <a:rPr lang="en-US" sz="1600" dirty="0" err="1" smtClean="0"/>
              <a:t>kfi_eq_sread</a:t>
            </a:r>
            <a:r>
              <a:rPr lang="en-US" sz="1600" dirty="0"/>
              <a:t>() </a:t>
            </a:r>
            <a:r>
              <a:rPr lang="en-US" sz="1600" dirty="0" err="1" smtClean="0"/>
              <a:t>kfi_close</a:t>
            </a:r>
            <a:r>
              <a:rPr lang="en-US" sz="1600" dirty="0"/>
              <a:t>()  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600" dirty="0" smtClean="0"/>
              <a:t>Provider </a:t>
            </a:r>
            <a:r>
              <a:rPr lang="en-US" sz="1600" dirty="0"/>
              <a:t>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load a call to </a:t>
            </a:r>
            <a:r>
              <a:rPr lang="en-US" sz="1600" dirty="0" err="1"/>
              <a:t>kfi_provider_register</a:t>
            </a:r>
            <a:r>
              <a:rPr lang="en-US" sz="1600" dirty="0"/>
              <a:t>() supplies the </a:t>
            </a:r>
            <a:r>
              <a:rPr lang="en-US" sz="1600" dirty="0" err="1"/>
              <a:t>kfi</a:t>
            </a:r>
            <a:r>
              <a:rPr lang="en-US" sz="1600" dirty="0"/>
              <a:t> </a:t>
            </a:r>
            <a:r>
              <a:rPr lang="en-US" sz="1600" dirty="0" err="1"/>
              <a:t>api</a:t>
            </a:r>
            <a:r>
              <a:rPr lang="en-US" sz="1600" dirty="0"/>
              <a:t> with a dispatch vector for kfi_* calls.</a:t>
            </a:r>
            <a:br>
              <a:rPr lang="en-US" sz="1600" dirty="0"/>
            </a:b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kfi_provider_deregister</a:t>
            </a:r>
            <a:r>
              <a:rPr lang="en-US" sz="1600" dirty="0"/>
              <a:t>()</a:t>
            </a:r>
            <a:br>
              <a:rPr lang="en-US" sz="1600" dirty="0"/>
            </a:br>
            <a:r>
              <a:rPr lang="en-US" sz="1600" dirty="0"/>
              <a:t>During kfi provider module unload/cleanup </a:t>
            </a:r>
            <a:r>
              <a:rPr lang="en-US" sz="1600" dirty="0" err="1"/>
              <a:t>kfi_provider_deregister</a:t>
            </a:r>
            <a:r>
              <a:rPr lang="en-US" sz="1600" dirty="0"/>
              <a:t>() destroys the kfi_*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33400" y="3329129"/>
            <a:ext cx="8153400" cy="642921"/>
          </a:xfrm>
          <a:prstGeom prst="roundRect">
            <a:avLst>
              <a:gd name="adj" fmla="val 16667"/>
            </a:avLst>
          </a:prstGeom>
          <a:solidFill>
            <a:srgbClr val="67A5CB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 dirty="0">
              <a:solidFill>
                <a:srgbClr val="02203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937" y="3481312"/>
            <a:ext cx="3460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KFI API exports </a:t>
            </a:r>
            <a:r>
              <a:rPr lang="en-US" sz="1600" dirty="0" err="1" smtClean="0"/>
              <a:t>i</a:t>
            </a:r>
            <a:r>
              <a:rPr lang="en-US" sz="1600" dirty="0" smtClean="0"/>
              <a:t>/f’s: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83150" y="3623850"/>
            <a:ext cx="3692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 down to the provider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83150" y="3329129"/>
            <a:ext cx="3692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up to the consumer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415666" y="4367754"/>
            <a:ext cx="388869" cy="2259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6" idx="2"/>
            <a:endCxn id="38" idx="0"/>
          </p:cNvCxnSpPr>
          <p:nvPr/>
        </p:nvCxnSpPr>
        <p:spPr>
          <a:xfrm>
            <a:off x="4610100" y="3972050"/>
            <a:ext cx="0" cy="395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415666" y="2783017"/>
            <a:ext cx="388869" cy="22594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6" idx="0"/>
            <a:endCxn id="42" idx="2"/>
          </p:cNvCxnSpPr>
          <p:nvPr/>
        </p:nvCxnSpPr>
        <p:spPr>
          <a:xfrm flipV="1">
            <a:off x="4610100" y="3008966"/>
            <a:ext cx="0" cy="320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GitHub, repo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7" y="1600200"/>
            <a:ext cx="8229600" cy="4646613"/>
          </a:xfrm>
        </p:spPr>
        <p:txBody>
          <a:bodyPr/>
          <a:lstStyle/>
          <a:p>
            <a:r>
              <a:rPr lang="en-US" sz="2400" dirty="0" smtClean="0"/>
              <a:t>(insert Frank’s slides)</a:t>
            </a:r>
          </a:p>
          <a:p>
            <a:r>
              <a:rPr lang="en-US" sz="2400" dirty="0" smtClean="0"/>
              <a:t>Who’s the maintainer?</a:t>
            </a:r>
          </a:p>
          <a:p>
            <a:r>
              <a:rPr lang="en-US" sz="2400" dirty="0" smtClean="0"/>
              <a:t>Are we talking to the right kernel maintainer?</a:t>
            </a:r>
          </a:p>
          <a:p>
            <a:pPr lvl="1"/>
            <a:r>
              <a:rPr lang="en-US" sz="2000" dirty="0" smtClean="0"/>
              <a:t>Dave Miller? (networking)</a:t>
            </a:r>
          </a:p>
          <a:p>
            <a:pPr lvl="1"/>
            <a:r>
              <a:rPr lang="en-US" sz="2000" dirty="0" smtClean="0"/>
              <a:t>Doug Ledford? (RDMA)</a:t>
            </a:r>
          </a:p>
          <a:p>
            <a:pPr marL="457200" lvl="1" indent="0">
              <a:buNone/>
            </a:pPr>
            <a:endParaRPr lang="en-US" sz="2000" smtClean="0"/>
          </a:p>
          <a:p>
            <a:pPr marL="457200" lvl="1" indent="0">
              <a:buNone/>
            </a:pPr>
            <a:r>
              <a:rPr lang="en-US" sz="2000" smtClean="0"/>
              <a:t>Find </a:t>
            </a:r>
            <a:r>
              <a:rPr lang="en-US" sz="2000" dirty="0" smtClean="0"/>
              <a:t>a place in the body of the presentation for the </a:t>
            </a:r>
            <a:r>
              <a:rPr lang="en-US" sz="2000" smtClean="0"/>
              <a:t>following concepts…</a:t>
            </a:r>
            <a:endParaRPr lang="en-US" sz="2000" dirty="0"/>
          </a:p>
          <a:p>
            <a:pPr lvl="1"/>
            <a:r>
              <a:rPr lang="en-US" sz="2000" dirty="0" smtClean="0"/>
              <a:t>The objective is to promote </a:t>
            </a:r>
            <a:r>
              <a:rPr lang="en-US" sz="2000" i="1" u="sng" dirty="0" smtClean="0"/>
              <a:t>RDMA </a:t>
            </a:r>
            <a:r>
              <a:rPr lang="en-US" sz="2000" dirty="0" smtClean="0"/>
              <a:t>independent of (above?) InfiniBand as an implementation RDMA.</a:t>
            </a:r>
          </a:p>
          <a:p>
            <a:pPr lvl="1"/>
            <a:r>
              <a:rPr lang="en-US" sz="2000" dirty="0" smtClean="0"/>
              <a:t>Really want a different programming paradigm a la sockets</a:t>
            </a:r>
          </a:p>
          <a:p>
            <a:pPr lvl="1"/>
            <a:r>
              <a:rPr lang="en-US" sz="2000" dirty="0" smtClean="0"/>
              <a:t>Continue to live within the drivers framework for now (baby step)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47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KFI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 naming 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net/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 or drivers/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 smtClean="0"/>
              <a:t>API naming </a:t>
            </a:r>
            <a:r>
              <a:rPr lang="en-US" dirty="0"/>
              <a:t>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_*()</a:t>
            </a:r>
          </a:p>
          <a:p>
            <a:r>
              <a:rPr lang="en-US" dirty="0" smtClean="0"/>
              <a:t>Module naming</a:t>
            </a:r>
          </a:p>
          <a:p>
            <a:pPr lvl="1"/>
            <a:r>
              <a:rPr lang="en-US" dirty="0" smtClean="0"/>
              <a:t>Framework: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kfabric.ko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Providers: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kfi_xxx.ko</a:t>
            </a:r>
            <a:endParaRPr lang="en-US" dirty="0" smtClean="0"/>
          </a:p>
          <a:p>
            <a:pPr lvl="1"/>
            <a:r>
              <a:rPr lang="en-US" dirty="0" smtClean="0"/>
              <a:t>Test: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kfi_test_xxx.ko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05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KFI Repo Layout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61352"/>
              </p:ext>
            </p:extLst>
          </p:nvPr>
        </p:nvGraphicFramePr>
        <p:xfrm>
          <a:off x="457200" y="1600200"/>
          <a:ext cx="8229600" cy="464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80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6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658656" y="2967335"/>
            <a:ext cx="38266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Back-up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1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NVM – two main use cases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382000" cy="4646613"/>
          </a:xfrm>
        </p:spPr>
        <p:txBody>
          <a:bodyPr/>
          <a:lstStyle/>
          <a:p>
            <a:r>
              <a:rPr lang="en-US" sz="2400" dirty="0" smtClean="0"/>
              <a:t>Storage – kernel and user mode accesses</a:t>
            </a:r>
          </a:p>
          <a:p>
            <a:pPr lvl="1"/>
            <a:r>
              <a:rPr lang="en-US" sz="2000" dirty="0" smtClean="0"/>
              <a:t>NVM accessed through a file system</a:t>
            </a:r>
          </a:p>
          <a:p>
            <a:pPr lvl="2"/>
            <a:r>
              <a:rPr lang="en-US" sz="1800" dirty="0" smtClean="0"/>
              <a:t>Block </a:t>
            </a:r>
            <a:r>
              <a:rPr lang="en-US" sz="1800" dirty="0"/>
              <a:t>I/O, </a:t>
            </a:r>
            <a:r>
              <a:rPr lang="en-US" sz="1800" dirty="0" smtClean="0"/>
              <a:t>File </a:t>
            </a:r>
            <a:r>
              <a:rPr lang="en-US" sz="1800" dirty="0"/>
              <a:t>I/O, </a:t>
            </a:r>
            <a:r>
              <a:rPr lang="en-US" sz="1800" dirty="0" smtClean="0"/>
              <a:t>Object </a:t>
            </a:r>
            <a:r>
              <a:rPr lang="en-US" sz="1800" dirty="0"/>
              <a:t>I/O</a:t>
            </a:r>
          </a:p>
          <a:p>
            <a:pPr lvl="1"/>
            <a:r>
              <a:rPr lang="en-US" sz="2200" dirty="0" smtClean="0"/>
              <a:t>Via an I/O fabric e.g. </a:t>
            </a:r>
            <a:r>
              <a:rPr lang="en-US" sz="2200" dirty="0" err="1" smtClean="0"/>
              <a:t>PCIe</a:t>
            </a:r>
            <a:r>
              <a:rPr lang="en-US" sz="2200" dirty="0" smtClean="0"/>
              <a:t> using non-transparent bridging</a:t>
            </a:r>
          </a:p>
          <a:p>
            <a:pPr lvl="1"/>
            <a:r>
              <a:rPr lang="en-US" sz="2200" dirty="0" smtClean="0"/>
              <a:t>Via a network – Ethernet, IB, emerging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Persistent Memory – kernel and user mode accesses</a:t>
            </a:r>
          </a:p>
          <a:p>
            <a:pPr lvl="1"/>
            <a:r>
              <a:rPr lang="en-US" sz="2000" dirty="0" smtClean="0"/>
              <a:t>Memory semantics – load/store to local or remote persistent memory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Storage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</a:t>
            </a:r>
            <a:r>
              <a:rPr lang="en-US" sz="2000" dirty="0" err="1" smtClean="0"/>
              <a:t>Kfi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/>
              <a:t>kfi</a:t>
            </a:r>
            <a:r>
              <a:rPr lang="en-US" sz="1800" dirty="0"/>
              <a:t> does not begin from the perspective of a classical connection-oriented protocol</a:t>
            </a:r>
          </a:p>
          <a:p>
            <a:pPr lvl="2"/>
            <a:r>
              <a:rPr lang="en-US" sz="1800" dirty="0"/>
              <a:t>e.g. NVM requires 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</a:t>
            </a:r>
            <a:r>
              <a:rPr lang="en-US" sz="3600" dirty="0" err="1">
                <a:solidFill>
                  <a:schemeClr val="tx1"/>
                </a:solidFill>
              </a:rPr>
              <a:t>kfi</a:t>
            </a:r>
            <a:r>
              <a:rPr lang="en-US" sz="3600" dirty="0">
                <a:solidFill>
                  <a:schemeClr val="tx1"/>
                </a:solidFill>
              </a:rPr>
              <a:t> for NVM?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Storage data mirroring use cases</a:t>
            </a:r>
          </a:p>
          <a:p>
            <a:pPr lvl="1"/>
            <a:r>
              <a:rPr lang="en-US" sz="2000" dirty="0" smtClean="0"/>
              <a:t>Direct memory-like access to local or remote NVM through:</a:t>
            </a:r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non-transparent bridging</a:t>
            </a:r>
          </a:p>
          <a:p>
            <a:pPr lvl="2"/>
            <a:r>
              <a:rPr lang="en-US" sz="1800" dirty="0" smtClean="0"/>
              <a:t>Ethernet fabric – Proprietary implementation </a:t>
            </a:r>
            <a:endParaRPr lang="en-US" sz="1600" dirty="0" smtClean="0"/>
          </a:p>
          <a:p>
            <a:pPr lvl="1"/>
            <a:r>
              <a:rPr lang="en-US" sz="2000" dirty="0" smtClean="0"/>
              <a:t>Prefer one-sided </a:t>
            </a:r>
            <a:r>
              <a:rPr lang="en-US" sz="2000" dirty="0"/>
              <a:t>/</a:t>
            </a:r>
            <a:r>
              <a:rPr lang="en-US" sz="2000" dirty="0" smtClean="0"/>
              <a:t> lightweight operation offered by </a:t>
            </a:r>
            <a:r>
              <a:rPr lang="en-US" sz="2000" dirty="0" err="1" smtClean="0"/>
              <a:t>Kfi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Storage block access use cases</a:t>
            </a:r>
          </a:p>
          <a:p>
            <a:pPr lvl="1"/>
            <a:r>
              <a:rPr lang="en-US" sz="2000" dirty="0" smtClean="0"/>
              <a:t>Direct block access to local or remote NVM</a:t>
            </a:r>
            <a:endParaRPr lang="en-US" sz="1600" dirty="0" smtClean="0"/>
          </a:p>
          <a:p>
            <a:pPr lvl="2"/>
            <a:r>
              <a:rPr lang="en-US" sz="1800" dirty="0" err="1" smtClean="0"/>
              <a:t>PCIe</a:t>
            </a:r>
            <a:r>
              <a:rPr lang="en-US" sz="1800" dirty="0" smtClean="0"/>
              <a:t> fabric – </a:t>
            </a:r>
            <a:r>
              <a:rPr lang="en-US" sz="1800" dirty="0" err="1" smtClean="0"/>
              <a:t>NVMe</a:t>
            </a:r>
            <a:r>
              <a:rPr lang="en-US" sz="1800" dirty="0" smtClean="0"/>
              <a:t> devices already contain queues, no need to layer IB queues on top of those existing queues.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/>
              <a:t>kfi</a:t>
            </a:r>
            <a:r>
              <a:rPr lang="en-US" sz="1800" dirty="0"/>
              <a:t> does not begin from the perspective of a classical connection-oriented protocol</a:t>
            </a:r>
          </a:p>
          <a:p>
            <a:pPr lvl="2"/>
            <a:r>
              <a:rPr lang="en-US" sz="1800" dirty="0"/>
              <a:t>e.g. NVM requires a lighter weight connection protocol</a:t>
            </a:r>
          </a:p>
          <a:p>
            <a:pPr lvl="2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Background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OpenFabrics Interfaces project (OFI) created by OFA 8/2013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Charter - develop, test and distribute: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An extensible, open source framework that provides access to high-performance fabric interfaces and services.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Extensible, open source interfaces aligned with ULP and application needs for high-performance fabric services</a:t>
            </a:r>
          </a:p>
          <a:p>
            <a:pPr marL="514350" indent="-457200"/>
            <a:r>
              <a:rPr lang="en-US" sz="2000" dirty="0" smtClean="0"/>
              <a:t>In short, I/O stack(s) that maximize network consumer effectiveness</a:t>
            </a:r>
          </a:p>
          <a:p>
            <a:pPr marL="514350" indent="-457200"/>
            <a:r>
              <a:rPr lang="en-US" sz="2000" dirty="0" smtClean="0"/>
              <a:t>OFI currently comprises two working groups:</a:t>
            </a:r>
          </a:p>
          <a:p>
            <a:pPr marL="914400" lvl="1" indent="-457200"/>
            <a:r>
              <a:rPr lang="en-US" sz="1800" dirty="0" smtClean="0"/>
              <a:t>OFI WG – user mode APIs for distributed and parallel computing</a:t>
            </a:r>
          </a:p>
          <a:p>
            <a:pPr marL="914400" lvl="1" indent="-457200"/>
            <a:r>
              <a:rPr lang="en-US" sz="1800" b="1" dirty="0" smtClean="0"/>
              <a:t>Data Storage/Data Access WG – kernel and user mode APIs for storage and data access</a:t>
            </a:r>
            <a:endParaRPr lang="en-US" sz="1800" b="1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2892" y="5732019"/>
            <a:ext cx="82382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Discussion today is solely about kernel mode APIs for storage and data access</a:t>
            </a:r>
          </a:p>
        </p:txBody>
      </p:sp>
    </p:spTree>
    <p:extLst>
      <p:ext uri="{BB962C8B-B14F-4D97-AF65-F5344CB8AC3E}">
        <p14:creationId xmlns:p14="http://schemas.microsoft.com/office/powerpoint/2010/main" val="35638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</a:t>
            </a:r>
            <a:r>
              <a:rPr lang="en-US" sz="3600" dirty="0" err="1" smtClean="0">
                <a:solidFill>
                  <a:schemeClr val="tx1"/>
                </a:solidFill>
              </a:rPr>
              <a:t>kfi</a:t>
            </a:r>
            <a:r>
              <a:rPr lang="en-US" sz="3600" dirty="0" smtClean="0">
                <a:solidFill>
                  <a:schemeClr val="tx1"/>
                </a:solidFill>
              </a:rPr>
              <a:t> for NVM?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53" y="1770062"/>
            <a:ext cx="8229600" cy="4646613"/>
          </a:xfrm>
        </p:spPr>
        <p:txBody>
          <a:bodyPr/>
          <a:lstStyle/>
          <a:p>
            <a:r>
              <a:rPr lang="en-US" sz="2400" dirty="0" smtClean="0"/>
              <a:t>NVM </a:t>
            </a:r>
            <a:r>
              <a:rPr lang="en-US" sz="2400" dirty="0"/>
              <a:t>doesn’t fit well under the verbs </a:t>
            </a:r>
            <a:r>
              <a:rPr lang="en-US" sz="2400" dirty="0" smtClean="0"/>
              <a:t>API</a:t>
            </a:r>
          </a:p>
          <a:p>
            <a:pPr lvl="1"/>
            <a:r>
              <a:rPr lang="en-US" sz="2000" dirty="0" smtClean="0"/>
              <a:t>ibverbs cannot be used to directly access NVM</a:t>
            </a:r>
          </a:p>
          <a:p>
            <a:pPr lvl="1"/>
            <a:r>
              <a:rPr lang="en-US" sz="2000" dirty="0" smtClean="0"/>
              <a:t>ibverbs assumes a fairly heavyweight connection mechanism</a:t>
            </a:r>
          </a:p>
          <a:p>
            <a:pPr lvl="1"/>
            <a:r>
              <a:rPr lang="en-US" sz="2000" dirty="0" smtClean="0"/>
              <a:t>This may not be appropriate for NVM, particularly for local accesses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676400"/>
            <a:ext cx="8229600" cy="1066800"/>
          </a:xfrm>
        </p:spPr>
        <p:txBody>
          <a:bodyPr/>
          <a:lstStyle/>
          <a:p>
            <a:r>
              <a:rPr lang="en-US" sz="2000" dirty="0" smtClean="0"/>
              <a:t>OFI created a taxonomy for “classes of consumers”</a:t>
            </a:r>
          </a:p>
          <a:p>
            <a:pPr lvl="1"/>
            <a:r>
              <a:rPr lang="en-US" sz="1800" dirty="0" smtClean="0"/>
              <a:t>objective is to focus on defining the requirements for each class</a:t>
            </a:r>
          </a:p>
          <a:p>
            <a:pPr lvl="1"/>
            <a:r>
              <a:rPr lang="en-US" sz="1800" dirty="0" smtClean="0"/>
              <a:t>two working groups launched to focus on the first two classes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8063" y="3794143"/>
            <a:ext cx="1318905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Legacy apps (</a:t>
            </a:r>
            <a:r>
              <a:rPr lang="en-US" sz="1400" b="1" dirty="0" err="1" smtClean="0"/>
              <a:t>skts</a:t>
            </a:r>
            <a:r>
              <a:rPr lang="en-US" sz="1400" b="1" dirty="0" smtClean="0"/>
              <a:t>, IP)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62469" y="3794143"/>
            <a:ext cx="1721761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Analysis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7556" y="3785769"/>
            <a:ext cx="1994457" cy="1662017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/>
              <a:t>Data Storage, Data Access</a:t>
            </a:r>
          </a:p>
        </p:txBody>
      </p:sp>
      <p:sp>
        <p:nvSpPr>
          <p:cNvPr id="9" name="Rectangle 8"/>
          <p:cNvSpPr/>
          <p:nvPr/>
        </p:nvSpPr>
        <p:spPr>
          <a:xfrm>
            <a:off x="5537037" y="3793057"/>
            <a:ext cx="3303213" cy="1663532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dirty="0" smtClean="0"/>
              <a:t>Distributed Computing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57557" y="4260324"/>
            <a:ext cx="1994456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Filesystems</a:t>
            </a:r>
          </a:p>
          <a:p>
            <a:r>
              <a:rPr lang="en-US" dirty="0">
                <a:solidFill>
                  <a:schemeClr val="tx1"/>
                </a:solidFill>
              </a:rPr>
              <a:t>Object storage</a:t>
            </a:r>
          </a:p>
          <a:p>
            <a:r>
              <a:rPr lang="en-US" dirty="0">
                <a:solidFill>
                  <a:schemeClr val="tx1"/>
                </a:solidFill>
              </a:rPr>
              <a:t>Block storage</a:t>
            </a:r>
          </a:p>
          <a:p>
            <a:r>
              <a:rPr lang="en-US" dirty="0">
                <a:solidFill>
                  <a:schemeClr val="tx1"/>
                </a:solidFill>
              </a:rPr>
              <a:t>Distributed storage</a:t>
            </a:r>
          </a:p>
          <a:p>
            <a:r>
              <a:rPr lang="en-US" dirty="0">
                <a:solidFill>
                  <a:schemeClr val="tx1"/>
                </a:solidFill>
              </a:rPr>
              <a:t>Storage 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7038" y="4240383"/>
            <a:ext cx="16369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</a:t>
            </a:r>
            <a:r>
              <a:rPr lang="en-US" sz="1400" dirty="0" err="1" smtClean="0"/>
              <a:t>sg</a:t>
            </a:r>
            <a:r>
              <a:rPr lang="en-US" sz="1400" dirty="0" smtClean="0"/>
              <a:t> passing</a:t>
            </a:r>
          </a:p>
          <a:p>
            <a:pPr marL="117475" indent="-117475">
              <a:buFontTx/>
              <a:buChar char="-"/>
            </a:pPr>
            <a:r>
              <a:rPr lang="en-US" sz="1400" dirty="0" smtClean="0"/>
              <a:t>MPI middleware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62470" y="4606392"/>
            <a:ext cx="172176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Structured data</a:t>
            </a:r>
          </a:p>
          <a:p>
            <a:r>
              <a:rPr lang="en-US" dirty="0">
                <a:solidFill>
                  <a:schemeClr val="tx1"/>
                </a:solidFill>
              </a:rPr>
              <a:t>Unstructured data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8063" y="4606392"/>
            <a:ext cx="13189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7475" indent="-117475">
              <a:buFontTx/>
              <a:buChar char="-"/>
            </a:pPr>
            <a:r>
              <a:rPr lang="en-US" sz="1400" dirty="0" err="1"/>
              <a:t>Skts</a:t>
            </a:r>
            <a:r>
              <a:rPr lang="en-US" sz="1400" dirty="0"/>
              <a:t> apps</a:t>
            </a:r>
          </a:p>
          <a:p>
            <a:pPr marL="117475" indent="-117475">
              <a:buFontTx/>
              <a:buChar char="-"/>
            </a:pPr>
            <a:r>
              <a:rPr lang="en-US" sz="1400" dirty="0"/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22856" y="4240383"/>
            <a:ext cx="18123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hared memory</a:t>
            </a:r>
          </a:p>
          <a:p>
            <a:r>
              <a:rPr lang="en-US" sz="1400" dirty="0" smtClean="0"/>
              <a:t>- PGAS</a:t>
            </a:r>
          </a:p>
          <a:p>
            <a:r>
              <a:rPr lang="en-US" sz="1400" dirty="0" smtClean="0"/>
              <a:t>- languages (SHMEM, UPC…)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0736" y="3325263"/>
            <a:ext cx="89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OFI WG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0336" y="3320508"/>
            <a:ext cx="1127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DS/DA WG</a:t>
            </a:r>
          </a:p>
        </p:txBody>
      </p:sp>
      <p:cxnSp>
        <p:nvCxnSpPr>
          <p:cNvPr id="17" name="Elbow Connector 16"/>
          <p:cNvCxnSpPr>
            <a:stCxn id="15" idx="3"/>
            <a:endCxn id="9" idx="0"/>
          </p:cNvCxnSpPr>
          <p:nvPr/>
        </p:nvCxnSpPr>
        <p:spPr>
          <a:xfrm>
            <a:off x="6549131" y="3479152"/>
            <a:ext cx="639513" cy="3139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8" idx="0"/>
          </p:cNvCxnSpPr>
          <p:nvPr/>
        </p:nvCxnSpPr>
        <p:spPr>
          <a:xfrm>
            <a:off x="3577800" y="3474397"/>
            <a:ext cx="876985" cy="31137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6200000" flipV="1">
            <a:off x="4429806" y="1450535"/>
            <a:ext cx="228601" cy="859228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68453" y="5981112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OpenFabrics Interfaces - OFI</a:t>
            </a:r>
          </a:p>
        </p:txBody>
      </p:sp>
    </p:spTree>
    <p:extLst>
      <p:ext uri="{BB962C8B-B14F-4D97-AF65-F5344CB8AC3E}">
        <p14:creationId xmlns:p14="http://schemas.microsoft.com/office/powerpoint/2010/main" val="1121398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14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kfi_provider_register</a:t>
            </a:r>
            <a:r>
              <a:rPr lang="en-US" sz="2000" dirty="0" smtClean="0"/>
              <a:t> </a:t>
            </a:r>
            <a:r>
              <a:rPr lang="en-US" sz="2000" dirty="0"/>
              <a:t>(uint version, 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dirty="0"/>
          </a:p>
          <a:p>
            <a:pPr marL="0" indent="0">
              <a:buNone/>
            </a:pPr>
            <a:r>
              <a:rPr lang="en-US" sz="2000" b="1" dirty="0" err="1" smtClean="0"/>
              <a:t>kfi_provider_deregister</a:t>
            </a:r>
            <a:r>
              <a:rPr lang="en-US" sz="2000" dirty="0" smtClean="0"/>
              <a:t> </a:t>
            </a:r>
            <a:r>
              <a:rPr lang="en-US" sz="2000" dirty="0"/>
              <a:t>(struct </a:t>
            </a:r>
            <a:r>
              <a:rPr lang="en-US" sz="2000" dirty="0" err="1" smtClean="0"/>
              <a:t>kfi_provider</a:t>
            </a:r>
            <a:r>
              <a:rPr lang="en-US" sz="2000" dirty="0" smtClean="0"/>
              <a:t> </a:t>
            </a:r>
            <a:r>
              <a:rPr lang="en-US" sz="2000" dirty="0"/>
              <a:t>*provider)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dirty="0" err="1"/>
              <a:t>struct</a:t>
            </a:r>
            <a:r>
              <a:rPr lang="en-US" sz="1800" dirty="0"/>
              <a:t> </a:t>
            </a:r>
            <a:r>
              <a:rPr lang="en-US" sz="1800" dirty="0" err="1" smtClean="0"/>
              <a:t>kfi_provider</a:t>
            </a:r>
            <a:r>
              <a:rPr lang="en-US" sz="1800" dirty="0" smtClean="0"/>
              <a:t> </a:t>
            </a:r>
            <a:r>
              <a:rPr lang="en-US" sz="1800" dirty="0"/>
              <a:t>{</a:t>
            </a:r>
          </a:p>
          <a:p>
            <a:pPr marL="0" indent="0">
              <a:buNone/>
            </a:pPr>
            <a:r>
              <a:rPr lang="en-US" sz="1800" dirty="0"/>
              <a:t>        const char *name;</a:t>
            </a:r>
          </a:p>
          <a:p>
            <a:pPr marL="0" indent="0">
              <a:buNone/>
            </a:pPr>
            <a:r>
              <a:rPr lang="en-US" sz="1800" dirty="0"/>
              <a:t>        uint32_t version;</a:t>
            </a:r>
          </a:p>
          <a:p>
            <a:pPr marL="0" indent="0">
              <a:buNone/>
            </a:pPr>
            <a:r>
              <a:rPr lang="en-US" sz="1800" dirty="0"/>
              <a:t>        int     (*getinfo)(uint32_t version, const char *node,</a:t>
            </a:r>
          </a:p>
          <a:p>
            <a:pPr marL="0" indent="0">
              <a:buNone/>
            </a:pPr>
            <a:r>
              <a:rPr lang="en-US" sz="1800" dirty="0"/>
              <a:t>                        const int service, uint64_t flags,</a:t>
            </a:r>
          </a:p>
          <a:p>
            <a:pPr marL="0" indent="0">
              <a:buNone/>
            </a:pPr>
            <a:r>
              <a:rPr lang="en-US" sz="1800" dirty="0"/>
              <a:t>                        struct fi_info *hints, 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**info);</a:t>
            </a:r>
          </a:p>
          <a:p>
            <a:pPr marL="0" indent="0">
              <a:buNone/>
            </a:pPr>
            <a:r>
              <a:rPr lang="en-US" sz="1800" dirty="0"/>
              <a:t>        int     (*freeinfo)(struct </a:t>
            </a:r>
            <a:r>
              <a:rPr lang="en-US" sz="1800" dirty="0" err="1" smtClean="0"/>
              <a:t>kfi_info</a:t>
            </a:r>
            <a:r>
              <a:rPr lang="en-US" sz="1800" dirty="0" smtClean="0"/>
              <a:t> </a:t>
            </a:r>
            <a:r>
              <a:rPr lang="en-US" sz="1800" dirty="0"/>
              <a:t>*info);</a:t>
            </a:r>
          </a:p>
          <a:p>
            <a:pPr marL="0" indent="0">
              <a:buNone/>
            </a:pPr>
            <a:r>
              <a:rPr lang="en-US" sz="1800" dirty="0"/>
              <a:t>        int     (*fabric)(struct </a:t>
            </a:r>
            <a:r>
              <a:rPr lang="en-US" sz="1800" dirty="0" err="1" smtClean="0"/>
              <a:t>kfi_fabric_attr</a:t>
            </a:r>
            <a:r>
              <a:rPr lang="en-US" sz="1800" dirty="0" smtClean="0"/>
              <a:t> </a:t>
            </a:r>
            <a:r>
              <a:rPr lang="en-US" sz="1800" dirty="0"/>
              <a:t>*attr,</a:t>
            </a:r>
          </a:p>
          <a:p>
            <a:pPr marL="0" indent="0">
              <a:buNone/>
            </a:pPr>
            <a:r>
              <a:rPr lang="en-US" sz="1800" dirty="0"/>
              <a:t>                        struct fid_fabric **fabric, void *context);</a:t>
            </a:r>
          </a:p>
          <a:p>
            <a:pPr marL="0" indent="0">
              <a:buNone/>
            </a:pPr>
            <a:r>
              <a:rPr lang="en-US" sz="1800" dirty="0"/>
              <a:t>};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Application </a:t>
            </a:r>
            <a:r>
              <a:rPr lang="en-US" dirty="0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2400" dirty="0" smtClean="0"/>
              <a:t>Initialization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Server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Client connection </a:t>
            </a:r>
            <a:r>
              <a:rPr lang="en-US" sz="2400" dirty="0" smtClean="0"/>
              <a:t>setup (</a:t>
            </a:r>
            <a:r>
              <a:rPr lang="en-US" sz="2000" dirty="0" smtClean="0"/>
              <a:t>if required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Connection </a:t>
            </a:r>
            <a:r>
              <a:rPr lang="en-US" dirty="0" smtClean="0"/>
              <a:t>finalization </a:t>
            </a:r>
            <a:r>
              <a:rPr lang="en-US" sz="2800" dirty="0"/>
              <a:t>(</a:t>
            </a:r>
            <a:r>
              <a:rPr lang="en-US" sz="2000" dirty="0"/>
              <a:t>if required</a:t>
            </a:r>
            <a:r>
              <a:rPr lang="en-US" sz="2800" dirty="0"/>
              <a:t>)</a:t>
            </a:r>
            <a:br>
              <a:rPr lang="en-US" sz="2800" dirty="0"/>
            </a:b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smtClean="0"/>
              <a:t>transfer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 smtClean="0"/>
              <a:t>Shutdown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kfi_getinfo</a:t>
            </a:r>
            <a:r>
              <a:rPr lang="en-US" sz="2400" dirty="0"/>
              <a:t>( </a:t>
            </a:r>
            <a:r>
              <a:rPr lang="en-US" sz="2400" dirty="0" smtClean="0"/>
              <a:t>&amp;fi )</a:t>
            </a:r>
            <a:br>
              <a:rPr lang="en-US" sz="2400" dirty="0" smtClean="0"/>
            </a:br>
            <a:r>
              <a:rPr lang="en-US" sz="2400" dirty="0" smtClean="0"/>
              <a:t>	Acquire </a:t>
            </a:r>
            <a:r>
              <a:rPr lang="en-US" sz="2400" dirty="0"/>
              <a:t>a list </a:t>
            </a:r>
            <a:r>
              <a:rPr lang="en-US" sz="2400" dirty="0" smtClean="0"/>
              <a:t>of desirable/available </a:t>
            </a:r>
            <a:r>
              <a:rPr lang="en-US" sz="2400" dirty="0"/>
              <a:t>fabric providers.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Select appropriate fabric (traverse provider list).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kfi_fabric</a:t>
            </a:r>
            <a:r>
              <a:rPr lang="en-US" sz="2400" dirty="0" smtClean="0"/>
              <a:t>(fi</a:t>
            </a:r>
            <a:r>
              <a:rPr lang="en-US" sz="2400" dirty="0"/>
              <a:t>, &amp;</a:t>
            </a:r>
            <a:r>
              <a:rPr lang="en-US" sz="2400" dirty="0" smtClean="0"/>
              <a:t>fabric)</a:t>
            </a:r>
            <a:br>
              <a:rPr lang="en-US" sz="2400" dirty="0" smtClean="0"/>
            </a:br>
            <a:r>
              <a:rPr lang="en-US" sz="2400" dirty="0" smtClean="0"/>
              <a:t>	Create </a:t>
            </a:r>
            <a:r>
              <a:rPr lang="en-US" sz="2400" dirty="0"/>
              <a:t>a fabric instance based on fabric provider selection.</a:t>
            </a:r>
          </a:p>
          <a:p>
            <a:pPr marL="51911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kfi_domain</a:t>
            </a:r>
            <a:r>
              <a:rPr lang="en-US" sz="2400" dirty="0" smtClean="0"/>
              <a:t>(fabric</a:t>
            </a:r>
            <a:r>
              <a:rPr lang="en-US" sz="2400" dirty="0"/>
              <a:t>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kfi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End Point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633413" indent="-457200"/>
            <a:r>
              <a:rPr lang="en-US" sz="2400" dirty="0" err="1" smtClean="0"/>
              <a:t>kfi_ep_open</a:t>
            </a:r>
            <a:r>
              <a:rPr lang="en-US" sz="2400" dirty="0"/>
              <a:t>( domain, fi, &amp;ep )  create a communications </a:t>
            </a:r>
            <a:r>
              <a:rPr lang="en-US" sz="2400" dirty="0" smtClean="0"/>
              <a:t>endpoint.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kfi_cq_open</a:t>
            </a:r>
            <a:r>
              <a:rPr lang="en-US" sz="2400" dirty="0"/>
              <a:t>( domain, attr, &amp;CQ ) create/open a Completion </a:t>
            </a:r>
            <a:r>
              <a:rPr lang="en-US" sz="2400" dirty="0" smtClean="0"/>
              <a:t>Queue.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kfi_ep_bind</a:t>
            </a:r>
            <a:r>
              <a:rPr lang="en-US" sz="2400" dirty="0"/>
              <a:t>( ep, CQ, send/recv ) bind the CQ to an </a:t>
            </a:r>
            <a:r>
              <a:rPr lang="en-US" sz="2400" dirty="0" smtClean="0"/>
              <a:t>endpoint</a:t>
            </a:r>
            <a:br>
              <a:rPr lang="en-US" sz="2400" dirty="0" smtClean="0"/>
            </a:br>
            <a:endParaRPr lang="en-US" sz="2400" dirty="0" smtClean="0"/>
          </a:p>
          <a:p>
            <a:pPr marL="633413" indent="-457200"/>
            <a:r>
              <a:rPr lang="en-US" sz="2400" dirty="0" err="1" smtClean="0"/>
              <a:t>kfi_enable</a:t>
            </a:r>
            <a:r>
              <a:rPr lang="en-US" sz="2400" dirty="0"/>
              <a:t>( ep ) Enable end-point operation </a:t>
            </a:r>
            <a:r>
              <a:rPr lang="en-US" sz="2400" dirty="0" smtClean="0"/>
              <a:t>(e.g. QP-&gt;RTS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kfi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connection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075237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kfi_listen</a:t>
            </a:r>
            <a:r>
              <a:rPr lang="en-US" sz="2400" dirty="0"/>
              <a:t>()  listen for a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kfi_bind</a:t>
            </a:r>
            <a:r>
              <a:rPr lang="en-US" sz="2400" dirty="0"/>
              <a:t>()  bind fabric address to an endpoint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kfi_accept</a:t>
            </a:r>
            <a:r>
              <a:rPr lang="en-US" sz="2400" dirty="0"/>
              <a:t>()  accept a connection request</a:t>
            </a:r>
            <a:br>
              <a:rPr lang="en-US" sz="2400" dirty="0"/>
            </a:b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kfi_connect</a:t>
            </a:r>
            <a:r>
              <a:rPr lang="en-US" sz="2400" dirty="0"/>
              <a:t>()  post an endpoint connection request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kfi_eq_sread</a:t>
            </a:r>
            <a:r>
              <a:rPr lang="en-US" sz="2400" dirty="0"/>
              <a:t>()  blocking read for connection events.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kfi_eq_error</a:t>
            </a:r>
            <a:r>
              <a:rPr lang="en-US" sz="2400" dirty="0"/>
              <a:t>()  retrieve connection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Reliable </a:t>
            </a:r>
            <a:r>
              <a:rPr lang="en-US" dirty="0" smtClean="0">
                <a:solidFill>
                  <a:schemeClr val="tx1"/>
                </a:solidFill>
              </a:rPr>
              <a:t>Datagram </a:t>
            </a:r>
            <a:r>
              <a:rPr lang="en-US" dirty="0">
                <a:solidFill>
                  <a:schemeClr val="tx1"/>
                </a:solidFill>
              </a:rPr>
              <a:t>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51800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kfi_sendto</a:t>
            </a:r>
            <a:r>
              <a:rPr lang="en-US" sz="2400" dirty="0"/>
              <a:t>()  post a Reliable Datagram send </a:t>
            </a:r>
            <a:r>
              <a:rPr lang="en-US" sz="2400" dirty="0" smtClean="0"/>
              <a:t>request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kfi_recvfrom</a:t>
            </a:r>
            <a:r>
              <a:rPr lang="en-US" sz="2400" dirty="0"/>
              <a:t>()  post a Reliable Datagram receive request</a:t>
            </a:r>
            <a:r>
              <a:rPr lang="en-US" sz="2400" dirty="0" smtClean="0"/>
              <a:t>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kfi_cq_sread</a:t>
            </a:r>
            <a:r>
              <a:rPr lang="en-US" sz="2400" dirty="0"/>
              <a:t>()  synchronous/blocking read CQ </a:t>
            </a:r>
            <a:r>
              <a:rPr lang="en-US" sz="2400" dirty="0" smtClean="0"/>
              <a:t>event(s).</a:t>
            </a:r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kfi_cq_read</a:t>
            </a:r>
            <a:r>
              <a:rPr lang="en-US" sz="2400" dirty="0" smtClean="0"/>
              <a:t>() non-blocking read CQ event(s).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 err="1" smtClean="0"/>
              <a:t>kfi_cq_error</a:t>
            </a:r>
            <a:r>
              <a:rPr lang="en-US" sz="2400" dirty="0"/>
              <a:t>()  retrieve data transfer error </a:t>
            </a:r>
            <a:r>
              <a:rPr lang="en-US" sz="2400" dirty="0" smtClean="0"/>
              <a:t>information</a:t>
            </a:r>
            <a:endParaRPr lang="en-US" sz="2400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sz="2400" dirty="0"/>
              <a:t>fi_close()  close any </a:t>
            </a:r>
            <a:r>
              <a:rPr lang="en-US" sz="2400" dirty="0" err="1" smtClean="0"/>
              <a:t>kfi</a:t>
            </a:r>
            <a:r>
              <a:rPr lang="en-US" sz="2400" dirty="0" smtClean="0"/>
              <a:t> </a:t>
            </a:r>
            <a:r>
              <a:rPr lang="en-US" sz="2400" dirty="0"/>
              <a:t>created object.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message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data transfer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3813"/>
          </a:xfrm>
        </p:spPr>
        <p:txBody>
          <a:bodyPr/>
          <a:lstStyle/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kfi_mr_reg</a:t>
            </a:r>
            <a:r>
              <a:rPr lang="en-US" sz="2000" dirty="0" smtClean="0"/>
              <a:t>( domain, &amp;mr )  register a memory region</a:t>
            </a:r>
            <a:br>
              <a:rPr lang="en-US" sz="2000" dirty="0" smtClean="0"/>
            </a:br>
            <a:endParaRPr lang="en-US" sz="2000" dirty="0" smtClean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kfi_close</a:t>
            </a:r>
            <a:r>
              <a:rPr lang="en-US" sz="2000" dirty="0"/>
              <a:t>( mr )  release a registered memory region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send from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kfi_recv</a:t>
            </a:r>
            <a:r>
              <a:rPr lang="en-US" sz="2000" dirty="0"/>
              <a:t>( ep, buf, len, fi_mr_desc(mr), ctx )</a:t>
            </a:r>
            <a:br>
              <a:rPr lang="en-US" sz="2000" dirty="0"/>
            </a:br>
            <a:r>
              <a:rPr lang="en-US" sz="2000" dirty="0"/>
              <a:t>	post async read into memory request.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kfi_sendmsg</a:t>
            </a:r>
            <a:r>
              <a:rPr lang="en-US" sz="2000" dirty="0"/>
              <a:t>()  post send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data).</a:t>
            </a:r>
            <a:br>
              <a:rPr lang="en-US" sz="2000" dirty="0"/>
            </a:br>
            <a:endParaRPr lang="en-US" sz="2000" dirty="0"/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kfi_readmsg</a:t>
            </a:r>
            <a:r>
              <a:rPr lang="en-US" sz="2000" dirty="0"/>
              <a:t>() post read using </a:t>
            </a:r>
            <a:r>
              <a:rPr lang="en-US" sz="2000" dirty="0" err="1"/>
              <a:t>fi_msg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k</a:t>
            </a:r>
            <a:r>
              <a:rPr lang="en-US" sz="2000" dirty="0" smtClean="0"/>
              <a:t>vec </a:t>
            </a:r>
            <a:r>
              <a:rPr lang="en-US" sz="2000" dirty="0"/>
              <a:t>+ imm data</a:t>
            </a:r>
            <a:r>
              <a:rPr lang="en-US" sz="2000" dirty="0" smtClean="0"/>
              <a:t>).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RDMA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9514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</a:t>
            </a:r>
            <a:r>
              <a:rPr lang="en-US" dirty="0"/>
              <a:t>()  post RDMA write.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</a:t>
            </a:r>
            <a:r>
              <a:rPr lang="en-US" dirty="0"/>
              <a:t>()  post RDMA read.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kfi_writemsg</a:t>
            </a:r>
            <a:r>
              <a:rPr lang="en-US" dirty="0"/>
              <a:t>()  post RDMA write </a:t>
            </a:r>
            <a:r>
              <a:rPr lang="en-US" dirty="0" smtClean="0"/>
              <a:t>msg (kvec</a:t>
            </a:r>
            <a:r>
              <a:rPr lang="en-US" dirty="0"/>
              <a:t>).</a:t>
            </a:r>
            <a:br>
              <a:rPr lang="en-US" dirty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kfi_readmsg</a:t>
            </a:r>
            <a:r>
              <a:rPr lang="en-US" dirty="0"/>
              <a:t>() post RDMA read </a:t>
            </a:r>
            <a:r>
              <a:rPr lang="en-US" dirty="0" smtClean="0"/>
              <a:t>msg (</a:t>
            </a:r>
            <a:r>
              <a:rPr lang="en-US" dirty="0"/>
              <a:t>k</a:t>
            </a:r>
            <a:r>
              <a:rPr lang="en-US" dirty="0" smtClean="0"/>
              <a:t>vec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2286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</a:t>
            </a:r>
            <a:r>
              <a:rPr lang="en-US" sz="3600" dirty="0" smtClean="0">
                <a:solidFill>
                  <a:schemeClr val="tx1"/>
                </a:solidFill>
              </a:rPr>
              <a:t>objectives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6613"/>
          </a:xfrm>
        </p:spPr>
        <p:txBody>
          <a:bodyPr/>
          <a:lstStyle/>
          <a:p>
            <a:r>
              <a:rPr lang="en-US" sz="2000" dirty="0"/>
              <a:t>Create network APIs to support kernel-based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filesystems, object I/O, block </a:t>
            </a:r>
            <a:r>
              <a:rPr lang="en-US" sz="1800" dirty="0" smtClean="0"/>
              <a:t>storage, persistent memory (emerging)</a:t>
            </a:r>
            <a:endParaRPr lang="en-US" sz="1800" dirty="0"/>
          </a:p>
          <a:p>
            <a:r>
              <a:rPr lang="en-US" sz="2000" dirty="0" smtClean="0"/>
              <a:t>Network agnostic</a:t>
            </a:r>
            <a:endParaRPr lang="en-US" sz="1800" dirty="0"/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support </a:t>
            </a:r>
            <a:r>
              <a:rPr lang="en-US" sz="1800" dirty="0">
                <a:sym typeface="Wingdings" panose="05000000000000000000" pitchFamily="2" charset="2"/>
              </a:rPr>
              <a:t>for new networks should not require emulating an existing one</a:t>
            </a:r>
            <a:endParaRPr lang="en-US" sz="1800" dirty="0"/>
          </a:p>
          <a:p>
            <a:pPr lvl="2"/>
            <a:r>
              <a:rPr lang="en-US" sz="1400" dirty="0"/>
              <a:t>device drivers are typically based on a specific network technology </a:t>
            </a:r>
          </a:p>
          <a:p>
            <a:r>
              <a:rPr lang="en-US" sz="2000" dirty="0" smtClean="0"/>
              <a:t>Present </a:t>
            </a:r>
            <a:r>
              <a:rPr lang="en-US" sz="2000" dirty="0"/>
              <a:t>a consumer-oriented network abstraction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emerging </a:t>
            </a:r>
            <a:r>
              <a:rPr lang="en-US" sz="2000" dirty="0" smtClean="0"/>
              <a:t>use cases - NVM</a:t>
            </a:r>
            <a:endParaRPr lang="en-US" sz="1800" dirty="0"/>
          </a:p>
          <a:p>
            <a:pPr lvl="1"/>
            <a:r>
              <a:rPr lang="en-US" sz="1800" dirty="0" smtClean="0"/>
              <a:t>NVM for storage and for memory access – see upcoming slide</a:t>
            </a:r>
            <a:endParaRPr lang="en-US" sz="14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for emerging </a:t>
            </a:r>
            <a:r>
              <a:rPr lang="en-US" sz="2000" dirty="0" smtClean="0"/>
              <a:t>fabrics</a:t>
            </a:r>
          </a:p>
          <a:p>
            <a:pPr lvl="1"/>
            <a:r>
              <a:rPr lang="en-US" sz="1800" dirty="0" smtClean="0"/>
              <a:t>Allow for innovation with new networks as they emerge</a:t>
            </a:r>
          </a:p>
          <a:p>
            <a:r>
              <a:rPr lang="en-US" sz="2000" dirty="0" smtClean="0"/>
              <a:t>Support </a:t>
            </a:r>
            <a:r>
              <a:rPr lang="en-US" sz="2000" dirty="0"/>
              <a:t>for existing networks</a:t>
            </a:r>
          </a:p>
          <a:p>
            <a:pPr lvl="1"/>
            <a:r>
              <a:rPr lang="en-US" sz="1800" dirty="0" smtClean="0"/>
              <a:t>Must run over </a:t>
            </a:r>
            <a:r>
              <a:rPr lang="en-US" sz="1800" dirty="0"/>
              <a:t>existing </a:t>
            </a:r>
            <a:r>
              <a:rPr lang="en-US" sz="1800" dirty="0" smtClean="0"/>
              <a:t>network technologies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FI </a:t>
            </a:r>
            <a:r>
              <a:rPr lang="en-US" dirty="0">
                <a:solidFill>
                  <a:schemeClr val="tx1"/>
                </a:solidFill>
              </a:rPr>
              <a:t>message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951413"/>
          </a:xfrm>
        </p:spPr>
        <p:txBody>
          <a:bodyPr/>
          <a:lstStyle/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send.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read.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kfi_sendmsg</a:t>
            </a:r>
            <a:r>
              <a:rPr lang="en-US" dirty="0"/>
              <a:t>()  post </a:t>
            </a:r>
            <a:r>
              <a:rPr lang="en-US" dirty="0" smtClean="0"/>
              <a:t>write msg (</a:t>
            </a:r>
            <a:r>
              <a:rPr lang="en-US" dirty="0"/>
              <a:t>k</a:t>
            </a:r>
            <a:r>
              <a:rPr lang="en-US" dirty="0" smtClean="0"/>
              <a:t>vec 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kfi_recvmsg</a:t>
            </a:r>
            <a:r>
              <a:rPr lang="en-US" dirty="0"/>
              <a:t>() post </a:t>
            </a:r>
            <a:r>
              <a:rPr lang="en-US" dirty="0" smtClean="0"/>
              <a:t>read msg (</a:t>
            </a:r>
            <a:r>
              <a:rPr lang="en-US" dirty="0"/>
              <a:t>k</a:t>
            </a:r>
            <a:r>
              <a:rPr lang="en-US" dirty="0" smtClean="0"/>
              <a:t>vec+ </a:t>
            </a:r>
            <a:r>
              <a:rPr lang="en-US" dirty="0" err="1" smtClean="0"/>
              <a:t>imData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marL="519113">
              <a:buFont typeface="Arial" panose="020B0604020202020204" pitchFamily="34" charset="0"/>
              <a:buChar char="•"/>
            </a:pPr>
            <a:r>
              <a:rPr lang="en-US" dirty="0" err="1" smtClean="0"/>
              <a:t>kfi_recvv</a:t>
            </a:r>
            <a:r>
              <a:rPr lang="en-US" dirty="0" smtClean="0"/>
              <a:t>(), </a:t>
            </a:r>
            <a:r>
              <a:rPr lang="en-US" dirty="0" err="1" smtClean="0"/>
              <a:t>kfi_sendv</a:t>
            </a:r>
            <a:r>
              <a:rPr lang="en-US" dirty="0" smtClean="0"/>
              <a:t>()  </a:t>
            </a:r>
            <a:r>
              <a:rPr lang="en-US" dirty="0"/>
              <a:t>post </a:t>
            </a:r>
            <a:r>
              <a:rPr lang="en-US" dirty="0" smtClean="0"/>
              <a:t>recv/send with </a:t>
            </a:r>
            <a:r>
              <a:rPr lang="en-US" dirty="0"/>
              <a:t>k</a:t>
            </a:r>
            <a:r>
              <a:rPr lang="en-US" dirty="0" smtClean="0"/>
              <a:t>vec.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Bonepile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 be deleted prior to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47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- a direction check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err="1" smtClean="0"/>
              <a:t>kfi</a:t>
            </a:r>
            <a:r>
              <a:rPr lang="en-US" dirty="0" smtClean="0"/>
              <a:t> mission and objectives</a:t>
            </a:r>
          </a:p>
          <a:p>
            <a:r>
              <a:rPr lang="en-US" dirty="0" smtClean="0"/>
              <a:t>Positioning </a:t>
            </a:r>
            <a:r>
              <a:rPr lang="en-US" dirty="0" err="1" smtClean="0"/>
              <a:t>kfi</a:t>
            </a:r>
            <a:r>
              <a:rPr lang="en-US" dirty="0" smtClean="0"/>
              <a:t> in the Linux kernel</a:t>
            </a:r>
          </a:p>
          <a:p>
            <a:r>
              <a:rPr lang="en-US" dirty="0" smtClean="0"/>
              <a:t>Why a new kernel mode API?</a:t>
            </a:r>
          </a:p>
          <a:p>
            <a:r>
              <a:rPr lang="en-US" dirty="0" smtClean="0"/>
              <a:t>State of development today – </a:t>
            </a:r>
            <a:r>
              <a:rPr lang="en-US" dirty="0" err="1" smtClean="0"/>
              <a:t>Github</a:t>
            </a:r>
            <a:r>
              <a:rPr lang="en-US" dirty="0" smtClean="0"/>
              <a:t> repo, etc</a:t>
            </a:r>
          </a:p>
          <a:p>
            <a:r>
              <a:rPr lang="en-US" dirty="0" smtClean="0"/>
              <a:t>Conclusions, 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2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* Block and object storage protocols map well to reliable, message-based APIs that also provide RMA access.</a:t>
            </a:r>
          </a:p>
          <a:p>
            <a:r>
              <a:rPr lang="en-US" sz="2000" dirty="0" smtClean="0"/>
              <a:t>  - kfabric provides reliable and unreliable messages; the process do not need to maintain message markers.</a:t>
            </a:r>
          </a:p>
          <a:p>
            <a:r>
              <a:rPr lang="en-US" sz="2000" dirty="0" smtClean="0"/>
              <a:t>  </a:t>
            </a:r>
            <a:r>
              <a:rPr lang="en-US" sz="2000" dirty="0"/>
              <a:t>- kfabric does not require implicit buffering.</a:t>
            </a:r>
          </a:p>
          <a:p>
            <a:r>
              <a:rPr lang="en-US" sz="2000" dirty="0"/>
              <a:t>  - kfabric provides a richer set of send completion semantics (e.g. local completion, remote completion, others?).</a:t>
            </a:r>
          </a:p>
          <a:p>
            <a:r>
              <a:rPr lang="en-US" sz="2000" dirty="0"/>
              <a:t>  - kfabric “connection” are thread-safe; multiple threads can progress them independently.</a:t>
            </a:r>
          </a:p>
          <a:p>
            <a:r>
              <a:rPr lang="en-US" sz="2000" dirty="0"/>
              <a:t>  - kfabric provides one-sided semantics that can allow direct hardware access without CPU intervention.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457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another kernel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Kfi</a:t>
            </a:r>
            <a:r>
              <a:rPr lang="en-US" dirty="0" smtClean="0"/>
              <a:t> is intended to be an abstract I/O API</a:t>
            </a:r>
          </a:p>
          <a:p>
            <a:pPr lvl="1"/>
            <a:r>
              <a:rPr lang="en-US" dirty="0" smtClean="0"/>
              <a:t>as compared to existing kverbs which is a low level device driver model</a:t>
            </a:r>
          </a:p>
          <a:p>
            <a:r>
              <a:rPr lang="en-US" dirty="0" smtClean="0"/>
              <a:t>kverbs is based on a QP-based device; difficult to write to a non-QP-based device without emulating a QP</a:t>
            </a:r>
          </a:p>
          <a:p>
            <a:r>
              <a:rPr lang="en-US" dirty="0" err="1" smtClean="0"/>
              <a:t>kfi</a:t>
            </a:r>
            <a:r>
              <a:rPr lang="en-US" dirty="0" smtClean="0"/>
              <a:t> begins as a device agnostic, RMA-interface</a:t>
            </a:r>
          </a:p>
          <a:p>
            <a:r>
              <a:rPr lang="en-US" dirty="0" err="1" smtClean="0"/>
              <a:t>kfi</a:t>
            </a:r>
            <a:r>
              <a:rPr lang="en-US" dirty="0" smtClean="0"/>
              <a:t> is designed to support HA for NVM using </a:t>
            </a:r>
            <a:r>
              <a:rPr lang="en-US" dirty="0" err="1" smtClean="0"/>
              <a:t>PCIe</a:t>
            </a:r>
            <a:r>
              <a:rPr lang="en-US" dirty="0" smtClean="0"/>
              <a:t> non-transparent bridging or other mechanisms that don’t rely on a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731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 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Create network APIs to support kernel-based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filesystems, object I/O, block storage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Incorporate high performance storage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emerging storage technologies e.g. NVM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Transport independence, consumer portability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 an </a:t>
            </a:r>
            <a:r>
              <a:rPr lang="en-US" sz="1600" dirty="0"/>
              <a:t>API </a:t>
            </a:r>
            <a:r>
              <a:rPr lang="en-US" sz="1600" dirty="0" smtClean="0"/>
              <a:t>which is not derived </a:t>
            </a:r>
            <a:r>
              <a:rPr lang="en-US" sz="1600" dirty="0"/>
              <a:t>from a specific network technology 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Base the API on a </a:t>
            </a:r>
            <a:r>
              <a:rPr lang="en-US" sz="1600" dirty="0"/>
              <a:t>higher level abstraction </a:t>
            </a:r>
            <a:r>
              <a:rPr lang="en-US" sz="1600" dirty="0" smtClean="0"/>
              <a:t>built </a:t>
            </a:r>
            <a:r>
              <a:rPr lang="en-US" sz="1600" dirty="0"/>
              <a:t>on message passing </a:t>
            </a:r>
            <a:r>
              <a:rPr lang="en-US" sz="1600" dirty="0" smtClean="0"/>
              <a:t>semantics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Emphasis on performance and scalability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Minimize code </a:t>
            </a:r>
            <a:r>
              <a:rPr lang="en-US" sz="1600" dirty="0"/>
              <a:t>paths to device </a:t>
            </a:r>
            <a:r>
              <a:rPr lang="en-US" sz="1600" dirty="0" smtClean="0"/>
              <a:t>functionality for performance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Focus on optimizing critical code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Eliminate code branches from critical paths wherever possible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Smooth transition path to emerging fabrics and new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NVM as persistent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of any particular network technology</a:t>
            </a:r>
            <a:br>
              <a:rPr lang="en-US" sz="16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another kernel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Demand exists for an abstract, message </a:t>
            </a:r>
            <a:r>
              <a:rPr lang="en-US" dirty="0" smtClean="0"/>
              <a:t>passing </a:t>
            </a:r>
            <a:r>
              <a:rPr lang="en-US" dirty="0" smtClean="0"/>
              <a:t>API based on RMA</a:t>
            </a:r>
          </a:p>
          <a:p>
            <a:endParaRPr lang="en-US" sz="1600" dirty="0" smtClean="0"/>
          </a:p>
          <a:p>
            <a:r>
              <a:rPr lang="en-US" dirty="0" err="1" smtClean="0"/>
              <a:t>Kverbs</a:t>
            </a:r>
            <a:r>
              <a:rPr lang="en-US" dirty="0" smtClean="0"/>
              <a:t> is a low level device driver</a:t>
            </a:r>
          </a:p>
          <a:p>
            <a:pPr lvl="1"/>
            <a:r>
              <a:rPr lang="en-US" dirty="0" smtClean="0"/>
              <a:t>kfabric is expected to call kverbs for certain networks</a:t>
            </a:r>
          </a:p>
          <a:p>
            <a:endParaRPr lang="en-US" sz="1600" dirty="0" smtClean="0"/>
          </a:p>
          <a:p>
            <a:r>
              <a:rPr lang="en-US" dirty="0" smtClean="0"/>
              <a:t>Reliable sockets is a byte streaming interface</a:t>
            </a:r>
          </a:p>
          <a:p>
            <a:pPr lvl="1"/>
            <a:r>
              <a:rPr lang="en-US" dirty="0" smtClean="0"/>
              <a:t>kfabric complements sockets by providing a reliable message service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37218" y="5770344"/>
            <a:ext cx="648130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semantics desired by current and emerging storage applications are not well addressed by current APIs</a:t>
            </a:r>
          </a:p>
        </p:txBody>
      </p:sp>
    </p:spTree>
    <p:extLst>
      <p:ext uri="{BB962C8B-B14F-4D97-AF65-F5344CB8AC3E}">
        <p14:creationId xmlns:p14="http://schemas.microsoft.com/office/powerpoint/2010/main" val="130491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42" y="87281"/>
            <a:ext cx="7750158" cy="539605"/>
          </a:xfrm>
        </p:spPr>
        <p:txBody>
          <a:bodyPr/>
          <a:lstStyle/>
          <a:p>
            <a:r>
              <a:rPr lang="en-US" sz="3600" dirty="0" smtClean="0"/>
              <a:t>OFI – kfabric/libfabric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886184" y="2226532"/>
            <a:ext cx="5367296" cy="3323704"/>
            <a:chOff x="1892407" y="387498"/>
            <a:chExt cx="7911551" cy="5411230"/>
          </a:xfrm>
        </p:grpSpPr>
        <p:sp>
          <p:nvSpPr>
            <p:cNvPr id="62" name="TextBox 61"/>
            <p:cNvSpPr txBox="1"/>
            <p:nvPr/>
          </p:nvSpPr>
          <p:spPr>
            <a:xfrm>
              <a:off x="1892408" y="968702"/>
              <a:ext cx="7911550" cy="3257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err="1" smtClean="0"/>
                <a:t>Libfabric</a:t>
              </a:r>
              <a:r>
                <a:rPr lang="en-US" sz="700" dirty="0" smtClean="0"/>
                <a:t> Enabled Applications</a:t>
              </a:r>
              <a:endParaRPr lang="en-US" sz="7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892409" y="1383527"/>
              <a:ext cx="7911549" cy="1924216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err="1" smtClean="0"/>
                <a:t>libfabric</a:t>
              </a:r>
              <a:endParaRPr lang="en-US" sz="7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31783" y="1741334"/>
              <a:ext cx="1775384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Communication Services</a:t>
              </a:r>
              <a:endParaRPr lang="en-US" sz="700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094924" y="2032883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094924" y="2598750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3500" y="1741334"/>
              <a:ext cx="144415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Completion Services</a:t>
              </a:r>
              <a:endParaRPr lang="en-US" sz="7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29521" y="2027582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29521" y="2593449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023984" y="1741334"/>
              <a:ext cx="2020302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Data Transfer Services</a:t>
              </a:r>
              <a:endParaRPr lang="en-US" sz="7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149881" y="2032883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149881" y="2598750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8105691" y="2032883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8105691" y="2598750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045807" y="1741334"/>
              <a:ext cx="1351391" cy="1441838"/>
            </a:xfrm>
            <a:prstGeom prst="roundRect">
              <a:avLst>
                <a:gd name="adj" fmla="val 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Control Services</a:t>
              </a:r>
              <a:endParaRPr lang="en-US" sz="700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199278" y="2024932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892409" y="3442904"/>
              <a:ext cx="7911549" cy="1463040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OFI Provider</a:t>
              </a:r>
              <a:endParaRPr lang="en-US" sz="7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094923" y="4327719"/>
              <a:ext cx="1034999" cy="437321"/>
            </a:xfrm>
            <a:prstGeom prst="roundRect">
              <a:avLst>
                <a:gd name="adj" fmla="val 51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Address Vectors</a:t>
              </a:r>
              <a:endParaRPr lang="en-US" sz="7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860111" y="3689405"/>
              <a:ext cx="903643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929521" y="3762281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Event Queues</a:t>
              </a:r>
              <a:endParaRPr lang="en-US" sz="7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929521" y="4328148"/>
              <a:ext cx="791157" cy="437321"/>
            </a:xfrm>
            <a:prstGeom prst="roundRect">
              <a:avLst>
                <a:gd name="adj" fmla="val 76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Counters</a:t>
              </a:r>
              <a:endParaRPr lang="en-US" sz="7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94301" y="3689405"/>
              <a:ext cx="1875276" cy="113703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149881" y="3767582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Message Queues</a:t>
              </a:r>
              <a:endParaRPr lang="en-US" sz="7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9881" y="4333449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Tag Matching</a:t>
              </a:r>
              <a:endParaRPr lang="en-US" sz="700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105691" y="3767582"/>
              <a:ext cx="80507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RMA</a:t>
              </a:r>
              <a:endParaRPr lang="en-US" sz="700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8105691" y="4333449"/>
              <a:ext cx="805079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Atomics</a:t>
              </a:r>
              <a:endParaRPr lang="en-US" sz="7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199278" y="3759631"/>
              <a:ext cx="1024396" cy="437321"/>
            </a:xfrm>
            <a:prstGeom prst="roundRect">
              <a:avLst>
                <a:gd name="adj" fmla="val 8722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Discovery</a:t>
              </a:r>
              <a:endParaRPr lang="en-US" sz="700" dirty="0"/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9082722" y="1741334"/>
              <a:ext cx="164648" cy="1441838"/>
            </a:xfrm>
            <a:prstGeom prst="rightBrace">
              <a:avLst>
                <a:gd name="adj1" fmla="val 14429"/>
                <a:gd name="adj2" fmla="val 50000"/>
              </a:avLst>
            </a:prstGeom>
            <a:ln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56" name="Rounded Rectangle 55"/>
            <p:cNvSpPr/>
            <p:nvPr/>
          </p:nvSpPr>
          <p:spPr>
            <a:xfrm rot="16200000">
              <a:off x="9029153" y="2271959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sp>
          <p:nvSpPr>
            <p:cNvPr id="57" name="Rounded Rectangle 56"/>
            <p:cNvSpPr/>
            <p:nvPr/>
          </p:nvSpPr>
          <p:spPr>
            <a:xfrm rot="16200000">
              <a:off x="9029154" y="4042440"/>
              <a:ext cx="922528" cy="380587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Triggered Operations</a:t>
              </a:r>
              <a:endParaRPr lang="en-US" sz="700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1892409" y="1200647"/>
              <a:ext cx="7911549" cy="7951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1892410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MPI</a:t>
              </a:r>
              <a:endParaRPr lang="en-US" sz="7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99344" y="387499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SHMEM</a:t>
              </a:r>
              <a:endParaRPr lang="en-US" sz="700" dirty="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7779029" y="387498"/>
              <a:ext cx="1956022" cy="497045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PGAS</a:t>
              </a:r>
              <a:endParaRPr lang="en-US" sz="7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955367" y="604238"/>
              <a:ext cx="1823663" cy="325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/>
                <a:t>. . .</a:t>
              </a:r>
              <a:endParaRPr lang="en-US" sz="700" b="1" dirty="0"/>
            </a:p>
          </p:txBody>
        </p:sp>
        <p:cxnSp>
          <p:nvCxnSpPr>
            <p:cNvPr id="64" name="Straight Arrow Connector 63"/>
            <p:cNvCxnSpPr>
              <a:endCxn id="49" idx="0"/>
            </p:cNvCxnSpPr>
            <p:nvPr/>
          </p:nvCxnSpPr>
          <p:spPr>
            <a:xfrm>
              <a:off x="8031939" y="3183172"/>
              <a:ext cx="0" cy="506233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1892407" y="5177190"/>
              <a:ext cx="7911549" cy="621538"/>
            </a:xfrm>
            <a:prstGeom prst="roundRect">
              <a:avLst>
                <a:gd name="adj" fmla="val 60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700" dirty="0" smtClean="0"/>
                <a:t>NIC</a:t>
              </a:r>
              <a:endParaRPr lang="en-US" sz="700" dirty="0"/>
            </a:p>
          </p:txBody>
        </p:sp>
        <p:cxnSp>
          <p:nvCxnSpPr>
            <p:cNvPr id="66" name="Straight Arrow Connector 65"/>
            <p:cNvCxnSpPr>
              <a:endCxn id="70" idx="0"/>
            </p:cNvCxnSpPr>
            <p:nvPr/>
          </p:nvCxnSpPr>
          <p:spPr>
            <a:xfrm>
              <a:off x="7421305" y="4826442"/>
              <a:ext cx="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 flipV="1">
              <a:off x="6311932" y="1204623"/>
              <a:ext cx="7906" cy="536711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V="1">
              <a:off x="8031939" y="1208598"/>
              <a:ext cx="0" cy="536712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46" idx="0"/>
            </p:cNvCxnSpPr>
            <p:nvPr/>
          </p:nvCxnSpPr>
          <p:spPr>
            <a:xfrm flipH="1" flipV="1">
              <a:off x="6311932" y="3183172"/>
              <a:ext cx="1" cy="506233"/>
            </a:xfrm>
            <a:prstGeom prst="straightConnector1">
              <a:avLst/>
            </a:prstGeom>
            <a:ln w="1270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>
            <a:xfrm>
              <a:off x="6887651" y="5272564"/>
              <a:ext cx="1067309" cy="437321"/>
            </a:xfrm>
            <a:prstGeom prst="roundRect">
              <a:avLst>
                <a:gd name="adj" fmla="val 653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TX Command Queues</a:t>
              </a:r>
              <a:endParaRPr lang="en-US" sz="7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105691" y="5272564"/>
              <a:ext cx="1070114" cy="437321"/>
            </a:xfrm>
            <a:prstGeom prst="roundRect">
              <a:avLst>
                <a:gd name="adj" fmla="val 544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RX Command Queues</a:t>
              </a:r>
              <a:endParaRPr lang="en-US" sz="700" dirty="0"/>
            </a:p>
          </p:txBody>
        </p:sp>
        <p:cxnSp>
          <p:nvCxnSpPr>
            <p:cNvPr id="72" name="Straight Arrow Connector 71"/>
            <p:cNvCxnSpPr>
              <a:endCxn id="71" idx="0"/>
            </p:cNvCxnSpPr>
            <p:nvPr/>
          </p:nvCxnSpPr>
          <p:spPr>
            <a:xfrm>
              <a:off x="8635117" y="4826442"/>
              <a:ext cx="5631" cy="446122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Rounded Rectangle 72"/>
            <p:cNvSpPr/>
            <p:nvPr/>
          </p:nvSpPr>
          <p:spPr>
            <a:xfrm>
              <a:off x="4099392" y="3760606"/>
              <a:ext cx="1034999" cy="437321"/>
            </a:xfrm>
            <a:prstGeom prst="roundRect">
              <a:avLst>
                <a:gd name="adj" fmla="val 763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Connection Management</a:t>
              </a:r>
              <a:endParaRPr lang="en-US" sz="700" dirty="0"/>
            </a:p>
          </p:txBody>
        </p:sp>
        <p:cxnSp>
          <p:nvCxnSpPr>
            <p:cNvPr id="74" name="Straight Arrow Connector 73"/>
            <p:cNvCxnSpPr>
              <a:endCxn id="46" idx="2"/>
            </p:cNvCxnSpPr>
            <p:nvPr/>
          </p:nvCxnSpPr>
          <p:spPr>
            <a:xfrm flipH="1" flipV="1">
              <a:off x="6311933" y="4826442"/>
              <a:ext cx="7905" cy="350748"/>
            </a:xfrm>
            <a:prstGeom prst="straightConnector1">
              <a:avLst/>
            </a:prstGeom>
            <a:ln w="12700">
              <a:prstDash val="solid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24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kfabric, libfabric relationship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/>
              <a:t>k</a:t>
            </a:r>
            <a:r>
              <a:rPr lang="en-US" sz="2000" dirty="0" smtClean="0"/>
              <a:t>fabric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is: kernel modules for storage and remote data access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is not: </a:t>
            </a:r>
            <a:r>
              <a:rPr lang="en-US" sz="2000" dirty="0" smtClean="0"/>
              <a:t>the </a:t>
            </a:r>
            <a:r>
              <a:rPr lang="en-US" sz="2000" dirty="0"/>
              <a:t>kernel component of </a:t>
            </a:r>
            <a:r>
              <a:rPr lang="en-US" sz="2000" dirty="0" smtClean="0"/>
              <a:t>libfabric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libfabric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user-mode library for distributed and parallel </a:t>
            </a:r>
            <a:r>
              <a:rPr lang="en-US" sz="2000" dirty="0" smtClean="0"/>
              <a:t>computing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may be leveraged for user mode storage or data access (</a:t>
            </a:r>
            <a:r>
              <a:rPr lang="en-US" sz="2000" dirty="0" err="1" smtClean="0"/>
              <a:t>tbd</a:t>
            </a:r>
            <a:r>
              <a:rPr lang="en-US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libfabric access to kernel services are performed by the provider(s) using the provider’s kernel drivers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56985" y="5732019"/>
            <a:ext cx="66223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kfabric complements libfabric by filling out the OFI suite of APIs</a:t>
            </a:r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Positioning kfabric in the kernel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believe that kfabric is best positioned as a peer to the kernel TCP sockets stack</a:t>
            </a:r>
          </a:p>
          <a:p>
            <a:endParaRPr lang="en-US" sz="2200" dirty="0" smtClean="0"/>
          </a:p>
          <a:p>
            <a:r>
              <a:rPr lang="en-US" dirty="0"/>
              <a:t>Rationale</a:t>
            </a:r>
          </a:p>
          <a:p>
            <a:pPr lvl="1"/>
            <a:r>
              <a:rPr lang="en-US" dirty="0" smtClean="0"/>
              <a:t>message </a:t>
            </a:r>
            <a:r>
              <a:rPr lang="en-US" dirty="0"/>
              <a:t>orientation complements Socket’s reliable stream orientation</a:t>
            </a:r>
            <a:endParaRPr lang="en-US" dirty="0"/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one-sided (RMA) operations </a:t>
            </a:r>
          </a:p>
          <a:p>
            <a:pPr lvl="1"/>
            <a:r>
              <a:rPr lang="en-US" dirty="0" smtClean="0"/>
              <a:t>adds </a:t>
            </a:r>
            <a:r>
              <a:rPr lang="en-US" dirty="0"/>
              <a:t>support for asynchronous operations</a:t>
            </a:r>
            <a:endParaRPr lang="en-US" dirty="0"/>
          </a:p>
          <a:p>
            <a:pPr lvl="1"/>
            <a:r>
              <a:rPr lang="en-US" dirty="0" smtClean="0"/>
              <a:t>rich </a:t>
            </a:r>
            <a:r>
              <a:rPr lang="en-US" dirty="0"/>
              <a:t>set of completion semantics is a good semantic match to storage application usage models</a:t>
            </a:r>
          </a:p>
          <a:p>
            <a:pPr lvl="2"/>
            <a:r>
              <a:rPr lang="en-US" sz="1200" dirty="0" smtClean="0"/>
              <a:t>(Why is this true?)</a:t>
            </a:r>
            <a:endParaRPr lang="en-US" sz="1200" dirty="0"/>
          </a:p>
          <a:p>
            <a:pPr lvl="2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torage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Block </a:t>
            </a:r>
            <a:r>
              <a:rPr lang="en-US" sz="1800" dirty="0"/>
              <a:t>and object storage protocols do not map well to </a:t>
            </a:r>
            <a:r>
              <a:rPr lang="en-US" sz="1800" dirty="0" smtClean="0"/>
              <a:t>sockets</a:t>
            </a:r>
          </a:p>
          <a:p>
            <a:r>
              <a:rPr lang="en-US" sz="1800" dirty="0"/>
              <a:t>R</a:t>
            </a:r>
            <a:r>
              <a:rPr lang="en-US" sz="1800" dirty="0" smtClean="0"/>
              <a:t>eliable </a:t>
            </a:r>
            <a:r>
              <a:rPr lang="en-US" sz="1800" dirty="0"/>
              <a:t>sockets are stream-oriented </a:t>
            </a:r>
            <a:r>
              <a:rPr lang="en-US" sz="1800" dirty="0" smtClean="0"/>
              <a:t>and </a:t>
            </a:r>
            <a:r>
              <a:rPr lang="en-US" sz="1800" dirty="0"/>
              <a:t>require </a:t>
            </a:r>
            <a:r>
              <a:rPr lang="en-US" sz="1800" dirty="0" smtClean="0"/>
              <a:t>markers</a:t>
            </a:r>
            <a:endParaRPr lang="en-US" sz="1800" dirty="0"/>
          </a:p>
          <a:p>
            <a:r>
              <a:rPr lang="en-US" sz="1800" dirty="0" smtClean="0"/>
              <a:t>Datagram </a:t>
            </a:r>
            <a:r>
              <a:rPr lang="en-US" sz="1800" dirty="0"/>
              <a:t>sockets map well to </a:t>
            </a:r>
            <a:r>
              <a:rPr lang="en-US" sz="1800" dirty="0" smtClean="0"/>
              <a:t>messages but at </a:t>
            </a:r>
            <a:r>
              <a:rPr lang="en-US" sz="1800" dirty="0"/>
              <a:t>the expense of </a:t>
            </a:r>
            <a:r>
              <a:rPr lang="en-US" sz="1800" dirty="0" smtClean="0"/>
              <a:t>reliability</a:t>
            </a:r>
            <a:endParaRPr lang="en-US" sz="1800" dirty="0"/>
          </a:p>
          <a:p>
            <a:r>
              <a:rPr lang="en-US" sz="1800" dirty="0" smtClean="0"/>
              <a:t>Sockets requires </a:t>
            </a:r>
            <a:r>
              <a:rPr lang="en-US" sz="1800" dirty="0"/>
              <a:t>implicit buffering at the sender and receiver, which adds latency, increases CPU utilization, and reduces </a:t>
            </a:r>
            <a:r>
              <a:rPr lang="en-US" sz="1800" dirty="0" smtClean="0"/>
              <a:t>throughput</a:t>
            </a:r>
          </a:p>
          <a:p>
            <a:r>
              <a:rPr lang="en-US" sz="1800" dirty="0" smtClean="0"/>
              <a:t>Sockets’ </a:t>
            </a:r>
            <a:r>
              <a:rPr lang="en-US" sz="1800" dirty="0"/>
              <a:t>completion semantics </a:t>
            </a:r>
            <a:r>
              <a:rPr lang="en-US" sz="1800" dirty="0" smtClean="0"/>
              <a:t>guarantee only that the data is buffered locally</a:t>
            </a:r>
            <a:endParaRPr lang="en-US" sz="1800" dirty="0"/>
          </a:p>
          <a:p>
            <a:r>
              <a:rPr lang="en-US" sz="1800" dirty="0" smtClean="0"/>
              <a:t>Sockets does </a:t>
            </a:r>
            <a:r>
              <a:rPr lang="en-US" sz="1800" dirty="0"/>
              <a:t>not provide </a:t>
            </a:r>
            <a:r>
              <a:rPr lang="en-US" sz="1800" dirty="0" smtClean="0"/>
              <a:t>mechanisms </a:t>
            </a:r>
            <a:r>
              <a:rPr lang="en-US" sz="1800" dirty="0"/>
              <a:t>for one-sided </a:t>
            </a:r>
            <a:r>
              <a:rPr lang="en-US" sz="1800" dirty="0" smtClean="0"/>
              <a:t>access (RMA) </a:t>
            </a:r>
          </a:p>
          <a:p>
            <a:pPr lvl="1"/>
            <a:r>
              <a:rPr lang="en-US" sz="1400" dirty="0" smtClean="0"/>
              <a:t>requires </a:t>
            </a:r>
            <a:r>
              <a:rPr lang="en-US" sz="1400" dirty="0"/>
              <a:t>an active </a:t>
            </a:r>
            <a:r>
              <a:rPr lang="en-US" sz="1400" dirty="0" smtClean="0"/>
              <a:t>software agent </a:t>
            </a:r>
            <a:r>
              <a:rPr lang="en-US" sz="1400" dirty="0"/>
              <a:t>on both the sender and </a:t>
            </a:r>
            <a:r>
              <a:rPr lang="en-US" sz="1400" dirty="0" smtClean="0"/>
              <a:t>receiver.</a:t>
            </a:r>
            <a:endParaRPr lang="en-US" sz="1400" dirty="0"/>
          </a:p>
          <a:p>
            <a:r>
              <a:rPr lang="en-US" sz="1800" dirty="0" smtClean="0"/>
              <a:t>Socket </a:t>
            </a:r>
            <a:r>
              <a:rPr lang="en-US" sz="1800" dirty="0"/>
              <a:t>connections </a:t>
            </a:r>
            <a:r>
              <a:rPr lang="en-US" sz="1800" dirty="0" smtClean="0"/>
              <a:t>don’t allow </a:t>
            </a:r>
            <a:r>
              <a:rPr lang="en-US" sz="1800" dirty="0"/>
              <a:t>multiple thread access without external synchronization </a:t>
            </a:r>
            <a:endParaRPr lang="en-US" sz="1800" dirty="0" smtClean="0"/>
          </a:p>
          <a:p>
            <a:pPr lvl="1"/>
            <a:r>
              <a:rPr lang="en-US" sz="1400" dirty="0" smtClean="0"/>
              <a:t>e.g. </a:t>
            </a:r>
            <a:r>
              <a:rPr lang="en-US" sz="1400" dirty="0"/>
              <a:t>a </a:t>
            </a:r>
            <a:r>
              <a:rPr lang="en-US" sz="1400" dirty="0" err="1" smtClean="0"/>
              <a:t>mutex</a:t>
            </a:r>
            <a:r>
              <a:rPr lang="en-US" sz="1400" dirty="0" smtClean="0"/>
              <a:t> </a:t>
            </a:r>
            <a:r>
              <a:rPr lang="en-US" sz="1400" dirty="0"/>
              <a:t>to ensure single thread access to partial messages and to avoid losing </a:t>
            </a:r>
            <a:r>
              <a:rPr lang="en-US" sz="1400" dirty="0" smtClean="0"/>
              <a:t>markers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0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29577</TotalTime>
  <Words>2427</Words>
  <Application>Microsoft Office PowerPoint</Application>
  <PresentationFormat>On-screen Show (4:3)</PresentationFormat>
  <Paragraphs>562</Paragraphs>
  <Slides>45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Custom Design</vt:lpstr>
      <vt:lpstr>PowerPoint Presentation</vt:lpstr>
      <vt:lpstr>Objective</vt:lpstr>
      <vt:lpstr>Background</vt:lpstr>
      <vt:lpstr>kfabric objectives</vt:lpstr>
      <vt:lpstr>Why another kernel API?</vt:lpstr>
      <vt:lpstr>OFI – kfabric/libfabric</vt:lpstr>
      <vt:lpstr>kfabric, libfabric relationship</vt:lpstr>
      <vt:lpstr>Positioning kfabric in the kernel</vt:lpstr>
      <vt:lpstr>Storage protocols</vt:lpstr>
      <vt:lpstr>Storage protocols</vt:lpstr>
      <vt:lpstr>Emerging storage protocols</vt:lpstr>
      <vt:lpstr>Support for NVM</vt:lpstr>
      <vt:lpstr>Motivation</vt:lpstr>
      <vt:lpstr>Scope</vt:lpstr>
      <vt:lpstr>NVM access methods summarized</vt:lpstr>
      <vt:lpstr>Case 2,3 – local access models</vt:lpstr>
      <vt:lpstr>Case 4,5 – remote NVM I/O access</vt:lpstr>
      <vt:lpstr>kfabric architecture</vt:lpstr>
      <vt:lpstr>Kfabric Framework</vt:lpstr>
      <vt:lpstr>Kfabric API – the details</vt:lpstr>
      <vt:lpstr>KFI API</vt:lpstr>
      <vt:lpstr>GitHub, repo directory structure</vt:lpstr>
      <vt:lpstr>KFI Naming</vt:lpstr>
      <vt:lpstr>KFI Repo Layout</vt:lpstr>
      <vt:lpstr>PowerPoint Presentation</vt:lpstr>
      <vt:lpstr>PowerPoint Presentation</vt:lpstr>
      <vt:lpstr>NVM – two main use cases</vt:lpstr>
      <vt:lpstr>Storage</vt:lpstr>
      <vt:lpstr>Why kfi for NVM?</vt:lpstr>
      <vt:lpstr>Why kfi for NVM?</vt:lpstr>
      <vt:lpstr>Taxonomy</vt:lpstr>
      <vt:lpstr>KFI Provider</vt:lpstr>
      <vt:lpstr>KFI Application Flow</vt:lpstr>
      <vt:lpstr>KFI Initialization</vt:lpstr>
      <vt:lpstr>kfi End Point setup</vt:lpstr>
      <vt:lpstr>kfi connection components</vt:lpstr>
      <vt:lpstr>KFI Reliable Datagram transfer</vt:lpstr>
      <vt:lpstr>KFI message data transfer</vt:lpstr>
      <vt:lpstr>KFI RDMA data transfer</vt:lpstr>
      <vt:lpstr>KFI message data transfer</vt:lpstr>
      <vt:lpstr>Bonepile</vt:lpstr>
      <vt:lpstr>Agenda</vt:lpstr>
      <vt:lpstr>Mapping storage protocols</vt:lpstr>
      <vt:lpstr>Why another kernel API?</vt:lpstr>
      <vt:lpstr>Kfabric Mission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882</cp:revision>
  <cp:lastPrinted>2014-07-18T22:08:28Z</cp:lastPrinted>
  <dcterms:created xsi:type="dcterms:W3CDTF">2009-09-15T00:09:16Z</dcterms:created>
  <dcterms:modified xsi:type="dcterms:W3CDTF">2016-01-19T10:21:58Z</dcterms:modified>
</cp:coreProperties>
</file>