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2"/>
  </p:notesMasterIdLst>
  <p:handoutMasterIdLst>
    <p:handoutMasterId r:id="rId13"/>
  </p:handoutMasterIdLst>
  <p:sldIdLst>
    <p:sldId id="262" r:id="rId3"/>
    <p:sldId id="346" r:id="rId4"/>
    <p:sldId id="361" r:id="rId5"/>
    <p:sldId id="360" r:id="rId6"/>
    <p:sldId id="362" r:id="rId7"/>
    <p:sldId id="366" r:id="rId8"/>
    <p:sldId id="367" r:id="rId9"/>
    <p:sldId id="363" r:id="rId10"/>
    <p:sldId id="364" r:id="rId11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  <p:cmAuthor id="3" name="Paul Grun" initials="PG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85601" autoAdjust="0"/>
  </p:normalViewPr>
  <p:slideViewPr>
    <p:cSldViewPr snapToObjects="1">
      <p:cViewPr varScale="1">
        <p:scale>
          <a:sx n="89" d="100"/>
          <a:sy n="89" d="100"/>
        </p:scale>
        <p:origin x="264" y="84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5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05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096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9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OFA OpenFabrics Interfaces Project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Data Storage/Data Access working group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January 2016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34290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Summarizing NVM Usage Models for DS/DA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Objective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608220"/>
            <a:ext cx="5882105" cy="44115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34200" y="381400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bjective of this slide deck is to dig down into these two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4800" y="4990274"/>
            <a:ext cx="4114800" cy="395862"/>
          </a:xfrm>
          <a:prstGeom prst="roundRect">
            <a:avLst/>
          </a:prstGeom>
          <a:solidFill>
            <a:srgbClr val="000000">
              <a:alpha val="5882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Motivation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" y="1524000"/>
            <a:ext cx="8229600" cy="4646613"/>
          </a:xfrm>
        </p:spPr>
        <p:txBody>
          <a:bodyPr/>
          <a:lstStyle/>
          <a:p>
            <a:pPr marL="342900" lvl="1" indent="-342900"/>
            <a:r>
              <a:rPr lang="en-US" dirty="0"/>
              <a:t>NVM </a:t>
            </a:r>
            <a:r>
              <a:rPr lang="en-US" dirty="0" smtClean="0"/>
              <a:t>is </a:t>
            </a:r>
            <a:r>
              <a:rPr lang="en-US" dirty="0"/>
              <a:t>an important emerging </a:t>
            </a:r>
            <a:r>
              <a:rPr lang="en-US" dirty="0" smtClean="0"/>
              <a:t>technology of great importance to OFA members and the consumers of OFS</a:t>
            </a:r>
          </a:p>
          <a:p>
            <a:pPr marL="342900" lvl="1" indent="-342900"/>
            <a:r>
              <a:rPr lang="en-US" dirty="0" smtClean="0"/>
              <a:t>It is sufficiently unlike existing memory models to warrant a discussion of an API to access it</a:t>
            </a:r>
          </a:p>
          <a:p>
            <a:pPr marL="342900" lvl="1" indent="-342900"/>
            <a:r>
              <a:rPr lang="en-US" dirty="0" smtClean="0"/>
              <a:t>It will have a significant enough impact on how storage is architected, deployed, and accessed to warrant a discussion of NVM for I/O, and an API to access it</a:t>
            </a:r>
          </a:p>
          <a:p>
            <a:pPr marL="342900" lvl="1" indent="-342900"/>
            <a:r>
              <a:rPr lang="en-US" dirty="0" smtClean="0"/>
              <a:t>Both ‘Data Storage’ and ‘Data Access’ are therefore potentially impacted by the emergence of NVM</a:t>
            </a:r>
          </a:p>
          <a:p>
            <a:pPr marL="742950" lvl="2" indent="-342900"/>
            <a:r>
              <a:rPr lang="en-US" dirty="0" smtClean="0"/>
              <a:t>Hence, the initial look at NVM is being taken by the DS/DA subgroup</a:t>
            </a:r>
          </a:p>
          <a:p>
            <a:pPr marL="742950" lvl="2" indent="-342900"/>
            <a:r>
              <a:rPr lang="en-US" dirty="0" smtClean="0"/>
              <a:t>A broader discussion with the main OFI WG is anticipated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NVM as a target of I/O operations</a:t>
            </a:r>
          </a:p>
          <a:p>
            <a:pPr lvl="1"/>
            <a:r>
              <a:rPr lang="en-US" dirty="0" smtClean="0"/>
              <a:t>out of scope: NVM as a target of local memory L/S ops</a:t>
            </a:r>
          </a:p>
          <a:p>
            <a:r>
              <a:rPr lang="en-US" dirty="0" smtClean="0"/>
              <a:t>Accessed either locally or remotely</a:t>
            </a:r>
          </a:p>
          <a:p>
            <a:r>
              <a:rPr lang="en-US" dirty="0" smtClean="0"/>
              <a:t>As a local device</a:t>
            </a:r>
          </a:p>
          <a:p>
            <a:pPr lvl="1"/>
            <a:r>
              <a:rPr lang="en-US" dirty="0" smtClean="0"/>
              <a:t>attached to the I/O bus (e.g. SSD) or</a:t>
            </a:r>
          </a:p>
          <a:p>
            <a:pPr lvl="1"/>
            <a:r>
              <a:rPr lang="en-US" dirty="0" smtClean="0"/>
              <a:t>attached to a memory channel</a:t>
            </a:r>
          </a:p>
          <a:p>
            <a:r>
              <a:rPr lang="en-US" dirty="0" smtClean="0"/>
              <a:t>As a remote device</a:t>
            </a:r>
          </a:p>
          <a:p>
            <a:pPr lvl="1"/>
            <a:r>
              <a:rPr lang="en-US" dirty="0" smtClean="0"/>
              <a:t>attached to a network device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1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NVM </a:t>
            </a:r>
            <a:r>
              <a:rPr lang="en-US" dirty="0"/>
              <a:t>access m</a:t>
            </a:r>
            <a:r>
              <a:rPr lang="en-US" sz="3600" dirty="0" smtClean="0"/>
              <a:t>ethods </a:t>
            </a:r>
            <a:r>
              <a:rPr lang="en-US" sz="3600" dirty="0"/>
              <a:t>s</a:t>
            </a:r>
            <a:r>
              <a:rPr lang="en-US" sz="3600" dirty="0" smtClean="0"/>
              <a:t>ummarized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9600" y="2438400"/>
          <a:ext cx="7696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118"/>
                <a:gridCol w="2565082"/>
                <a:gridCol w="33528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trike="sngStrike" dirty="0" smtClean="0"/>
                        <a:t>1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local memory access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access via</a:t>
                      </a:r>
                      <a:r>
                        <a:rPr lang="en-US" strike="sngStrike" baseline="0" dirty="0" smtClean="0"/>
                        <a:t> memory load/store ops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(1)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byte-level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accessed as I/O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r>
                        <a:rPr lang="en-US" baseline="0" dirty="0" smtClean="0"/>
                        <a:t> block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case of byte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</a:t>
                      </a:r>
                      <a:r>
                        <a:rPr lang="en-US" baseline="0" dirty="0" smtClean="0"/>
                        <a:t> byte-level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block</a:t>
                      </a:r>
                      <a:r>
                        <a:rPr lang="en-US" baseline="0" dirty="0" smtClean="0"/>
                        <a:t>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5395" y="5576351"/>
            <a:ext cx="80352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1400" dirty="0" smtClean="0">
                <a:solidFill>
                  <a:srgbClr val="6D6E71"/>
                </a:solidFill>
              </a:rPr>
              <a:t>Case 1 is out of scope for DS/DA but is included here for completeness</a:t>
            </a:r>
          </a:p>
          <a:p>
            <a:pPr marL="342900" indent="-342900">
              <a:buAutoNum type="arabicParenBoth"/>
            </a:pPr>
            <a:r>
              <a:rPr lang="en-US" sz="1400" dirty="0" smtClean="0">
                <a:solidFill>
                  <a:srgbClr val="6D6E71"/>
                </a:solidFill>
              </a:rPr>
              <a:t>Block level access, where the target is described by an address and extent, is seen as the general case of byte-addressable memory, where the extent is as small as 1 byte.</a:t>
            </a:r>
          </a:p>
        </p:txBody>
      </p:sp>
    </p:spTree>
    <p:extLst>
      <p:ext uri="{BB962C8B-B14F-4D97-AF65-F5344CB8AC3E}">
        <p14:creationId xmlns:p14="http://schemas.microsoft.com/office/powerpoint/2010/main" val="3666689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endCxn id="31" idx="1"/>
          </p:cNvCxnSpPr>
          <p:nvPr/>
        </p:nvCxnSpPr>
        <p:spPr>
          <a:xfrm>
            <a:off x="7296844" y="4047686"/>
            <a:ext cx="1285902" cy="3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098137" y="3318095"/>
            <a:ext cx="2819418" cy="2194506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NVM byte addressable accesses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16449" y="4760556"/>
            <a:ext cx="48577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schemeClr val="bg1">
                    <a:lumMod val="50000"/>
                  </a:schemeClr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45" idx="2"/>
            <a:endCxn id="21" idx="0"/>
          </p:cNvCxnSpPr>
          <p:nvPr/>
        </p:nvCxnSpPr>
        <p:spPr>
          <a:xfrm>
            <a:off x="4176699" y="4294635"/>
            <a:ext cx="0" cy="4659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899226" y="4760556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5326913" y="3896091"/>
            <a:ext cx="12700" cy="2300429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6199656" y="4760556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14" name="Elbow Connector 13"/>
          <p:cNvCxnSpPr>
            <a:stCxn id="25" idx="0"/>
          </p:cNvCxnSpPr>
          <p:nvPr/>
        </p:nvCxnSpPr>
        <p:spPr>
          <a:xfrm rot="5400000" flipH="1" flipV="1">
            <a:off x="6466258" y="4258582"/>
            <a:ext cx="512845" cy="4911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18" idx="0"/>
          </p:cNvCxnSpPr>
          <p:nvPr/>
        </p:nvCxnSpPr>
        <p:spPr>
          <a:xfrm rot="16200000" flipH="1">
            <a:off x="6957362" y="4258580"/>
            <a:ext cx="512845" cy="49110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17300" y="5834232"/>
            <a:ext cx="2752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I/O device exports a byte-addressable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or block level I/O interface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 flipV="1">
            <a:off x="5111406" y="5342216"/>
            <a:ext cx="994855" cy="492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330749" y="4874856"/>
            <a:ext cx="48577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schemeClr val="bg1">
                    <a:lumMod val="50000"/>
                  </a:schemeClr>
                </a:solidFill>
              </a:rPr>
              <a:t>SSD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45049" y="4989156"/>
            <a:ext cx="48577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 smtClean="0">
                <a:solidFill>
                  <a:schemeClr val="bg1">
                    <a:lumMod val="50000"/>
                  </a:schemeClr>
                </a:solidFill>
              </a:rPr>
              <a:t>NVM</a:t>
            </a:r>
            <a:endParaRPr lang="en-US" sz="825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76492" y="2667000"/>
            <a:ext cx="209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shared remote access I/O device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743545" y="3479713"/>
            <a:ext cx="1010651" cy="1146008"/>
            <a:chOff x="4050616" y="2438400"/>
            <a:chExt cx="1347535" cy="1528011"/>
          </a:xfrm>
        </p:grpSpPr>
        <p:sp>
          <p:nvSpPr>
            <p:cNvPr id="26" name="Rectangle 2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3754592" y="3213146"/>
            <a:ext cx="844212" cy="33209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consumer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382" y="1695161"/>
            <a:ext cx="5892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Focusing on: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file or object storage – user or kernel mode (Lustre, CEPH…)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block storage consumers – kernel mode (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iSER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SRP,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NVMef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byte level consumers  - user or kernel mode (no ULPs defined yet…)</a:t>
            </a:r>
          </a:p>
        </p:txBody>
      </p:sp>
      <p:cxnSp>
        <p:nvCxnSpPr>
          <p:cNvPr id="39" name="Straight Connector 38"/>
          <p:cNvCxnSpPr>
            <a:stCxn id="45" idx="1"/>
            <a:endCxn id="41" idx="1"/>
          </p:cNvCxnSpPr>
          <p:nvPr/>
        </p:nvCxnSpPr>
        <p:spPr>
          <a:xfrm flipH="1" flipV="1">
            <a:off x="2509271" y="4051213"/>
            <a:ext cx="1233980" cy="15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2509271" y="3479713"/>
            <a:ext cx="1010651" cy="1146008"/>
            <a:chOff x="4050616" y="2438400"/>
            <a:chExt cx="1347535" cy="1528011"/>
          </a:xfrm>
        </p:grpSpPr>
        <p:sp>
          <p:nvSpPr>
            <p:cNvPr id="41" name="Rectangle 40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45" name="Rounded Rectangle 44"/>
          <p:cNvSpPr/>
          <p:nvPr/>
        </p:nvSpPr>
        <p:spPr>
          <a:xfrm>
            <a:off x="3743251" y="3810800"/>
            <a:ext cx="866895" cy="4838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510362" y="3810800"/>
            <a:ext cx="866895" cy="4838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47" name="Straight Connector 46"/>
          <p:cNvCxnSpPr>
            <a:stCxn id="45" idx="3"/>
            <a:endCxn id="48" idx="1"/>
          </p:cNvCxnSpPr>
          <p:nvPr/>
        </p:nvCxnSpPr>
        <p:spPr>
          <a:xfrm flipV="1">
            <a:off x="4610146" y="4052717"/>
            <a:ext cx="24760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857750" y="3481217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NV</a:t>
            </a:r>
          </a:p>
          <a:p>
            <a:pPr algn="ctr"/>
            <a:endParaRPr lang="en-US" sz="825" dirty="0">
              <a:solidFill>
                <a:prstClr val="black"/>
              </a:solidFill>
            </a:endParaRPr>
          </a:p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0037" y="2841194"/>
            <a:ext cx="19126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Q: does a consumer distinguish between uniform memory accesses to NVM, (shown in blue), and NUMA (</a:t>
            </a:r>
            <a:r>
              <a:rPr lang="en-US" sz="1400" dirty="0" err="1" smtClean="0"/>
              <a:t>ccNUMA</a:t>
            </a:r>
            <a:r>
              <a:rPr lang="en-US" sz="1400" dirty="0" smtClean="0"/>
              <a:t>?) accesses to NVM (shown in orange)?</a:t>
            </a:r>
          </a:p>
          <a:p>
            <a:endParaRPr lang="en-US" sz="1400" dirty="0"/>
          </a:p>
          <a:p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</a:t>
            </a:r>
            <a:r>
              <a:rPr lang="en-US" sz="1400" dirty="0" smtClean="0"/>
              <a:t> is accessed via l/s operations and minimizes CPU stalls and is therefore only usable for local accesses.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4433" y="5566217"/>
            <a:ext cx="26740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C000"/>
                </a:solidFill>
              </a:rPr>
              <a:t>orange</a:t>
            </a:r>
            <a:r>
              <a:rPr lang="en-US" sz="1400" dirty="0"/>
              <a:t> is accessed via </a:t>
            </a:r>
            <a:r>
              <a:rPr lang="en-US" sz="1400" dirty="0" smtClean="0"/>
              <a:t>i/o </a:t>
            </a:r>
            <a:r>
              <a:rPr lang="en-US" sz="1400" dirty="0"/>
              <a:t>and takes substantially </a:t>
            </a:r>
            <a:r>
              <a:rPr lang="en-US" sz="1400" dirty="0" smtClean="0"/>
              <a:t>longer, but can be local or remote.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35808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Arrow Connector 61"/>
          <p:cNvCxnSpPr/>
          <p:nvPr/>
        </p:nvCxnSpPr>
        <p:spPr>
          <a:xfrm>
            <a:off x="3177488" y="2980101"/>
            <a:ext cx="1" cy="15170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stack including </a:t>
            </a:r>
            <a:r>
              <a:rPr lang="en-US" dirty="0" smtClean="0"/>
              <a:t>kfabric</a:t>
            </a:r>
            <a:br>
              <a:rPr lang="en-US" dirty="0" smtClean="0"/>
            </a:br>
            <a:r>
              <a:rPr lang="en-US" sz="2400" dirty="0" smtClean="0"/>
              <a:t>(similar diagram for user mode using libfabric)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1001" y="1828800"/>
            <a:ext cx="8458200" cy="26217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kernel application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87912" y="4495800"/>
            <a:ext cx="639959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NVM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86087" y="2199115"/>
            <a:ext cx="1523999" cy="25227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VFS / Block Layer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26055" y="4495800"/>
            <a:ext cx="642013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HBA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507891" y="2968319"/>
            <a:ext cx="0" cy="15274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47061" y="2968319"/>
            <a:ext cx="0" cy="15274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04800" y="5638800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local block I/O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0" y="2754982"/>
            <a:ext cx="729783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NVMe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0999" y="2754982"/>
            <a:ext cx="732124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SCSI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57400" y="2754982"/>
            <a:ext cx="678199" cy="213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ulp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99239" y="4495800"/>
            <a:ext cx="594521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NVM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58579" y="5638800"/>
            <a:ext cx="197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local byte-addressable</a:t>
            </a:r>
          </a:p>
        </p:txBody>
      </p:sp>
      <p:cxnSp>
        <p:nvCxnSpPr>
          <p:cNvPr id="59" name="Straight Arrow Connector 58"/>
          <p:cNvCxnSpPr>
            <a:stCxn id="52" idx="2"/>
            <a:endCxn id="53" idx="0"/>
          </p:cNvCxnSpPr>
          <p:nvPr/>
        </p:nvCxnSpPr>
        <p:spPr>
          <a:xfrm>
            <a:off x="2396500" y="2968319"/>
            <a:ext cx="0" cy="15274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7922559" y="2754982"/>
            <a:ext cx="752118" cy="213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ulp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2" idx="2"/>
          </p:cNvCxnSpPr>
          <p:nvPr/>
        </p:nvCxnSpPr>
        <p:spPr>
          <a:xfrm flipH="1">
            <a:off x="8293809" y="2968319"/>
            <a:ext cx="4809" cy="23208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82" idx="2"/>
            <a:endCxn id="16" idx="0"/>
          </p:cNvCxnSpPr>
          <p:nvPr/>
        </p:nvCxnSpPr>
        <p:spPr>
          <a:xfrm>
            <a:off x="7816098" y="3919107"/>
            <a:ext cx="0" cy="57669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63772" y="3735212"/>
            <a:ext cx="1219200" cy="164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kverbs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8" idx="2"/>
            <a:endCxn id="9" idx="0"/>
          </p:cNvCxnSpPr>
          <p:nvPr/>
        </p:nvCxnSpPr>
        <p:spPr>
          <a:xfrm flipH="1">
            <a:off x="5241609" y="3899857"/>
            <a:ext cx="431763" cy="595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0" idx="0"/>
          </p:cNvCxnSpPr>
          <p:nvPr/>
        </p:nvCxnSpPr>
        <p:spPr>
          <a:xfrm>
            <a:off x="5673372" y="3899857"/>
            <a:ext cx="459989" cy="595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2"/>
            <a:endCxn id="32" idx="0"/>
          </p:cNvCxnSpPr>
          <p:nvPr/>
        </p:nvCxnSpPr>
        <p:spPr>
          <a:xfrm flipH="1">
            <a:off x="5241608" y="4876800"/>
            <a:ext cx="1" cy="225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2"/>
            <a:endCxn id="35" idx="0"/>
          </p:cNvCxnSpPr>
          <p:nvPr/>
        </p:nvCxnSpPr>
        <p:spPr>
          <a:xfrm>
            <a:off x="6133361" y="4876800"/>
            <a:ext cx="0" cy="225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76800" y="4495800"/>
            <a:ext cx="729617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HCA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8214" y="4495800"/>
            <a:ext cx="890294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NIC, RNIC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64316" y="510217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00513" y="5102170"/>
            <a:ext cx="1265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RoCE, </a:t>
            </a:r>
            <a:r>
              <a:rPr lang="en-US" sz="1400" dirty="0" err="1" smtClean="0"/>
              <a:t>iWarp</a:t>
            </a:r>
            <a:endParaRPr lang="en-US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739448" y="2754982"/>
            <a:ext cx="2807052" cy="2731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SRP, </a:t>
            </a:r>
            <a:r>
              <a:rPr lang="en-US" sz="1400" dirty="0" err="1" smtClean="0">
                <a:solidFill>
                  <a:schemeClr val="tx1"/>
                </a:solidFill>
              </a:rPr>
              <a:t>iSER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NFSoRDMA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NVMe</a:t>
            </a:r>
            <a:r>
              <a:rPr lang="en-US" sz="1400" dirty="0" smtClean="0">
                <a:solidFill>
                  <a:schemeClr val="tx1"/>
                </a:solidFill>
              </a:rPr>
              <a:t>/F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5418900" y="3003847"/>
            <a:ext cx="0" cy="729953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010400" y="5638800"/>
            <a:ext cx="2153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remote </a:t>
            </a:r>
            <a:r>
              <a:rPr lang="en-US" dirty="0" smtClean="0"/>
              <a:t>byte-addressable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782400" y="2754982"/>
            <a:ext cx="678199" cy="213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ulp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880228" y="4497142"/>
            <a:ext cx="594521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NVM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73577" y="4064001"/>
            <a:ext cx="807823" cy="198159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100" dirty="0" smtClean="0"/>
              <a:t>mem bus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2020402" y="2199115"/>
            <a:ext cx="1523999" cy="25227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byte access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962401" y="2194779"/>
            <a:ext cx="3092600" cy="26094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VFS / </a:t>
            </a:r>
            <a:r>
              <a:rPr lang="en-US" sz="1400" dirty="0" smtClean="0">
                <a:solidFill>
                  <a:schemeClr val="tx1"/>
                </a:solidFill>
              </a:rPr>
              <a:t>Block-based FS / Network FS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5" name="Straight Arrow Connector 84"/>
          <p:cNvCxnSpPr>
            <a:stCxn id="80" idx="2"/>
            <a:endCxn id="99" idx="0"/>
          </p:cNvCxnSpPr>
          <p:nvPr/>
        </p:nvCxnSpPr>
        <p:spPr>
          <a:xfrm flipH="1">
            <a:off x="4333151" y="3486854"/>
            <a:ext cx="1" cy="10089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99" idx="2"/>
            <a:endCxn id="101" idx="0"/>
          </p:cNvCxnSpPr>
          <p:nvPr/>
        </p:nvCxnSpPr>
        <p:spPr>
          <a:xfrm>
            <a:off x="4333151" y="4876800"/>
            <a:ext cx="0" cy="225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4055926" y="4495800"/>
            <a:ext cx="5544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NIC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117789" y="5102170"/>
            <a:ext cx="430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IP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962400" y="2754982"/>
            <a:ext cx="741503" cy="2488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iSCSI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94" idx="2"/>
            <a:endCxn id="80" idx="0"/>
          </p:cNvCxnSpPr>
          <p:nvPr/>
        </p:nvCxnSpPr>
        <p:spPr>
          <a:xfrm>
            <a:off x="4333152" y="3003847"/>
            <a:ext cx="0" cy="2258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854344" y="5638800"/>
            <a:ext cx="177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remote block/file I/O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962400" y="3229714"/>
            <a:ext cx="741503" cy="2571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sockets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7283602" y="2199115"/>
            <a:ext cx="1523999" cy="25227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byte access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Left Brace 88"/>
          <p:cNvSpPr/>
          <p:nvPr/>
        </p:nvSpPr>
        <p:spPr>
          <a:xfrm rot="16200000">
            <a:off x="7893083" y="4616481"/>
            <a:ext cx="292037" cy="1752599"/>
          </a:xfrm>
          <a:prstGeom prst="leftBrace">
            <a:avLst>
              <a:gd name="adj1" fmla="val 40099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7" name="Left Brace 86"/>
          <p:cNvSpPr/>
          <p:nvPr/>
        </p:nvSpPr>
        <p:spPr>
          <a:xfrm rot="16200000">
            <a:off x="5368957" y="3864005"/>
            <a:ext cx="292037" cy="3257552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71628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8862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9154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Left Brace 67"/>
          <p:cNvSpPr/>
          <p:nvPr/>
        </p:nvSpPr>
        <p:spPr>
          <a:xfrm rot="16200000">
            <a:off x="963834" y="4634418"/>
            <a:ext cx="292037" cy="1716726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0" name="Straight Connector 69"/>
          <p:cNvCxnSpPr/>
          <p:nvPr/>
        </p:nvCxnSpPr>
        <p:spPr>
          <a:xfrm>
            <a:off x="251487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Left Brace 75"/>
          <p:cNvSpPr/>
          <p:nvPr/>
        </p:nvSpPr>
        <p:spPr>
          <a:xfrm rot="16200000">
            <a:off x="2666890" y="4648088"/>
            <a:ext cx="292037" cy="1689386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8" name="Straight Connector 77"/>
          <p:cNvCxnSpPr/>
          <p:nvPr/>
        </p:nvCxnSpPr>
        <p:spPr>
          <a:xfrm>
            <a:off x="36576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9812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2" idx="0"/>
          </p:cNvCxnSpPr>
          <p:nvPr/>
        </p:nvCxnSpPr>
        <p:spPr>
          <a:xfrm>
            <a:off x="7816098" y="3309497"/>
            <a:ext cx="0" cy="43016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183249" y="5102170"/>
            <a:ext cx="1265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fabric</a:t>
            </a:r>
          </a:p>
        </p:txBody>
      </p:sp>
      <p:cxnSp>
        <p:nvCxnSpPr>
          <p:cNvPr id="109" name="Straight Arrow Connector 108"/>
          <p:cNvCxnSpPr>
            <a:stCxn id="16" idx="2"/>
            <a:endCxn id="108" idx="0"/>
          </p:cNvCxnSpPr>
          <p:nvPr/>
        </p:nvCxnSpPr>
        <p:spPr>
          <a:xfrm flipH="1">
            <a:off x="7816097" y="4878142"/>
            <a:ext cx="1" cy="22402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Can 111"/>
          <p:cNvSpPr/>
          <p:nvPr/>
        </p:nvSpPr>
        <p:spPr>
          <a:xfrm>
            <a:off x="544322" y="5026223"/>
            <a:ext cx="412145" cy="30777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1895" y="6154712"/>
            <a:ext cx="8380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ulp</a:t>
            </a:r>
            <a:r>
              <a:rPr lang="en-US" sz="1200" dirty="0" smtClean="0"/>
              <a:t>* = expected future ULPs,  kfabric* is intended as a single API regardless of local or remote and regardless of the wire.</a:t>
            </a:r>
          </a:p>
        </p:txBody>
      </p:sp>
      <p:cxnSp>
        <p:nvCxnSpPr>
          <p:cNvPr id="19" name="Straight Arrow Connector 18"/>
          <p:cNvCxnSpPr>
            <a:stCxn id="7" idx="2"/>
          </p:cNvCxnSpPr>
          <p:nvPr/>
        </p:nvCxnSpPr>
        <p:spPr>
          <a:xfrm>
            <a:off x="6142974" y="3028084"/>
            <a:ext cx="0" cy="20162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133361" y="3448398"/>
            <a:ext cx="0" cy="29126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2004087" y="3231167"/>
            <a:ext cx="773993" cy="264328"/>
          </a:xfrm>
          <a:prstGeom prst="rect">
            <a:avLst/>
          </a:prstGeom>
          <a:solidFill>
            <a:srgbClr val="D9D9D9">
              <a:alpha val="38824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kfabric*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803204" y="3229713"/>
            <a:ext cx="2995654" cy="2186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kfabric*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020402" y="3739659"/>
            <a:ext cx="810990" cy="160198"/>
          </a:xfrm>
          <a:prstGeom prst="rect">
            <a:avLst/>
          </a:prstGeom>
          <a:solidFill>
            <a:srgbClr val="D9D9D9">
              <a:alpha val="38824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3961" y="4069041"/>
            <a:ext cx="1985044" cy="198159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US" dirty="0"/>
              <a:t>PCIe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833337" y="3739660"/>
            <a:ext cx="1965521" cy="1794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provider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33337" y="4495800"/>
            <a:ext cx="1965521" cy="3823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arbitrary fabric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560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stCxn id="21" idx="1"/>
            <a:endCxn id="24" idx="1"/>
          </p:cNvCxnSpPr>
          <p:nvPr/>
        </p:nvCxnSpPr>
        <p:spPr>
          <a:xfrm flipH="1" flipV="1">
            <a:off x="2170421" y="3699471"/>
            <a:ext cx="1275346" cy="5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3"/>
            <a:endCxn id="9" idx="1"/>
          </p:cNvCxnSpPr>
          <p:nvPr/>
        </p:nvCxnSpPr>
        <p:spPr>
          <a:xfrm flipV="1">
            <a:off x="4660958" y="3703413"/>
            <a:ext cx="1127946" cy="1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NVM local access models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97640" y="3134921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49703" y="3131913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7" name="Rectangle 6"/>
          <p:cNvSpPr/>
          <p:nvPr/>
        </p:nvSpPr>
        <p:spPr>
          <a:xfrm>
            <a:off x="5238461" y="3131913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8" name="Rectangle 7"/>
          <p:cNvSpPr/>
          <p:nvPr/>
        </p:nvSpPr>
        <p:spPr>
          <a:xfrm>
            <a:off x="5504659" y="3134921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9" name="Rectangle 8"/>
          <p:cNvSpPr/>
          <p:nvPr/>
        </p:nvSpPr>
        <p:spPr>
          <a:xfrm>
            <a:off x="5788904" y="3131913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NV</a:t>
            </a:r>
          </a:p>
          <a:p>
            <a:pPr algn="ctr"/>
            <a:endParaRPr lang="en-US" sz="825" dirty="0">
              <a:solidFill>
                <a:prstClr val="black"/>
              </a:solidFill>
            </a:endParaRPr>
          </a:p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276618" y="3504891"/>
            <a:ext cx="38434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883415" y="3904940"/>
            <a:ext cx="342900" cy="31432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fs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11978" y="4732112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18" idx="0"/>
          </p:cNvCxnSpPr>
          <p:nvPr/>
        </p:nvCxnSpPr>
        <p:spPr>
          <a:xfrm>
            <a:off x="4054865" y="4274912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30740" y="4582381"/>
            <a:ext cx="19196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block access* via e.g. </a:t>
            </a:r>
            <a:r>
              <a:rPr lang="en-US" dirty="0" err="1" smtClean="0">
                <a:solidFill>
                  <a:srgbClr val="6D6E71"/>
                </a:solidFill>
              </a:rPr>
              <a:t>NVMe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3160028" y="4436752"/>
            <a:ext cx="780259" cy="34565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62506" y="2650698"/>
            <a:ext cx="1800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memory (“PM”) 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(out of scope)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6120444" y="2972766"/>
            <a:ext cx="877646" cy="7267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445767" y="3504891"/>
            <a:ext cx="386516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170421" y="3127971"/>
            <a:ext cx="1010651" cy="1146008"/>
            <a:chOff x="4050616" y="2438400"/>
            <a:chExt cx="1347535" cy="1528011"/>
          </a:xfrm>
        </p:grpSpPr>
        <p:sp>
          <p:nvSpPr>
            <p:cNvPr id="24" name="Rectangle 23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57200" y="182876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I/O –</a:t>
            </a:r>
          </a:p>
        </p:txBody>
      </p:sp>
      <p:cxnSp>
        <p:nvCxnSpPr>
          <p:cNvPr id="32" name="Straight Connector 31"/>
          <p:cNvCxnSpPr>
            <a:stCxn id="31" idx="2"/>
          </p:cNvCxnSpPr>
          <p:nvPr/>
        </p:nvCxnSpPr>
        <p:spPr>
          <a:xfrm>
            <a:off x="799602" y="2198101"/>
            <a:ext cx="1288768" cy="119631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00048" y="5300636"/>
            <a:ext cx="52629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D6E71"/>
                </a:solidFill>
              </a:rPr>
              <a:t>Kfabric anticipates that NVM devices will export a native byte-addressable interface</a:t>
            </a:r>
          </a:p>
          <a:p>
            <a:r>
              <a:rPr lang="en-US" sz="1400" dirty="0" smtClean="0">
                <a:solidFill>
                  <a:srgbClr val="6D6E71"/>
                </a:solidFill>
              </a:rPr>
              <a:t>NVM devices today export a block interface (even if the underlying geometry is byte-addressable).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33112" y="1715869"/>
            <a:ext cx="422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byte-addressable (kernel or user mode)</a:t>
            </a:r>
          </a:p>
          <a:p>
            <a:r>
              <a:rPr lang="en-US" dirty="0">
                <a:solidFill>
                  <a:prstClr val="black"/>
                </a:solidFill>
              </a:rPr>
              <a:t>block (kernel mode only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/>
          <p:cNvCxnSpPr>
            <a:endCxn id="14" idx="1"/>
          </p:cNvCxnSpPr>
          <p:nvPr/>
        </p:nvCxnSpPr>
        <p:spPr>
          <a:xfrm>
            <a:off x="4468788" y="2863334"/>
            <a:ext cx="113551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04302" y="26786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l/s</a:t>
            </a:r>
          </a:p>
        </p:txBody>
      </p:sp>
      <p:cxnSp>
        <p:nvCxnSpPr>
          <p:cNvPr id="34" name="Straight Arrow Connector 33"/>
          <p:cNvCxnSpPr>
            <a:endCxn id="35" idx="3"/>
          </p:cNvCxnSpPr>
          <p:nvPr/>
        </p:nvCxnSpPr>
        <p:spPr>
          <a:xfrm flipH="1">
            <a:off x="2263862" y="2851666"/>
            <a:ext cx="140047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835540" y="2667000"/>
            <a:ext cx="4283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i/o</a:t>
            </a:r>
          </a:p>
        </p:txBody>
      </p:sp>
    </p:spTree>
    <p:extLst>
      <p:ext uri="{BB962C8B-B14F-4D97-AF65-F5344CB8AC3E}">
        <p14:creationId xmlns:p14="http://schemas.microsoft.com/office/powerpoint/2010/main" val="97423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stCxn id="28" idx="3"/>
            <a:endCxn id="31" idx="1"/>
          </p:cNvCxnSpPr>
          <p:nvPr/>
        </p:nvCxnSpPr>
        <p:spPr>
          <a:xfrm>
            <a:off x="7142289" y="3825860"/>
            <a:ext cx="1285901" cy="16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943582" y="3114316"/>
            <a:ext cx="2819418" cy="2194506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NVM remote access model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28933" y="3203409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61894" y="45567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</p:cNvCxnSpPr>
          <p:nvPr/>
        </p:nvCxnSpPr>
        <p:spPr>
          <a:xfrm flipH="1">
            <a:off x="3683894" y="4343400"/>
            <a:ext cx="2264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406423" y="4556777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5003233" y="3523189"/>
            <a:ext cx="9525" cy="2638678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6045101" y="4556777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14" name="Elbow Connector 13"/>
          <p:cNvCxnSpPr>
            <a:stCxn id="25" idx="0"/>
            <a:endCxn id="28" idx="2"/>
          </p:cNvCxnSpPr>
          <p:nvPr/>
        </p:nvCxnSpPr>
        <p:spPr>
          <a:xfrm rot="5400000" flipH="1" flipV="1">
            <a:off x="6302677" y="4045778"/>
            <a:ext cx="530894" cy="4911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485064" y="3625834"/>
            <a:ext cx="657225" cy="4000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9" name="Elbow Connector 18"/>
          <p:cNvCxnSpPr>
            <a:stCxn id="28" idx="2"/>
            <a:endCxn id="18" idx="0"/>
          </p:cNvCxnSpPr>
          <p:nvPr/>
        </p:nvCxnSpPr>
        <p:spPr>
          <a:xfrm rot="16200000" flipH="1">
            <a:off x="6793782" y="4045779"/>
            <a:ext cx="530894" cy="49110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36045" y="5617505"/>
            <a:ext cx="417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I/O device exports a byte-addressable or block level I/O interface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032190" y="5138437"/>
            <a:ext cx="685800" cy="492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176194" y="46710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90494" y="47853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 smtClean="0">
                <a:solidFill>
                  <a:prstClr val="black"/>
                </a:solidFill>
              </a:rPr>
              <a:t>NVM</a:t>
            </a:r>
            <a:endParaRPr lang="en-US" sz="825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21937" y="2463221"/>
            <a:ext cx="209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shared remote access I/O device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588990" y="3270903"/>
            <a:ext cx="1010651" cy="1146008"/>
            <a:chOff x="4050616" y="2438400"/>
            <a:chExt cx="1347535" cy="1528011"/>
          </a:xfrm>
        </p:grpSpPr>
        <p:sp>
          <p:nvSpPr>
            <p:cNvPr id="26" name="Rectangle 2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3239663" y="3593267"/>
            <a:ext cx="844212" cy="33209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client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382" y="1695161"/>
            <a:ext cx="5892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Consumers (clients) of NVM I/O include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user or kernel file or object storage (Lustre, CEPH…)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block storage consumers (</a:t>
            </a:r>
            <a:r>
              <a:rPr lang="en-US" sz="1400" dirty="0" err="1" smtClean="0">
                <a:solidFill>
                  <a:prstClr val="black"/>
                </a:solidFill>
              </a:rPr>
              <a:t>iSER</a:t>
            </a:r>
            <a:r>
              <a:rPr lang="en-US" sz="1400" dirty="0" smtClean="0">
                <a:solidFill>
                  <a:prstClr val="black"/>
                </a:solidFill>
              </a:rPr>
              <a:t>, SRP, </a:t>
            </a:r>
            <a:r>
              <a:rPr lang="en-US" sz="1400" dirty="0" err="1" smtClean="0">
                <a:solidFill>
                  <a:prstClr val="black"/>
                </a:solidFill>
              </a:rPr>
              <a:t>NVMef</a:t>
            </a:r>
            <a:r>
              <a:rPr lang="en-US" sz="1400" dirty="0" smtClean="0">
                <a:solidFill>
                  <a:prstClr val="black"/>
                </a:solidFill>
              </a:rPr>
              <a:t>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byte level consumers (no ULPs defined as of yet…)</a:t>
            </a:r>
          </a:p>
        </p:txBody>
      </p:sp>
    </p:spTree>
    <p:extLst>
      <p:ext uri="{BB962C8B-B14F-4D97-AF65-F5344CB8AC3E}">
        <p14:creationId xmlns:p14="http://schemas.microsoft.com/office/powerpoint/2010/main" val="282548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22288</TotalTime>
  <Words>740</Words>
  <Application>Microsoft Office PowerPoint</Application>
  <PresentationFormat>On-screen Show (4:3)</PresentationFormat>
  <Paragraphs>186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Office Theme</vt:lpstr>
      <vt:lpstr>Custom Design</vt:lpstr>
      <vt:lpstr>PowerPoint Presentation</vt:lpstr>
      <vt:lpstr>Objective</vt:lpstr>
      <vt:lpstr>Motivation</vt:lpstr>
      <vt:lpstr>Scope</vt:lpstr>
      <vt:lpstr>NVM access methods summarized</vt:lpstr>
      <vt:lpstr>NVM byte addressable accesses</vt:lpstr>
      <vt:lpstr>I/O stack including kfabric (similar diagram for user mode using libfabric)</vt:lpstr>
      <vt:lpstr>NVM local access models</vt:lpstr>
      <vt:lpstr>NVM remote access model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Paul Grun</cp:lastModifiedBy>
  <cp:revision>876</cp:revision>
  <cp:lastPrinted>2014-07-18T22:08:28Z</cp:lastPrinted>
  <dcterms:created xsi:type="dcterms:W3CDTF">2009-09-15T00:09:16Z</dcterms:created>
  <dcterms:modified xsi:type="dcterms:W3CDTF">2016-02-02T18:34:05Z</dcterms:modified>
</cp:coreProperties>
</file>