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20"/>
  </p:notesMasterIdLst>
  <p:handoutMasterIdLst>
    <p:handoutMasterId r:id="rId21"/>
  </p:handoutMasterIdLst>
  <p:sldIdLst>
    <p:sldId id="262" r:id="rId3"/>
    <p:sldId id="288" r:id="rId4"/>
    <p:sldId id="289" r:id="rId5"/>
    <p:sldId id="287" r:id="rId6"/>
    <p:sldId id="283" r:id="rId7"/>
    <p:sldId id="276" r:id="rId8"/>
    <p:sldId id="277" r:id="rId9"/>
    <p:sldId id="278" r:id="rId10"/>
    <p:sldId id="279" r:id="rId11"/>
    <p:sldId id="284" r:id="rId12"/>
    <p:sldId id="285" r:id="rId13"/>
    <p:sldId id="280" r:id="rId14"/>
    <p:sldId id="290" r:id="rId15"/>
    <p:sldId id="291" r:id="rId16"/>
    <p:sldId id="294" r:id="rId17"/>
    <p:sldId id="292" r:id="rId18"/>
    <p:sldId id="293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131" d="100"/>
          <a:sy n="131" d="100"/>
        </p:scale>
        <p:origin x="1212" y="12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394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OFI Shared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OFIWG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Discussion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99831" y="1676400"/>
            <a:ext cx="8229600" cy="4646613"/>
          </a:xfrm>
        </p:spPr>
        <p:txBody>
          <a:bodyPr>
            <a:normAutofit/>
          </a:bodyPr>
          <a:lstStyle/>
          <a:p>
            <a:r>
              <a:rPr lang="en-US" dirty="0" smtClean="0"/>
              <a:t>SHM provider</a:t>
            </a:r>
          </a:p>
          <a:p>
            <a:pPr lvl="1"/>
            <a:r>
              <a:rPr lang="en-US" dirty="0" smtClean="0"/>
              <a:t>Basis for endpoint addresses as stand-alone provider</a:t>
            </a:r>
          </a:p>
          <a:p>
            <a:pPr lvl="1"/>
            <a:r>
              <a:rPr lang="en-US" dirty="0" smtClean="0"/>
              <a:t>Can use </a:t>
            </a:r>
            <a:r>
              <a:rPr lang="en-US" dirty="0" err="1" smtClean="0"/>
              <a:t>stringified</a:t>
            </a:r>
            <a:r>
              <a:rPr lang="en-US" dirty="0" smtClean="0"/>
              <a:t> address as integrated provider</a:t>
            </a:r>
          </a:p>
          <a:p>
            <a:r>
              <a:rPr lang="en-US" dirty="0" smtClean="0"/>
              <a:t>Do we handle application crashes?</a:t>
            </a:r>
          </a:p>
          <a:p>
            <a:pPr lvl="1"/>
            <a:r>
              <a:rPr lang="en-US" dirty="0" smtClean="0"/>
              <a:t>Potential for deadlock if resources aren’t released</a:t>
            </a:r>
          </a:p>
          <a:p>
            <a:r>
              <a:rPr lang="en-US" dirty="0"/>
              <a:t>Use of CPU specific instructions for sync?</a:t>
            </a:r>
          </a:p>
          <a:p>
            <a:pPr lvl="1"/>
            <a:r>
              <a:rPr lang="en-US" dirty="0"/>
              <a:t>Likely available on any </a:t>
            </a:r>
            <a:r>
              <a:rPr lang="en-US" dirty="0" smtClean="0"/>
              <a:t>platform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19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Discussion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</a:t>
            </a:r>
            <a:r>
              <a:rPr lang="en-US" dirty="0" smtClean="0"/>
              <a:t>of Rx command queues</a:t>
            </a:r>
          </a:p>
          <a:p>
            <a:pPr lvl="1"/>
            <a:r>
              <a:rPr lang="en-US" dirty="0" smtClean="0"/>
              <a:t>Allocate one per peer</a:t>
            </a:r>
          </a:p>
          <a:p>
            <a:pPr lvl="2"/>
            <a:r>
              <a:rPr lang="en-US" dirty="0" smtClean="0"/>
              <a:t>Simpler synchronization</a:t>
            </a:r>
          </a:p>
          <a:p>
            <a:pPr lvl="2"/>
            <a:r>
              <a:rPr lang="en-US" dirty="0" smtClean="0"/>
              <a:t>Could require thousands of Rx queues per node</a:t>
            </a:r>
          </a:p>
          <a:p>
            <a:pPr lvl="2"/>
            <a:r>
              <a:rPr lang="en-US" dirty="0" smtClean="0"/>
              <a:t>Requires polling across multiple queues</a:t>
            </a:r>
          </a:p>
          <a:p>
            <a:pPr lvl="1"/>
            <a:r>
              <a:rPr lang="en-US" dirty="0" smtClean="0"/>
              <a:t>One per process</a:t>
            </a:r>
          </a:p>
          <a:p>
            <a:pPr lvl="2"/>
            <a:r>
              <a:rPr lang="en-US" dirty="0" smtClean="0"/>
              <a:t>Need IPC synchronization – semaphore or CPU instructions</a:t>
            </a:r>
          </a:p>
          <a:p>
            <a:pPr lvl="2"/>
            <a:r>
              <a:rPr lang="en-US" dirty="0" smtClean="0"/>
              <a:t>Potential for starvation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19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0" y="1981200"/>
            <a:ext cx="8229600" cy="4646613"/>
          </a:xfrm>
        </p:spPr>
        <p:txBody>
          <a:bodyPr/>
          <a:lstStyle/>
          <a:p>
            <a:r>
              <a:rPr lang="en-US" dirty="0" smtClean="0"/>
              <a:t>SHM is disabled on non-</a:t>
            </a:r>
            <a:r>
              <a:rPr lang="en-US" dirty="0" err="1" smtClean="0"/>
              <a:t>linux</a:t>
            </a:r>
            <a:r>
              <a:rPr lang="en-US" dirty="0" smtClean="0"/>
              <a:t> platforms (no support for CMA)</a:t>
            </a:r>
          </a:p>
          <a:p>
            <a:r>
              <a:rPr lang="en-US" dirty="0" smtClean="0"/>
              <a:t>SHM can be extended later to avoid using CMA</a:t>
            </a:r>
          </a:p>
          <a:p>
            <a:pPr lvl="1"/>
            <a:r>
              <a:rPr lang="en-US" dirty="0" smtClean="0"/>
              <a:t>Add bounce buffer pool</a:t>
            </a:r>
          </a:p>
          <a:p>
            <a:pPr lvl="1"/>
            <a:r>
              <a:rPr lang="en-US" dirty="0" smtClean="0"/>
              <a:t>New command indicating use of bounce buffer pool</a:t>
            </a:r>
          </a:p>
          <a:p>
            <a:pPr lvl="1"/>
            <a:r>
              <a:rPr lang="en-US" dirty="0" smtClean="0"/>
              <a:t>Protocol extended to handle partial transfers with resume capability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55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5"/>
                </a:solidFill>
              </a:rPr>
              <a:t>SHM Primitives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2077505"/>
            <a:ext cx="3505200" cy="11784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tx_inject_bufs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mtu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mem_limit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util_buf_pool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4658026"/>
            <a:ext cx="3511296" cy="11784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rx_cmd_queue</a:t>
            </a:r>
            <a:r>
              <a:rPr lang="en-US" sz="14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rx_ctrl_queue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queue_size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cirque</a:t>
            </a:r>
          </a:p>
        </p:txBody>
      </p:sp>
      <p:sp>
        <p:nvSpPr>
          <p:cNvPr id="9" name="Rectangle 8"/>
          <p:cNvSpPr/>
          <p:nvPr/>
        </p:nvSpPr>
        <p:spPr>
          <a:xfrm>
            <a:off x="5602705" y="2077505"/>
            <a:ext cx="2209800" cy="7900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Buffers are aligned on MTU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02705" y="3052690"/>
            <a:ext cx="2209800" cy="7900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Inject buffers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mmapped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by peers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02705" y="4076040"/>
            <a:ext cx="2209800" cy="7900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Entries aligned on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sizeof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datatype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02705" y="5046469"/>
            <a:ext cx="2209800" cy="7900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Rx queues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mmapped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by peers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66646" y="3380120"/>
            <a:ext cx="3511296" cy="1163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tx_cmd_ctx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queue_size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freeque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27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Details</a:t>
            </a:r>
            <a:br>
              <a:rPr lang="en-US" dirty="0"/>
            </a:br>
            <a:r>
              <a:rPr lang="en-US" sz="3200" dirty="0">
                <a:solidFill>
                  <a:schemeClr val="accent5"/>
                </a:solidFill>
              </a:rPr>
              <a:t>SHM Primitives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59568" y="2654869"/>
            <a:ext cx="2819400" cy="24865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ctrl_block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protocol_version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lock_var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total_mem_size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cmd_queue_offset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ctrl_queue_offset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peer_size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peer_ctrl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1" y="3048000"/>
            <a:ext cx="3581399" cy="7900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 CPU compare-swap instructions for synchronization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>
            <a:stCxn id="9" idx="1"/>
          </p:cNvCxnSpPr>
          <p:nvPr/>
        </p:nvCxnSpPr>
        <p:spPr>
          <a:xfrm flipH="1">
            <a:off x="2590801" y="3443021"/>
            <a:ext cx="1981200" cy="60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821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Details</a:t>
            </a:r>
            <a:br>
              <a:rPr lang="en-US" dirty="0"/>
            </a:br>
            <a:r>
              <a:rPr lang="en-US" sz="3200" dirty="0">
                <a:solidFill>
                  <a:schemeClr val="accent5"/>
                </a:solidFill>
              </a:rPr>
              <a:t>SHM Primitives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362200"/>
            <a:ext cx="50292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shm_class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shm_class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shm_attr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setname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shm_class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 *name)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connect(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shm_class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 *name,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*id)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close(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shm_class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05100" y="4424477"/>
            <a:ext cx="3581399" cy="7900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Access primitives – buffer pool, cirque, etc. – for data transfers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257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Details</a:t>
            </a:r>
            <a:br>
              <a:rPr lang="en-US" dirty="0"/>
            </a:br>
            <a:r>
              <a:rPr lang="en-US" sz="3200" dirty="0" smtClean="0">
                <a:solidFill>
                  <a:schemeClr val="accent5"/>
                </a:solidFill>
              </a:rPr>
              <a:t>SHM Utilities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1606317"/>
            <a:ext cx="2209800" cy="3727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u32	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req_id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u32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flags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u64	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data[2]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u16		op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u16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ctrl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u8	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rx_id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u8		count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u16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size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{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u64	status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char*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tx_data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u64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iov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3543300" y="1606317"/>
            <a:ext cx="2209800" cy="151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tagged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rma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atomic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0" y="1600200"/>
            <a:ext cx="2209800" cy="151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inline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inject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iov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ext_iov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ack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08171" y="5257800"/>
            <a:ext cx="4267199" cy="8838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Rx invokes processing as: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function_table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cmd.ops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][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cmd.ctrl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](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0805" y="4191000"/>
            <a:ext cx="2120189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ctrl selects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buffering scheme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40805" y="3271700"/>
            <a:ext cx="2120189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ext_iov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uses &gt; 1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slot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0100" y="5491279"/>
            <a:ext cx="2590800" cy="3840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size = 64B with 2 IOVs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43300" y="3421062"/>
            <a:ext cx="18605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used with sub-commands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590800" y="3298090"/>
            <a:ext cx="952500" cy="2784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667000" y="2539884"/>
            <a:ext cx="876300" cy="8915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1"/>
          </p:cNvCxnSpPr>
          <p:nvPr/>
        </p:nvCxnSpPr>
        <p:spPr>
          <a:xfrm flipH="1">
            <a:off x="3088920" y="4533900"/>
            <a:ext cx="30518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ight Brace 19"/>
          <p:cNvSpPr/>
          <p:nvPr/>
        </p:nvSpPr>
        <p:spPr>
          <a:xfrm>
            <a:off x="2857500" y="3962400"/>
            <a:ext cx="190500" cy="1143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36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Details</a:t>
            </a:r>
            <a:br>
              <a:rPr lang="en-US" dirty="0"/>
            </a:br>
            <a:r>
              <a:rPr lang="en-US" sz="3200" dirty="0">
                <a:solidFill>
                  <a:schemeClr val="accent5"/>
                </a:solidFill>
              </a:rPr>
              <a:t>SHM Utilities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86100" y="4645643"/>
            <a:ext cx="2514600" cy="1136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tag_cmd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tag		data[1]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84738" y="1876053"/>
            <a:ext cx="2514600" cy="1136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rma_cmd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rma_iov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76800" y="1876053"/>
            <a:ext cx="3048000" cy="1136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atomic_cmd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data[1]:63-32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		data[1]:31-0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rma_ioc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52701" y="3221453"/>
            <a:ext cx="3581399" cy="7900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RMA and atomic commands consume 2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slots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18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SHM Support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SHM provider</a:t>
            </a:r>
          </a:p>
          <a:p>
            <a:pPr lvl="1"/>
            <a:r>
              <a:rPr lang="en-US" dirty="0" smtClean="0"/>
              <a:t>Utility provider using SHM primitives</a:t>
            </a:r>
          </a:p>
          <a:p>
            <a:pPr lvl="1"/>
            <a:r>
              <a:rPr lang="en-US" dirty="0" smtClean="0"/>
              <a:t>Separate SHM domain</a:t>
            </a:r>
          </a:p>
          <a:p>
            <a:r>
              <a:rPr lang="en-US" dirty="0" smtClean="0"/>
              <a:t>Integrated SHM support</a:t>
            </a:r>
          </a:p>
          <a:p>
            <a:pPr lvl="1"/>
            <a:r>
              <a:rPr lang="en-US" dirty="0" smtClean="0"/>
              <a:t>Native provider using SHM primitives</a:t>
            </a:r>
          </a:p>
          <a:p>
            <a:pPr lvl="1"/>
            <a:r>
              <a:rPr lang="en-US" dirty="0" smtClean="0"/>
              <a:t>Provider is using 2 protocols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9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SHM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of transparency</a:t>
            </a:r>
          </a:p>
          <a:p>
            <a:pPr lvl="1"/>
            <a:r>
              <a:rPr lang="en-US" dirty="0" smtClean="0"/>
              <a:t>Automatically use</a:t>
            </a:r>
          </a:p>
          <a:p>
            <a:pPr lvl="2"/>
            <a:r>
              <a:rPr lang="en-US" dirty="0" smtClean="0"/>
              <a:t>Can explicitly disable</a:t>
            </a:r>
          </a:p>
          <a:p>
            <a:pPr lvl="1"/>
            <a:r>
              <a:rPr lang="en-US" dirty="0" smtClean="0"/>
              <a:t>Enabled via interface</a:t>
            </a:r>
          </a:p>
          <a:p>
            <a:pPr lvl="2"/>
            <a:r>
              <a:rPr lang="en-US" dirty="0" err="1" smtClean="0"/>
              <a:t>fi_control</a:t>
            </a:r>
            <a:r>
              <a:rPr lang="en-US" dirty="0" smtClean="0"/>
              <a:t>, cap, flag, protocol bit, …</a:t>
            </a:r>
          </a:p>
          <a:p>
            <a:r>
              <a:rPr lang="en-US" dirty="0" smtClean="0"/>
              <a:t>Automatically fall back?</a:t>
            </a:r>
          </a:p>
          <a:p>
            <a:r>
              <a:rPr lang="en-US" dirty="0" smtClean="0"/>
              <a:t>Selectable per operation?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47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SHM Architecture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Primitives</a:t>
            </a:r>
          </a:p>
          <a:p>
            <a:pPr lvl="1"/>
            <a:r>
              <a:rPr lang="en-US" dirty="0" smtClean="0"/>
              <a:t>SHM structures</a:t>
            </a:r>
          </a:p>
          <a:p>
            <a:pPr lvl="1"/>
            <a:r>
              <a:rPr lang="en-US" dirty="0" smtClean="0"/>
              <a:t>No protocol</a:t>
            </a:r>
          </a:p>
          <a:p>
            <a:r>
              <a:rPr lang="en-US" dirty="0" smtClean="0"/>
              <a:t>Utilities</a:t>
            </a:r>
          </a:p>
          <a:p>
            <a:pPr lvl="1"/>
            <a:r>
              <a:rPr lang="en-US" dirty="0" smtClean="0"/>
              <a:t>Protocol to implement </a:t>
            </a:r>
            <a:r>
              <a:rPr lang="en-US" dirty="0" err="1" smtClean="0"/>
              <a:t>libfabric</a:t>
            </a:r>
            <a:r>
              <a:rPr lang="en-US" dirty="0" smtClean="0"/>
              <a:t> interfaces</a:t>
            </a:r>
          </a:p>
          <a:p>
            <a:pPr lvl="2"/>
            <a:r>
              <a:rPr lang="en-US" dirty="0" err="1" smtClean="0"/>
              <a:t>Msg</a:t>
            </a:r>
            <a:r>
              <a:rPr lang="en-US" dirty="0" smtClean="0"/>
              <a:t>, tagged, RMA, atomics</a:t>
            </a:r>
          </a:p>
          <a:p>
            <a:pPr lvl="1"/>
            <a:r>
              <a:rPr lang="en-US" dirty="0" smtClean="0"/>
              <a:t>Coordinate with other utility protocols</a:t>
            </a:r>
          </a:p>
          <a:p>
            <a:r>
              <a:rPr lang="en-US" dirty="0" smtClean="0"/>
              <a:t>Provider</a:t>
            </a:r>
          </a:p>
          <a:p>
            <a:pPr lvl="1"/>
            <a:r>
              <a:rPr lang="en-US" dirty="0" smtClean="0"/>
              <a:t>Use utilities or primitives with own protocol</a:t>
            </a:r>
          </a:p>
          <a:p>
            <a:pPr lvl="1"/>
            <a:r>
              <a:rPr lang="en-US" dirty="0" smtClean="0"/>
              <a:t>Allow for single protocol engine and coordination with provider HW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2850" y="1964380"/>
            <a:ext cx="3073400" cy="9176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29200" y="3518816"/>
            <a:ext cx="1530350" cy="9176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SHM Utilities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22850" y="5029200"/>
            <a:ext cx="3073400" cy="5366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SHM Primitives</a:t>
            </a:r>
            <a:endParaRPr lang="en-US" dirty="0"/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5794375" y="2881984"/>
            <a:ext cx="0" cy="636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239000" y="2881984"/>
            <a:ext cx="0" cy="21472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</p:cNvCxnSpPr>
          <p:nvPr/>
        </p:nvCxnSpPr>
        <p:spPr>
          <a:xfrm>
            <a:off x="5794375" y="4436420"/>
            <a:ext cx="0" cy="5927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52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SHM Primitives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Support simple </a:t>
            </a:r>
            <a:r>
              <a:rPr lang="en-US" sz="2400" dirty="0"/>
              <a:t>message exchange between two (or more) processes</a:t>
            </a:r>
          </a:p>
          <a:p>
            <a:r>
              <a:rPr lang="en-US" sz="2400" dirty="0" smtClean="0"/>
              <a:t>Control block</a:t>
            </a:r>
            <a:endParaRPr lang="en-US" sz="2400" dirty="0"/>
          </a:p>
          <a:p>
            <a:pPr lvl="1"/>
            <a:r>
              <a:rPr lang="en-US" sz="2000" dirty="0"/>
              <a:t>Used to setup communication</a:t>
            </a:r>
          </a:p>
          <a:p>
            <a:r>
              <a:rPr lang="en-US" sz="2400" dirty="0"/>
              <a:t>Rx </a:t>
            </a:r>
            <a:r>
              <a:rPr lang="en-US" sz="2400" dirty="0" smtClean="0"/>
              <a:t>command/control queues</a:t>
            </a:r>
            <a:endParaRPr lang="en-US" sz="2400" dirty="0"/>
          </a:p>
          <a:p>
            <a:pPr lvl="1"/>
            <a:r>
              <a:rPr lang="en-US" sz="2000" dirty="0"/>
              <a:t>Small, fixed sized entries (~64 </a:t>
            </a:r>
            <a:r>
              <a:rPr lang="en-US" sz="2000" dirty="0" smtClean="0"/>
              <a:t>B)</a:t>
            </a:r>
          </a:p>
          <a:p>
            <a:pPr lvl="1"/>
            <a:r>
              <a:rPr lang="en-US" sz="2000" dirty="0" smtClean="0"/>
              <a:t>Control used for ACKs</a:t>
            </a:r>
            <a:endParaRPr lang="en-US" sz="2000" dirty="0"/>
          </a:p>
          <a:p>
            <a:r>
              <a:rPr lang="en-US" sz="2400" dirty="0" err="1"/>
              <a:t>Tx</a:t>
            </a:r>
            <a:r>
              <a:rPr lang="en-US" sz="2400" dirty="0"/>
              <a:t> inject buffers</a:t>
            </a:r>
          </a:p>
          <a:p>
            <a:pPr lvl="1"/>
            <a:r>
              <a:rPr lang="en-US" sz="2000" dirty="0"/>
              <a:t>Pool of small buffers for </a:t>
            </a:r>
            <a:r>
              <a:rPr lang="en-US" sz="2000" dirty="0" err="1"/>
              <a:t>msg</a:t>
            </a:r>
            <a:r>
              <a:rPr lang="en-US" sz="2000" dirty="0"/>
              <a:t> data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97500" y="1804434"/>
            <a:ext cx="30607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Control Block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97500" y="2920549"/>
            <a:ext cx="30607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Rx Command Queue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97500" y="4283075"/>
            <a:ext cx="3060700" cy="1812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Tx</a:t>
            </a:r>
            <a:r>
              <a:rPr lang="en-US" dirty="0" smtClean="0"/>
              <a:t> Inject Buffers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97500" y="3601812"/>
            <a:ext cx="30607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Rx </a:t>
            </a:r>
            <a:r>
              <a:rPr lang="en-US" dirty="0" smtClean="0"/>
              <a:t>Control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6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Message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side </a:t>
            </a:r>
            <a:r>
              <a:rPr lang="en-US" dirty="0" smtClean="0"/>
              <a:t>writes Rx entry</a:t>
            </a:r>
          </a:p>
          <a:p>
            <a:r>
              <a:rPr lang="en-US" dirty="0"/>
              <a:t>Rx entry </a:t>
            </a:r>
            <a:r>
              <a:rPr lang="en-US" dirty="0" smtClean="0"/>
              <a:t>= </a:t>
            </a:r>
            <a:r>
              <a:rPr lang="en-US" dirty="0" err="1"/>
              <a:t>msg</a:t>
            </a:r>
            <a:r>
              <a:rPr lang="en-US" dirty="0"/>
              <a:t> header + </a:t>
            </a:r>
            <a:r>
              <a:rPr lang="en-US" dirty="0" err="1" smtClean="0"/>
              <a:t>msg</a:t>
            </a:r>
            <a:r>
              <a:rPr lang="en-US" dirty="0" smtClean="0"/>
              <a:t> data</a:t>
            </a:r>
            <a:endParaRPr lang="en-US" dirty="0"/>
          </a:p>
          <a:p>
            <a:pPr lvl="1"/>
            <a:r>
              <a:rPr lang="en-US" dirty="0"/>
              <a:t>Only very small messages fit into Rx entry</a:t>
            </a:r>
          </a:p>
          <a:p>
            <a:r>
              <a:rPr lang="en-US" dirty="0" smtClean="0"/>
              <a:t>Rx side decodes header and processes </a:t>
            </a:r>
            <a:r>
              <a:rPr lang="en-US" dirty="0" err="1" smtClean="0"/>
              <a:t>msg</a:t>
            </a:r>
            <a:endParaRPr lang="en-US" dirty="0" smtClean="0"/>
          </a:p>
          <a:p>
            <a:pPr lvl="1"/>
            <a:r>
              <a:rPr lang="en-US" dirty="0" smtClean="0"/>
              <a:t>Data is retrieved directly from Rx entry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983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317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651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5985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647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981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15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649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864708" y="5870818"/>
            <a:ext cx="4267200" cy="3185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Rx Command Queue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065215" y="464820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Tx</a:t>
            </a:r>
            <a:r>
              <a:rPr lang="en-US" sz="1200" dirty="0" smtClean="0"/>
              <a:t> CMD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16" idx="3"/>
            <a:endCxn id="14" idx="0"/>
          </p:cNvCxnSpPr>
          <p:nvPr/>
        </p:nvCxnSpPr>
        <p:spPr>
          <a:xfrm>
            <a:off x="2598615" y="4887974"/>
            <a:ext cx="3132993" cy="43955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5400000" flipH="1" flipV="1">
            <a:off x="7027528" y="3744454"/>
            <a:ext cx="439552" cy="272659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680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Message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0" y="1981200"/>
            <a:ext cx="8229600" cy="4646613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side writes data into </a:t>
            </a:r>
            <a:r>
              <a:rPr lang="en-US" dirty="0" err="1" smtClean="0"/>
              <a:t>Tx</a:t>
            </a:r>
            <a:r>
              <a:rPr lang="en-US" dirty="0" smtClean="0"/>
              <a:t> inject buffer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side </a:t>
            </a:r>
            <a:r>
              <a:rPr lang="en-US" dirty="0" smtClean="0"/>
              <a:t>writes </a:t>
            </a:r>
            <a:r>
              <a:rPr lang="en-US" dirty="0" err="1" smtClean="0"/>
              <a:t>msg</a:t>
            </a:r>
            <a:r>
              <a:rPr lang="en-US" dirty="0" smtClean="0"/>
              <a:t> header to Rx entry</a:t>
            </a:r>
          </a:p>
          <a:p>
            <a:r>
              <a:rPr lang="en-US" dirty="0" smtClean="0"/>
              <a:t>Rx side decodes header and processes </a:t>
            </a:r>
            <a:r>
              <a:rPr lang="en-US" dirty="0" err="1" smtClean="0"/>
              <a:t>msg</a:t>
            </a:r>
            <a:endParaRPr lang="en-US" dirty="0" smtClean="0"/>
          </a:p>
          <a:p>
            <a:pPr lvl="1"/>
            <a:r>
              <a:rPr lang="en-US" dirty="0" smtClean="0"/>
              <a:t>Data is retrieved from </a:t>
            </a:r>
            <a:r>
              <a:rPr lang="en-US" dirty="0" err="1" smtClean="0"/>
              <a:t>Tx</a:t>
            </a:r>
            <a:r>
              <a:rPr lang="en-US" dirty="0" smtClean="0"/>
              <a:t> inject buffer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83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217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51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885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47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81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215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549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354754" y="5472602"/>
            <a:ext cx="4267200" cy="3185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Rx Command Queue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55261" y="4249984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Tx</a:t>
            </a:r>
            <a:r>
              <a:rPr lang="en-US" sz="1200" dirty="0" smtClean="0"/>
              <a:t> CMD</a:t>
            </a:r>
            <a:endParaRPr lang="en-US" sz="1200" dirty="0"/>
          </a:p>
        </p:txBody>
      </p:sp>
      <p:cxnSp>
        <p:nvCxnSpPr>
          <p:cNvPr id="16" name="Elbow Connector 15"/>
          <p:cNvCxnSpPr>
            <a:stCxn id="15" idx="3"/>
            <a:endCxn id="13" idx="0"/>
          </p:cNvCxnSpPr>
          <p:nvPr/>
        </p:nvCxnSpPr>
        <p:spPr>
          <a:xfrm>
            <a:off x="2088661" y="4489758"/>
            <a:ext cx="3132993" cy="43955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5400000" flipH="1" flipV="1">
            <a:off x="6517574" y="3346238"/>
            <a:ext cx="439552" cy="272659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57030" y="5299136"/>
            <a:ext cx="1531815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Inject Buffer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>
            <a:off x="1821961" y="4729532"/>
            <a:ext cx="977" cy="5696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8" idx="2"/>
          </p:cNvCxnSpPr>
          <p:nvPr/>
        </p:nvCxnSpPr>
        <p:spPr>
          <a:xfrm rot="16200000" flipH="1">
            <a:off x="4816815" y="2784807"/>
            <a:ext cx="290935" cy="6278688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88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Message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0" y="1981200"/>
            <a:ext cx="8229600" cy="4646613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side </a:t>
            </a:r>
            <a:r>
              <a:rPr lang="en-US" dirty="0" smtClean="0"/>
              <a:t>writes </a:t>
            </a:r>
            <a:r>
              <a:rPr lang="en-US" dirty="0" err="1" smtClean="0"/>
              <a:t>msg</a:t>
            </a:r>
            <a:r>
              <a:rPr lang="en-US" dirty="0" smtClean="0"/>
              <a:t> header to Rx entry</a:t>
            </a:r>
          </a:p>
          <a:p>
            <a:r>
              <a:rPr lang="en-US" dirty="0" smtClean="0"/>
              <a:t>Rx side decodes header and processes </a:t>
            </a:r>
            <a:r>
              <a:rPr lang="en-US" dirty="0" err="1" smtClean="0"/>
              <a:t>msg</a:t>
            </a:r>
            <a:endParaRPr lang="en-US" dirty="0" smtClean="0"/>
          </a:p>
          <a:p>
            <a:pPr lvl="1"/>
            <a:r>
              <a:rPr lang="en-US" dirty="0" smtClean="0"/>
              <a:t>Data is pulled from </a:t>
            </a:r>
            <a:r>
              <a:rPr lang="en-US" dirty="0" err="1" smtClean="0"/>
              <a:t>Tx</a:t>
            </a:r>
            <a:r>
              <a:rPr lang="en-US" dirty="0" smtClean="0"/>
              <a:t> process using CMA</a:t>
            </a:r>
          </a:p>
          <a:p>
            <a:r>
              <a:rPr lang="en-US" dirty="0" smtClean="0"/>
              <a:t>Rx side writes ACK </a:t>
            </a:r>
            <a:r>
              <a:rPr lang="en-US" dirty="0" err="1" smtClean="0"/>
              <a:t>msg</a:t>
            </a:r>
            <a:r>
              <a:rPr lang="en-US" dirty="0" smtClean="0"/>
              <a:t> back to </a:t>
            </a:r>
            <a:r>
              <a:rPr lang="en-US" dirty="0" err="1" smtClean="0"/>
              <a:t>Tx</a:t>
            </a:r>
            <a:r>
              <a:rPr lang="en-US" dirty="0" smtClean="0"/>
              <a:t> side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83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217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51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885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47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81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215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54954" y="492931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354754" y="5472602"/>
            <a:ext cx="4267200" cy="3185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Rx Command Queue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55261" y="4249984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Tx</a:t>
            </a:r>
            <a:r>
              <a:rPr lang="en-US" sz="1200" dirty="0" smtClean="0"/>
              <a:t> CMD</a:t>
            </a:r>
            <a:endParaRPr lang="en-US" sz="1200" dirty="0"/>
          </a:p>
        </p:txBody>
      </p:sp>
      <p:cxnSp>
        <p:nvCxnSpPr>
          <p:cNvPr id="16" name="Elbow Connector 15"/>
          <p:cNvCxnSpPr>
            <a:stCxn id="15" idx="3"/>
            <a:endCxn id="13" idx="0"/>
          </p:cNvCxnSpPr>
          <p:nvPr/>
        </p:nvCxnSpPr>
        <p:spPr>
          <a:xfrm>
            <a:off x="2088661" y="4489758"/>
            <a:ext cx="3132993" cy="43955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5400000" flipH="1" flipV="1">
            <a:off x="6517574" y="3346238"/>
            <a:ext cx="439552" cy="272659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94238" y="5039032"/>
            <a:ext cx="2055445" cy="8093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CMA Buffer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>
            <a:off x="1821961" y="4729532"/>
            <a:ext cx="0" cy="3095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8" idx="2"/>
          </p:cNvCxnSpPr>
          <p:nvPr/>
        </p:nvCxnSpPr>
        <p:spPr>
          <a:xfrm rot="16200000" flipH="1">
            <a:off x="4946745" y="2723626"/>
            <a:ext cx="290934" cy="654050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89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0" y="1981200"/>
            <a:ext cx="8229600" cy="4646613"/>
          </a:xfrm>
        </p:spPr>
        <p:txBody>
          <a:bodyPr/>
          <a:lstStyle/>
          <a:p>
            <a:r>
              <a:rPr lang="en-US" dirty="0" smtClean="0"/>
              <a:t>For small to medium sized messages</a:t>
            </a:r>
          </a:p>
          <a:p>
            <a:pPr lvl="1"/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i="1" dirty="0" smtClean="0"/>
              <a:t>may</a:t>
            </a:r>
            <a:r>
              <a:rPr lang="en-US" dirty="0" smtClean="0"/>
              <a:t> complete after updating Rx queue</a:t>
            </a:r>
          </a:p>
          <a:p>
            <a:pPr lvl="1"/>
            <a:r>
              <a:rPr lang="en-US" dirty="0" smtClean="0"/>
              <a:t>Requires connection shutdown coordination to ensure Rx side has processed all operations</a:t>
            </a:r>
          </a:p>
          <a:p>
            <a:r>
              <a:rPr lang="en-US" dirty="0" smtClean="0"/>
              <a:t>For large messages or </a:t>
            </a:r>
            <a:r>
              <a:rPr lang="en-US" i="1" dirty="0" smtClean="0"/>
              <a:t>delivery complete</a:t>
            </a:r>
            <a:r>
              <a:rPr lang="en-US" dirty="0" smtClean="0"/>
              <a:t> semantics</a:t>
            </a:r>
          </a:p>
          <a:p>
            <a:pPr lvl="1"/>
            <a:r>
              <a:rPr lang="en-US" dirty="0" err="1" smtClean="0"/>
              <a:t>Tx</a:t>
            </a:r>
            <a:r>
              <a:rPr lang="en-US" dirty="0" smtClean="0"/>
              <a:t> does not complete until it has processed an ACK from the Rx </a:t>
            </a:r>
            <a:r>
              <a:rPr lang="en-US" dirty="0" smtClean="0"/>
              <a:t>side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1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8583</TotalTime>
  <Words>652</Words>
  <Application>Microsoft Office PowerPoint</Application>
  <PresentationFormat>On-screen Show (4:3)</PresentationFormat>
  <Paragraphs>215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Courier New</vt:lpstr>
      <vt:lpstr>Office Theme</vt:lpstr>
      <vt:lpstr>Custom Design</vt:lpstr>
      <vt:lpstr>OFI Shared Memory</vt:lpstr>
      <vt:lpstr>SHM Support Options</vt:lpstr>
      <vt:lpstr>Integrated SHM support</vt:lpstr>
      <vt:lpstr>Proposed SHM Architecture</vt:lpstr>
      <vt:lpstr>SHM Primitives</vt:lpstr>
      <vt:lpstr>Small Message Example</vt:lpstr>
      <vt:lpstr>Medium Message Example</vt:lpstr>
      <vt:lpstr>Large Message Example</vt:lpstr>
      <vt:lpstr>Completion Handling</vt:lpstr>
      <vt:lpstr>Design Discussion</vt:lpstr>
      <vt:lpstr>Design Discussion</vt:lpstr>
      <vt:lpstr>Portability</vt:lpstr>
      <vt:lpstr>Implementation Details SHM Primitives</vt:lpstr>
      <vt:lpstr>Implementation Details SHM Primitives</vt:lpstr>
      <vt:lpstr>Implementation Details SHM Primitives</vt:lpstr>
      <vt:lpstr>Implementation Details SHM Utilities</vt:lpstr>
      <vt:lpstr>Implementation Details SHM Utilities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Hefty, Sean</cp:lastModifiedBy>
  <cp:revision>695</cp:revision>
  <dcterms:created xsi:type="dcterms:W3CDTF">2009-09-15T00:09:16Z</dcterms:created>
  <dcterms:modified xsi:type="dcterms:W3CDTF">2016-02-23T01:06:13Z</dcterms:modified>
</cp:coreProperties>
</file>