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7"/>
  </p:notesMasterIdLst>
  <p:handoutMasterIdLst>
    <p:handoutMasterId r:id="rId18"/>
  </p:handoutMasterIdLst>
  <p:sldIdLst>
    <p:sldId id="262" r:id="rId3"/>
    <p:sldId id="346" r:id="rId4"/>
    <p:sldId id="361" r:id="rId5"/>
    <p:sldId id="360" r:id="rId6"/>
    <p:sldId id="362" r:id="rId7"/>
    <p:sldId id="363" r:id="rId8"/>
    <p:sldId id="376" r:id="rId9"/>
    <p:sldId id="369" r:id="rId10"/>
    <p:sldId id="367" r:id="rId11"/>
    <p:sldId id="371" r:id="rId12"/>
    <p:sldId id="372" r:id="rId13"/>
    <p:sldId id="370" r:id="rId14"/>
    <p:sldId id="375" r:id="rId15"/>
    <p:sldId id="377" r:id="rId16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85601" autoAdjust="0"/>
  </p:normalViewPr>
  <p:slideViewPr>
    <p:cSldViewPr snapToObjects="1">
      <p:cViewPr varScale="1">
        <p:scale>
          <a:sx n="89" d="100"/>
          <a:sy n="89" d="100"/>
        </p:scale>
        <p:origin x="264" y="84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95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870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96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29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541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05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3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OFA OpenFabrics Interfaces Project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Data Storage/Data Access working group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February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2016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Summarizing NVM Usage Models for DS/DA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1DC10-E0F6-49E9-9C83-367FDE47385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8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0C3BB-8C9F-4C73-83D5-D0952988A23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9800" y="3048000"/>
            <a:ext cx="137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09800" y="3404795"/>
            <a:ext cx="137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9800" y="3806946"/>
            <a:ext cx="137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19600" y="4602345"/>
            <a:ext cx="1790252" cy="261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rotating media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9600" y="4937125"/>
            <a:ext cx="1790252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nearline</a:t>
            </a:r>
            <a:r>
              <a:rPr lang="en-US" dirty="0" smtClean="0"/>
              <a:t>/offline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85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endCxn id="31" idx="1"/>
          </p:cNvCxnSpPr>
          <p:nvPr/>
        </p:nvCxnSpPr>
        <p:spPr>
          <a:xfrm>
            <a:off x="7296844" y="4047686"/>
            <a:ext cx="1285902" cy="3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098137" y="3318095"/>
            <a:ext cx="2819418" cy="219450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NVM byte addressable accesses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16449" y="4760556"/>
            <a:ext cx="48577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schemeClr val="bg1">
                    <a:lumMod val="50000"/>
                  </a:schemeClr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45" idx="2"/>
            <a:endCxn id="21" idx="0"/>
          </p:cNvCxnSpPr>
          <p:nvPr/>
        </p:nvCxnSpPr>
        <p:spPr>
          <a:xfrm>
            <a:off x="4176699" y="4294635"/>
            <a:ext cx="0" cy="4659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899226" y="4760556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5326913" y="3896091"/>
            <a:ext cx="12700" cy="2300429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199656" y="4760556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</p:cNvCxnSpPr>
          <p:nvPr/>
        </p:nvCxnSpPr>
        <p:spPr>
          <a:xfrm rot="5400000" flipH="1" flipV="1">
            <a:off x="6466258" y="4258582"/>
            <a:ext cx="512845" cy="4911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18" idx="0"/>
          </p:cNvCxnSpPr>
          <p:nvPr/>
        </p:nvCxnSpPr>
        <p:spPr>
          <a:xfrm rot="16200000" flipH="1">
            <a:off x="6957362" y="4258580"/>
            <a:ext cx="512845" cy="49110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17300" y="5834232"/>
            <a:ext cx="2752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I/O device exports a byte-addressable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or block level I/O interface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 flipV="1">
            <a:off x="5111406" y="5342216"/>
            <a:ext cx="994855" cy="492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330749" y="4874856"/>
            <a:ext cx="48577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schemeClr val="bg1">
                    <a:lumMod val="50000"/>
                  </a:schemeClr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45049" y="4989156"/>
            <a:ext cx="48577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 smtClean="0">
                <a:solidFill>
                  <a:schemeClr val="bg1">
                    <a:lumMod val="50000"/>
                  </a:schemeClr>
                </a:solidFill>
              </a:rPr>
              <a:t>NVM</a:t>
            </a:r>
            <a:endParaRPr lang="en-US" sz="825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76492" y="2667000"/>
            <a:ext cx="20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743545" y="3479713"/>
            <a:ext cx="1010651" cy="1146008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3754592" y="3213146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consumer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382" y="1695161"/>
            <a:ext cx="5892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Focusing on: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file or object storage – user or kernel mode (Lustre, CEPH…)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block storage consumers – kernel mode (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iSER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SRP,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NVMef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byte level consumers  - user or kernel mode (no ULPs defined yet…)</a:t>
            </a:r>
          </a:p>
        </p:txBody>
      </p:sp>
      <p:cxnSp>
        <p:nvCxnSpPr>
          <p:cNvPr id="39" name="Straight Connector 38"/>
          <p:cNvCxnSpPr>
            <a:stCxn id="45" idx="1"/>
            <a:endCxn id="41" idx="1"/>
          </p:cNvCxnSpPr>
          <p:nvPr/>
        </p:nvCxnSpPr>
        <p:spPr>
          <a:xfrm flipH="1" flipV="1">
            <a:off x="2509271" y="4051213"/>
            <a:ext cx="1233980" cy="1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509271" y="3479713"/>
            <a:ext cx="1010651" cy="1146008"/>
            <a:chOff x="4050616" y="2438400"/>
            <a:chExt cx="1347535" cy="1528011"/>
          </a:xfrm>
        </p:grpSpPr>
        <p:sp>
          <p:nvSpPr>
            <p:cNvPr id="41" name="Rectangle 40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3743251" y="3810800"/>
            <a:ext cx="866895" cy="4838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510362" y="3810800"/>
            <a:ext cx="866895" cy="4838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47" name="Straight Connector 46"/>
          <p:cNvCxnSpPr>
            <a:stCxn id="45" idx="3"/>
            <a:endCxn id="48" idx="1"/>
          </p:cNvCxnSpPr>
          <p:nvPr/>
        </p:nvCxnSpPr>
        <p:spPr>
          <a:xfrm flipV="1">
            <a:off x="4610146" y="4052717"/>
            <a:ext cx="24760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857750" y="3481217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</a:t>
            </a:r>
          </a:p>
          <a:p>
            <a:pPr algn="ctr"/>
            <a:endParaRPr lang="en-US" sz="825" dirty="0">
              <a:solidFill>
                <a:prstClr val="black"/>
              </a:solidFill>
            </a:endParaRPr>
          </a:p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037" y="2841194"/>
            <a:ext cx="19126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Q: does a consumer distinguish between uniform memory accesses to NVM, (shown in blue), and NUMA (</a:t>
            </a:r>
            <a:r>
              <a:rPr lang="en-US" sz="1400" dirty="0" err="1" smtClean="0"/>
              <a:t>ccNUMA</a:t>
            </a:r>
            <a:r>
              <a:rPr lang="en-US" sz="1400" dirty="0" smtClean="0"/>
              <a:t>?) accesses to NVM (shown in orange)?</a:t>
            </a:r>
          </a:p>
          <a:p>
            <a:endParaRPr lang="en-US" sz="1400" dirty="0"/>
          </a:p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r>
              <a:rPr lang="en-US" sz="1400" dirty="0" smtClean="0"/>
              <a:t> is accessed via l/s operations and minimizes CPU stalls and is therefore only usable for local accesses.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4433" y="5566217"/>
            <a:ext cx="26740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C000"/>
                </a:solidFill>
              </a:rPr>
              <a:t>orange</a:t>
            </a:r>
            <a:r>
              <a:rPr lang="en-US" sz="1400" dirty="0"/>
              <a:t> is accessed via </a:t>
            </a:r>
            <a:r>
              <a:rPr lang="en-US" sz="1400" dirty="0" smtClean="0"/>
              <a:t>i/o </a:t>
            </a:r>
            <a:r>
              <a:rPr lang="en-US" sz="1400" dirty="0"/>
              <a:t>and takes substantially </a:t>
            </a:r>
            <a:r>
              <a:rPr lang="en-US" sz="1400" dirty="0" smtClean="0"/>
              <a:t>longer, but can be local or remote.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0062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28" idx="3"/>
            <a:endCxn id="31" idx="1"/>
          </p:cNvCxnSpPr>
          <p:nvPr/>
        </p:nvCxnSpPr>
        <p:spPr>
          <a:xfrm>
            <a:off x="5484956" y="4105839"/>
            <a:ext cx="1285901" cy="16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286249" y="3394295"/>
            <a:ext cx="2819418" cy="219450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Use case: remote block storage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71600" y="3483388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04561" y="4836756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</p:cNvCxnSpPr>
          <p:nvPr/>
        </p:nvCxnSpPr>
        <p:spPr>
          <a:xfrm flipH="1">
            <a:off x="2026561" y="4623379"/>
            <a:ext cx="2264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749090" y="4836756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3345900" y="3803168"/>
            <a:ext cx="9525" cy="2638678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4387768" y="4836756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  <a:endCxn id="28" idx="2"/>
          </p:cNvCxnSpPr>
          <p:nvPr/>
        </p:nvCxnSpPr>
        <p:spPr>
          <a:xfrm rot="5400000" flipH="1" flipV="1">
            <a:off x="4645344" y="4325757"/>
            <a:ext cx="530894" cy="4911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827731" y="3905813"/>
            <a:ext cx="657225" cy="400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9" name="Elbow Connector 18"/>
          <p:cNvCxnSpPr>
            <a:stCxn id="28" idx="2"/>
            <a:endCxn id="18" idx="0"/>
          </p:cNvCxnSpPr>
          <p:nvPr/>
        </p:nvCxnSpPr>
        <p:spPr>
          <a:xfrm rot="16200000" flipH="1">
            <a:off x="5136449" y="4325758"/>
            <a:ext cx="530894" cy="49110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518861" y="4951056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633161" y="5065356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 smtClean="0">
                <a:solidFill>
                  <a:prstClr val="black"/>
                </a:solidFill>
              </a:rPr>
              <a:t>NVM</a:t>
            </a:r>
            <a:endParaRPr lang="en-US" sz="825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64604" y="2743200"/>
            <a:ext cx="20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931657" y="3550882"/>
            <a:ext cx="1010651" cy="1146008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1582330" y="3873246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382" y="1695161"/>
            <a:ext cx="5892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Consumers (clients) of NVM I/O include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user or kernel file or object storage (Lustre, CEPH…)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block storage consumers (</a:t>
            </a:r>
            <a:r>
              <a:rPr lang="en-US" sz="1400" dirty="0" err="1" smtClean="0">
                <a:solidFill>
                  <a:prstClr val="black"/>
                </a:solidFill>
              </a:rPr>
              <a:t>iSER</a:t>
            </a:r>
            <a:r>
              <a:rPr lang="en-US" sz="1400" dirty="0" smtClean="0">
                <a:solidFill>
                  <a:prstClr val="black"/>
                </a:solidFill>
              </a:rPr>
              <a:t>, SRP, </a:t>
            </a:r>
            <a:r>
              <a:rPr lang="en-US" sz="1400" dirty="0" err="1" smtClean="0">
                <a:solidFill>
                  <a:prstClr val="black"/>
                </a:solidFill>
              </a:rPr>
              <a:t>NVMef</a:t>
            </a:r>
            <a:r>
              <a:rPr lang="en-US" sz="1400" dirty="0" smtClean="0">
                <a:solidFill>
                  <a:prstClr val="black"/>
                </a:solidFill>
              </a:rPr>
              <a:t>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byte level consumers (no ULPs defined as of yet…)</a:t>
            </a:r>
          </a:p>
        </p:txBody>
      </p:sp>
    </p:spTree>
    <p:extLst>
      <p:ext uri="{BB962C8B-B14F-4D97-AF65-F5344CB8AC3E}">
        <p14:creationId xmlns:p14="http://schemas.microsoft.com/office/powerpoint/2010/main" val="317534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Taxonomy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905000"/>
            <a:ext cx="70605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From a SNIA poster: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NVDIMM – dual in-line memory module</a:t>
            </a:r>
          </a:p>
          <a:p>
            <a:r>
              <a:rPr lang="en-US" dirty="0">
                <a:solidFill>
                  <a:srgbClr val="6D6E71"/>
                </a:solidFill>
              </a:rPr>
              <a:t>	</a:t>
            </a:r>
            <a:r>
              <a:rPr lang="en-US" dirty="0" smtClean="0">
                <a:solidFill>
                  <a:srgbClr val="6D6E71"/>
                </a:solidFill>
              </a:rPr>
              <a:t>– byte or block addressable access mechanism</a:t>
            </a:r>
            <a:endParaRPr lang="en-US" dirty="0">
              <a:solidFill>
                <a:srgbClr val="6D6E71"/>
              </a:solidFill>
            </a:endParaRPr>
          </a:p>
          <a:p>
            <a:r>
              <a:rPr lang="en-US" dirty="0">
                <a:solidFill>
                  <a:srgbClr val="6D6E71"/>
                </a:solidFill>
              </a:rPr>
              <a:t>	</a:t>
            </a:r>
            <a:r>
              <a:rPr lang="en-US" dirty="0" smtClean="0">
                <a:solidFill>
                  <a:srgbClr val="6D6E71"/>
                </a:solidFill>
              </a:rPr>
              <a:t>- usable as either persistent memory or fast storage device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6D6E71"/>
                </a:solidFill>
              </a:rPr>
              <a:t>NVDIMM-N : low capacity (2-32GB) very low latency (10s of </a:t>
            </a:r>
            <a:r>
              <a:rPr lang="en-US" dirty="0" err="1" smtClean="0">
                <a:solidFill>
                  <a:srgbClr val="6D6E71"/>
                </a:solidFill>
              </a:rPr>
              <a:t>nS</a:t>
            </a:r>
            <a:r>
              <a:rPr lang="en-US" dirty="0" smtClean="0">
                <a:solidFill>
                  <a:srgbClr val="6D6E7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6D6E71"/>
                </a:solidFill>
              </a:rPr>
              <a:t>NVDIMM-F : hi capacity (100GB – 1TB) low latency (10s of </a:t>
            </a:r>
            <a:r>
              <a:rPr lang="en-US" dirty="0" err="1" smtClean="0">
                <a:solidFill>
                  <a:srgbClr val="6D6E71"/>
                </a:solidFill>
              </a:rPr>
              <a:t>uS</a:t>
            </a:r>
            <a:r>
              <a:rPr lang="en-US" dirty="0" smtClean="0">
                <a:solidFill>
                  <a:srgbClr val="6D6E7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6D6E71"/>
                </a:solidFill>
              </a:rPr>
              <a:t>NVDIMM-P : hi capacity (100GB – 1TB) low latency (100s of </a:t>
            </a:r>
            <a:r>
              <a:rPr lang="en-US" dirty="0" err="1" smtClean="0">
                <a:solidFill>
                  <a:srgbClr val="6D6E71"/>
                </a:solidFill>
              </a:rPr>
              <a:t>nS</a:t>
            </a:r>
            <a:r>
              <a:rPr lang="en-US" dirty="0" smtClean="0">
                <a:solidFill>
                  <a:srgbClr val="6D6E71"/>
                </a:solidFill>
              </a:rPr>
              <a:t>)</a:t>
            </a:r>
          </a:p>
          <a:p>
            <a:r>
              <a:rPr lang="en-US" dirty="0">
                <a:solidFill>
                  <a:srgbClr val="6D6E71"/>
                </a:solidFill>
              </a:rPr>
              <a:t>	</a:t>
            </a:r>
            <a:r>
              <a:rPr lang="en-US" dirty="0" smtClean="0">
                <a:solidFill>
                  <a:srgbClr val="6D6E71"/>
                </a:solidFill>
              </a:rPr>
              <a:t>		: both byte and block oriented access</a:t>
            </a:r>
          </a:p>
        </p:txBody>
      </p:sp>
    </p:spTree>
    <p:extLst>
      <p:ext uri="{BB962C8B-B14F-4D97-AF65-F5344CB8AC3E}">
        <p14:creationId xmlns:p14="http://schemas.microsoft.com/office/powerpoint/2010/main" val="6268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Objective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08220"/>
            <a:ext cx="5882105" cy="44115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34200" y="381400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bjective of this slide deck is to dig down into these two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" y="4990274"/>
            <a:ext cx="4114800" cy="395862"/>
          </a:xfrm>
          <a:prstGeom prst="roundRect">
            <a:avLst/>
          </a:prstGeom>
          <a:solidFill>
            <a:srgbClr val="000000">
              <a:alpha val="588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Motivation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1524000"/>
            <a:ext cx="8229600" cy="4646613"/>
          </a:xfrm>
        </p:spPr>
        <p:txBody>
          <a:bodyPr/>
          <a:lstStyle/>
          <a:p>
            <a:pPr marL="342900" lvl="1" indent="-342900"/>
            <a:r>
              <a:rPr lang="en-US" dirty="0"/>
              <a:t>NVM </a:t>
            </a:r>
            <a:r>
              <a:rPr lang="en-US" dirty="0" smtClean="0"/>
              <a:t>is </a:t>
            </a:r>
            <a:r>
              <a:rPr lang="en-US" dirty="0"/>
              <a:t>an important emerging </a:t>
            </a:r>
            <a:r>
              <a:rPr lang="en-US" dirty="0" smtClean="0"/>
              <a:t>technology of great importance to OFA members and the consumers of OFS</a:t>
            </a:r>
          </a:p>
          <a:p>
            <a:pPr marL="342900" lvl="1" indent="-342900"/>
            <a:r>
              <a:rPr lang="en-US" dirty="0" smtClean="0"/>
              <a:t>It is sufficiently unlike existing memory models to warrant a discussion of an API to access it</a:t>
            </a:r>
          </a:p>
          <a:p>
            <a:pPr marL="342900" lvl="1" indent="-342900"/>
            <a:r>
              <a:rPr lang="en-US" dirty="0" smtClean="0"/>
              <a:t>It will have a significant enough impact on how storage is architected, deployed, and accessed to warrant a discussion of NVM for I/O, and an API to access it</a:t>
            </a:r>
          </a:p>
          <a:p>
            <a:pPr marL="342900" lvl="1" indent="-342900"/>
            <a:r>
              <a:rPr lang="en-US" dirty="0" smtClean="0"/>
              <a:t>Both ‘Data Storage’ and ‘Data Access’ are therefore potentially impacted by the emergence of NVM</a:t>
            </a:r>
          </a:p>
          <a:p>
            <a:pPr marL="742950" lvl="2" indent="-342900"/>
            <a:r>
              <a:rPr lang="en-US" dirty="0" smtClean="0"/>
              <a:t>Hence, the initial look at NVM is being taken by the DS/DA subgroup</a:t>
            </a:r>
          </a:p>
          <a:p>
            <a:pPr marL="742950" lvl="2" indent="-342900"/>
            <a:r>
              <a:rPr lang="en-US" dirty="0" smtClean="0"/>
              <a:t>A broader discussion with the main OFI WG is anticipated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NVM as a target of I/O operations</a:t>
            </a:r>
          </a:p>
          <a:p>
            <a:pPr lvl="1"/>
            <a:r>
              <a:rPr lang="en-US" dirty="0" smtClean="0"/>
              <a:t>out of scope: NVM as a target of local memory L/S ops</a:t>
            </a:r>
          </a:p>
          <a:p>
            <a:r>
              <a:rPr lang="en-US" dirty="0" smtClean="0"/>
              <a:t>Accessed either locally or remotely</a:t>
            </a:r>
          </a:p>
          <a:p>
            <a:r>
              <a:rPr lang="en-US" dirty="0" smtClean="0"/>
              <a:t>As a local device</a:t>
            </a:r>
          </a:p>
          <a:p>
            <a:pPr lvl="1"/>
            <a:r>
              <a:rPr lang="en-US" dirty="0" smtClean="0"/>
              <a:t>attached to the I/O bus (e.g. SSD) or</a:t>
            </a:r>
          </a:p>
          <a:p>
            <a:pPr lvl="1"/>
            <a:r>
              <a:rPr lang="en-US" dirty="0" smtClean="0"/>
              <a:t>attached to a memory channel</a:t>
            </a:r>
          </a:p>
          <a:p>
            <a:r>
              <a:rPr lang="en-US" dirty="0" smtClean="0"/>
              <a:t>As a remote device</a:t>
            </a:r>
          </a:p>
          <a:p>
            <a:pPr lvl="1"/>
            <a:r>
              <a:rPr lang="en-US" dirty="0" smtClean="0"/>
              <a:t>attached to a </a:t>
            </a:r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1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NVM </a:t>
            </a:r>
            <a:r>
              <a:rPr lang="en-US" dirty="0"/>
              <a:t>access m</a:t>
            </a:r>
            <a:r>
              <a:rPr lang="en-US" sz="3600" dirty="0" smtClean="0"/>
              <a:t>ethods </a:t>
            </a:r>
            <a:r>
              <a:rPr lang="en-US" sz="3600" dirty="0"/>
              <a:t>s</a:t>
            </a:r>
            <a:r>
              <a:rPr lang="en-US" sz="3600" dirty="0" smtClean="0"/>
              <a:t>ummarized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600" y="2438400"/>
          <a:ext cx="7696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118"/>
                <a:gridCol w="2565082"/>
                <a:gridCol w="33528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trike="sngStrike" dirty="0" smtClean="0"/>
                        <a:t>1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local memory access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access via</a:t>
                      </a:r>
                      <a:r>
                        <a:rPr lang="en-US" strike="sngStrike" baseline="0" dirty="0" smtClean="0"/>
                        <a:t> memory load/store ops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(1)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byte-level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accessed as I/O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block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case of byte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</a:t>
                      </a:r>
                      <a:r>
                        <a:rPr lang="en-US" baseline="0" dirty="0" smtClean="0"/>
                        <a:t> byte-level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block</a:t>
                      </a:r>
                      <a:r>
                        <a:rPr lang="en-US" baseline="0" dirty="0" smtClean="0"/>
                        <a:t>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5395" y="5576351"/>
            <a:ext cx="80352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1400" dirty="0" smtClean="0">
                <a:solidFill>
                  <a:srgbClr val="6D6E71"/>
                </a:solidFill>
              </a:rPr>
              <a:t>Case 1 is out of scope for DS/DA but is included here for completeness</a:t>
            </a:r>
          </a:p>
          <a:p>
            <a:pPr marL="342900" indent="-342900">
              <a:buAutoNum type="arabicParenBoth"/>
            </a:pPr>
            <a:r>
              <a:rPr lang="en-US" sz="1400" dirty="0" smtClean="0">
                <a:solidFill>
                  <a:srgbClr val="6D6E71"/>
                </a:solidFill>
              </a:rPr>
              <a:t>Block level access, where the target is described by an address and extent, is seen as the general case of byte-addressable memory, where the extent is as small as 1 byte.</a:t>
            </a:r>
          </a:p>
        </p:txBody>
      </p:sp>
    </p:spTree>
    <p:extLst>
      <p:ext uri="{BB962C8B-B14F-4D97-AF65-F5344CB8AC3E}">
        <p14:creationId xmlns:p14="http://schemas.microsoft.com/office/powerpoint/2010/main" val="366668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21" idx="1"/>
            <a:endCxn id="26" idx="1"/>
          </p:cNvCxnSpPr>
          <p:nvPr/>
        </p:nvCxnSpPr>
        <p:spPr>
          <a:xfrm flipH="1" flipV="1">
            <a:off x="1270837" y="3702479"/>
            <a:ext cx="720390" cy="2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3"/>
            <a:endCxn id="7" idx="3"/>
          </p:cNvCxnSpPr>
          <p:nvPr/>
        </p:nvCxnSpPr>
        <p:spPr>
          <a:xfrm flipV="1">
            <a:off x="3206418" y="3703413"/>
            <a:ext cx="748953" cy="1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Use case: local block storage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43100" y="3134921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95163" y="3131913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3921" y="3131913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822078" y="3504891"/>
            <a:ext cx="38434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57438" y="4732112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18" idx="0"/>
          </p:cNvCxnSpPr>
          <p:nvPr/>
        </p:nvCxnSpPr>
        <p:spPr>
          <a:xfrm>
            <a:off x="2600325" y="4274912"/>
            <a:ext cx="1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991227" y="3504891"/>
            <a:ext cx="386516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70837" y="3130979"/>
            <a:ext cx="171450" cy="1143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        DIMM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55082" y="3127971"/>
            <a:ext cx="171450" cy="1143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</a:t>
            </a:r>
          </a:p>
          <a:p>
            <a:pPr algn="ctr"/>
            <a:endParaRPr lang="en-US" sz="825" dirty="0">
              <a:solidFill>
                <a:prstClr val="black"/>
              </a:solidFill>
            </a:endParaRPr>
          </a:p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65060" y="28575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8460" y="26728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l/s</a:t>
            </a:r>
          </a:p>
        </p:txBody>
      </p:sp>
      <p:cxnSp>
        <p:nvCxnSpPr>
          <p:cNvPr id="34" name="Straight Arrow Connector 33"/>
          <p:cNvCxnSpPr>
            <a:endCxn id="35" idx="3"/>
          </p:cNvCxnSpPr>
          <p:nvPr/>
        </p:nvCxnSpPr>
        <p:spPr>
          <a:xfrm flipH="1" flipV="1">
            <a:off x="1745860" y="2857500"/>
            <a:ext cx="499648" cy="58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317538" y="2672834"/>
            <a:ext cx="428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i/o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5311114" y="2051585"/>
            <a:ext cx="2205674" cy="2621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kernel application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83" idx="2"/>
            <a:endCxn id="84" idx="0"/>
          </p:cNvCxnSpPr>
          <p:nvPr/>
        </p:nvCxnSpPr>
        <p:spPr>
          <a:xfrm>
            <a:off x="8195246" y="3191104"/>
            <a:ext cx="0" cy="15288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118025" y="4718585"/>
            <a:ext cx="639959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5316200" y="2421900"/>
            <a:ext cx="1523999" cy="25227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Block Layer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356168" y="4718585"/>
            <a:ext cx="642013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HBA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438004" y="3191104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677174" y="3191104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410200" y="5861585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local block I/O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073113" y="2977767"/>
            <a:ext cx="729783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NVMe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311112" y="2977767"/>
            <a:ext cx="732124" cy="2251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SCSI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987513" y="2977767"/>
            <a:ext cx="678199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029352" y="4718585"/>
            <a:ext cx="594521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858000" y="5861585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local byte-addressable</a:t>
            </a:r>
          </a:p>
        </p:txBody>
      </p:sp>
      <p:cxnSp>
        <p:nvCxnSpPr>
          <p:cNvPr id="82" name="Straight Arrow Connector 81"/>
          <p:cNvCxnSpPr>
            <a:stCxn id="79" idx="2"/>
            <a:endCxn id="80" idx="0"/>
          </p:cNvCxnSpPr>
          <p:nvPr/>
        </p:nvCxnSpPr>
        <p:spPr>
          <a:xfrm>
            <a:off x="7326613" y="3191104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7856146" y="2977767"/>
            <a:ext cx="678199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757016" y="4719927"/>
            <a:ext cx="876459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NVDIMM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91334" y="4286786"/>
            <a:ext cx="807823" cy="198159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100" dirty="0" smtClean="0"/>
              <a:t>mem bus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6950514" y="2421899"/>
            <a:ext cx="1736285" cy="29301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byte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7" name="Left Brace 86"/>
          <p:cNvSpPr/>
          <p:nvPr/>
        </p:nvSpPr>
        <p:spPr>
          <a:xfrm rot="16200000">
            <a:off x="5893947" y="4857203"/>
            <a:ext cx="292037" cy="1716726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88" name="Straight Connector 87"/>
          <p:cNvCxnSpPr/>
          <p:nvPr/>
        </p:nvCxnSpPr>
        <p:spPr>
          <a:xfrm>
            <a:off x="5181600" y="2450800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Left Brace 88"/>
          <p:cNvSpPr/>
          <p:nvPr/>
        </p:nvSpPr>
        <p:spPr>
          <a:xfrm rot="16200000">
            <a:off x="7684646" y="4783229"/>
            <a:ext cx="292037" cy="1864672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0" name="Straight Connector 89"/>
          <p:cNvCxnSpPr/>
          <p:nvPr/>
        </p:nvCxnSpPr>
        <p:spPr>
          <a:xfrm>
            <a:off x="8763000" y="2450800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911313" y="2450800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Can 91"/>
          <p:cNvSpPr/>
          <p:nvPr/>
        </p:nvSpPr>
        <p:spPr>
          <a:xfrm>
            <a:off x="5474435" y="5249008"/>
            <a:ext cx="412145" cy="307777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504074" y="4291826"/>
            <a:ext cx="1985044" cy="198159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US" dirty="0"/>
              <a:t>PCIe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561075" y="2064648"/>
            <a:ext cx="1008835" cy="2621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user app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1893638" y="2022900"/>
            <a:ext cx="1413373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user or kernel app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3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Straight Arrow Connector 94"/>
          <p:cNvCxnSpPr>
            <a:endCxn id="71" idx="0"/>
          </p:cNvCxnSpPr>
          <p:nvPr/>
        </p:nvCxnSpPr>
        <p:spPr>
          <a:xfrm>
            <a:off x="7562141" y="2808559"/>
            <a:ext cx="12294" cy="47473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8" idx="3"/>
            <a:endCxn id="27" idx="3"/>
          </p:cNvCxnSpPr>
          <p:nvPr/>
        </p:nvCxnSpPr>
        <p:spPr>
          <a:xfrm>
            <a:off x="2652501" y="2945615"/>
            <a:ext cx="703307" cy="16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53794" y="2234072"/>
            <a:ext cx="2080855" cy="219450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Use case: remote block storage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62200" y="3676533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64" idx="2"/>
            <a:endCxn id="21" idx="0"/>
          </p:cNvCxnSpPr>
          <p:nvPr/>
        </p:nvCxnSpPr>
        <p:spPr>
          <a:xfrm flipH="1">
            <a:off x="596633" y="3145641"/>
            <a:ext cx="6349" cy="5308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9160" y="3676533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1214709" y="3344207"/>
            <a:ext cx="12700" cy="1236152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555313" y="3676533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  <a:endCxn id="28" idx="2"/>
          </p:cNvCxnSpPr>
          <p:nvPr/>
        </p:nvCxnSpPr>
        <p:spPr>
          <a:xfrm rot="5400000" flipH="1" flipV="1">
            <a:off x="1812889" y="3165534"/>
            <a:ext cx="530894" cy="4911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1995276" y="2745590"/>
            <a:ext cx="657225" cy="400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9" name="Elbow Connector 18"/>
          <p:cNvCxnSpPr>
            <a:stCxn id="28" idx="2"/>
            <a:endCxn id="18" idx="0"/>
          </p:cNvCxnSpPr>
          <p:nvPr/>
        </p:nvCxnSpPr>
        <p:spPr>
          <a:xfrm rot="16200000" flipH="1">
            <a:off x="2199042" y="3270486"/>
            <a:ext cx="530893" cy="28119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76500" y="3790833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590800" y="3905133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 smtClean="0">
                <a:solidFill>
                  <a:prstClr val="black"/>
                </a:solidFill>
              </a:rPr>
              <a:t>NVM</a:t>
            </a:r>
            <a:endParaRPr lang="en-US" sz="825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63466" y="1862598"/>
            <a:ext cx="2570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95600" y="2390659"/>
            <a:ext cx="171450" cy="1143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      DIMM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184358" y="2390659"/>
            <a:ext cx="171450" cy="1143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      DIMM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52400" y="1828800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74369" y="2745591"/>
            <a:ext cx="657225" cy="400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7" name="Straight Arrow Connector 66"/>
          <p:cNvCxnSpPr>
            <a:stCxn id="97" idx="2"/>
            <a:endCxn id="98" idx="0"/>
          </p:cNvCxnSpPr>
          <p:nvPr/>
        </p:nvCxnSpPr>
        <p:spPr>
          <a:xfrm>
            <a:off x="8262251" y="3972684"/>
            <a:ext cx="0" cy="57669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97" idx="0"/>
          </p:cNvCxnSpPr>
          <p:nvPr/>
        </p:nvCxnSpPr>
        <p:spPr>
          <a:xfrm>
            <a:off x="8262251" y="3540431"/>
            <a:ext cx="0" cy="25280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935451" y="5155747"/>
            <a:ext cx="653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fabric</a:t>
            </a:r>
          </a:p>
        </p:txBody>
      </p:sp>
      <p:cxnSp>
        <p:nvCxnSpPr>
          <p:cNvPr id="70" name="Straight Arrow Connector 69"/>
          <p:cNvCxnSpPr>
            <a:stCxn id="98" idx="2"/>
            <a:endCxn id="69" idx="0"/>
          </p:cNvCxnSpPr>
          <p:nvPr/>
        </p:nvCxnSpPr>
        <p:spPr>
          <a:xfrm flipH="1">
            <a:off x="8262250" y="4931719"/>
            <a:ext cx="1" cy="22402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578968" y="3283290"/>
            <a:ext cx="1990933" cy="2186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kfabric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839536" y="3788789"/>
            <a:ext cx="1219200" cy="164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kverbs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>
            <a:stCxn id="72" idx="2"/>
            <a:endCxn id="77" idx="0"/>
          </p:cNvCxnSpPr>
          <p:nvPr/>
        </p:nvCxnSpPr>
        <p:spPr>
          <a:xfrm flipH="1">
            <a:off x="6111131" y="3953434"/>
            <a:ext cx="338005" cy="595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72" idx="2"/>
            <a:endCxn id="78" idx="0"/>
          </p:cNvCxnSpPr>
          <p:nvPr/>
        </p:nvCxnSpPr>
        <p:spPr>
          <a:xfrm>
            <a:off x="6449136" y="3953434"/>
            <a:ext cx="459989" cy="595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7" idx="2"/>
            <a:endCxn id="79" idx="0"/>
          </p:cNvCxnSpPr>
          <p:nvPr/>
        </p:nvCxnSpPr>
        <p:spPr>
          <a:xfrm>
            <a:off x="6111131" y="4930377"/>
            <a:ext cx="9761" cy="225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8" idx="2"/>
            <a:endCxn id="80" idx="0"/>
          </p:cNvCxnSpPr>
          <p:nvPr/>
        </p:nvCxnSpPr>
        <p:spPr>
          <a:xfrm>
            <a:off x="6909125" y="4930377"/>
            <a:ext cx="0" cy="225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5840080" y="4549377"/>
            <a:ext cx="542101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HCA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463978" y="4549377"/>
            <a:ext cx="890294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NIC, RNIC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943600" y="5155747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IB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276277" y="5155747"/>
            <a:ext cx="1265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RoCE, </a:t>
            </a:r>
            <a:r>
              <a:rPr lang="en-US" sz="1400" dirty="0" err="1" smtClean="0"/>
              <a:t>iWarp</a:t>
            </a:r>
            <a:endParaRPr lang="en-US" sz="1400" dirty="0" smtClean="0"/>
          </a:p>
        </p:txBody>
      </p:sp>
      <p:sp>
        <p:nvSpPr>
          <p:cNvPr id="81" name="Rectangle 80"/>
          <p:cNvSpPr/>
          <p:nvPr/>
        </p:nvSpPr>
        <p:spPr>
          <a:xfrm>
            <a:off x="5515211" y="2808559"/>
            <a:ext cx="3400187" cy="273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SRP, </a:t>
            </a:r>
            <a:r>
              <a:rPr lang="en-US" sz="1400" dirty="0" err="1" smtClean="0">
                <a:solidFill>
                  <a:schemeClr val="tx1"/>
                </a:solidFill>
              </a:rPr>
              <a:t>iSER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NFSoRDMA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NVMe</a:t>
            </a:r>
            <a:r>
              <a:rPr lang="en-US" sz="1400" dirty="0" smtClean="0">
                <a:solidFill>
                  <a:schemeClr val="tx1"/>
                </a:solidFill>
              </a:rPr>
              <a:t>/F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194664" y="3057424"/>
            <a:ext cx="0" cy="729953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4738164" y="2248356"/>
            <a:ext cx="4177235" cy="26094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</a:t>
            </a:r>
            <a:r>
              <a:rPr lang="en-US" sz="1400" dirty="0" smtClean="0">
                <a:solidFill>
                  <a:schemeClr val="tx1"/>
                </a:solidFill>
              </a:rPr>
              <a:t>Block-based FS / Network FS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>
            <a:stCxn id="91" idx="2"/>
            <a:endCxn id="86" idx="0"/>
          </p:cNvCxnSpPr>
          <p:nvPr/>
        </p:nvCxnSpPr>
        <p:spPr>
          <a:xfrm flipH="1">
            <a:off x="5108915" y="3540431"/>
            <a:ext cx="1" cy="10089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6" idx="2"/>
            <a:endCxn id="87" idx="0"/>
          </p:cNvCxnSpPr>
          <p:nvPr/>
        </p:nvCxnSpPr>
        <p:spPr>
          <a:xfrm>
            <a:off x="5108915" y="4930377"/>
            <a:ext cx="0" cy="225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4831690" y="4549377"/>
            <a:ext cx="5544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893553" y="5155747"/>
            <a:ext cx="430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IP</a:t>
            </a:r>
          </a:p>
        </p:txBody>
      </p:sp>
      <p:sp>
        <p:nvSpPr>
          <p:cNvPr id="88" name="Rectangle 87"/>
          <p:cNvSpPr/>
          <p:nvPr/>
        </p:nvSpPr>
        <p:spPr>
          <a:xfrm>
            <a:off x="4738164" y="2808559"/>
            <a:ext cx="741503" cy="2488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iSCSI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stCxn id="88" idx="2"/>
            <a:endCxn id="91" idx="0"/>
          </p:cNvCxnSpPr>
          <p:nvPr/>
        </p:nvCxnSpPr>
        <p:spPr>
          <a:xfrm>
            <a:off x="5108916" y="3057424"/>
            <a:ext cx="0" cy="2258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943600" y="5788223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remote block/file I/O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738164" y="3283291"/>
            <a:ext cx="741503" cy="257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sockets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Left Brace 91"/>
          <p:cNvSpPr/>
          <p:nvPr/>
        </p:nvSpPr>
        <p:spPr>
          <a:xfrm rot="16200000">
            <a:off x="6680763" y="3381540"/>
            <a:ext cx="292037" cy="4329635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3" name="Straight Connector 92"/>
          <p:cNvCxnSpPr/>
          <p:nvPr/>
        </p:nvCxnSpPr>
        <p:spPr>
          <a:xfrm>
            <a:off x="8991600" y="2281592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661964" y="2281592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909125" y="3501975"/>
            <a:ext cx="0" cy="29126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7609101" y="3793237"/>
            <a:ext cx="1306299" cy="1794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provider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609101" y="4549377"/>
            <a:ext cx="1306299" cy="3823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arbitrary fabric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738165" y="1828800"/>
            <a:ext cx="4177234" cy="2621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kernel application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4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Use case: shared persistent memory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6" name="Straight Connector 15"/>
          <p:cNvCxnSpPr>
            <a:stCxn id="21" idx="1"/>
            <a:endCxn id="26" idx="1"/>
          </p:cNvCxnSpPr>
          <p:nvPr/>
        </p:nvCxnSpPr>
        <p:spPr>
          <a:xfrm flipH="1" flipV="1">
            <a:off x="1024927" y="3671142"/>
            <a:ext cx="720390" cy="2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3"/>
            <a:endCxn id="7" idx="3"/>
          </p:cNvCxnSpPr>
          <p:nvPr/>
        </p:nvCxnSpPr>
        <p:spPr>
          <a:xfrm flipV="1">
            <a:off x="2960508" y="3672076"/>
            <a:ext cx="748953" cy="1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697190" y="3103584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49253" y="3100576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7" name="Rectangle 6"/>
          <p:cNvSpPr/>
          <p:nvPr/>
        </p:nvSpPr>
        <p:spPr>
          <a:xfrm>
            <a:off x="3538011" y="3100576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76168" y="3473554"/>
            <a:ext cx="38434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cxnSp>
        <p:nvCxnSpPr>
          <p:cNvPr id="20" name="Straight Connector 19"/>
          <p:cNvCxnSpPr>
            <a:stCxn id="5" idx="2"/>
            <a:endCxn id="36" idx="0"/>
          </p:cNvCxnSpPr>
          <p:nvPr/>
        </p:nvCxnSpPr>
        <p:spPr>
          <a:xfrm>
            <a:off x="2354415" y="4243575"/>
            <a:ext cx="1" cy="47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745317" y="3473554"/>
            <a:ext cx="386516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24927" y="3099642"/>
            <a:ext cx="171450" cy="1143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        DIMM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09172" y="3096634"/>
            <a:ext cx="171450" cy="1143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</a:t>
            </a:r>
          </a:p>
          <a:p>
            <a:pPr algn="ctr"/>
            <a:endParaRPr lang="en-US" sz="825" dirty="0">
              <a:solidFill>
                <a:prstClr val="black"/>
              </a:solidFill>
            </a:endParaRPr>
          </a:p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76943" y="4716705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938575" y="2258705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consumer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48" idx="1"/>
            <a:endCxn id="49" idx="1"/>
          </p:cNvCxnSpPr>
          <p:nvPr/>
        </p:nvCxnSpPr>
        <p:spPr>
          <a:xfrm flipV="1">
            <a:off x="7052010" y="3637289"/>
            <a:ext cx="720390" cy="2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6" idx="3"/>
            <a:endCxn id="45" idx="3"/>
          </p:cNvCxnSpPr>
          <p:nvPr/>
        </p:nvCxnSpPr>
        <p:spPr>
          <a:xfrm flipH="1" flipV="1">
            <a:off x="5087866" y="3638223"/>
            <a:ext cx="748953" cy="1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 flipH="1">
            <a:off x="5785687" y="3069731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flipH="1">
            <a:off x="5376624" y="3066723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45" name="Rectangle 44"/>
          <p:cNvSpPr/>
          <p:nvPr/>
        </p:nvSpPr>
        <p:spPr>
          <a:xfrm flipH="1">
            <a:off x="5087866" y="3066723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46" name="Rounded Rectangle 45"/>
          <p:cNvSpPr/>
          <p:nvPr/>
        </p:nvSpPr>
        <p:spPr>
          <a:xfrm flipH="1">
            <a:off x="5836819" y="3439701"/>
            <a:ext cx="38434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cxnSp>
        <p:nvCxnSpPr>
          <p:cNvPr id="47" name="Straight Connector 46"/>
          <p:cNvCxnSpPr>
            <a:stCxn id="43" idx="2"/>
            <a:endCxn id="51" idx="0"/>
          </p:cNvCxnSpPr>
          <p:nvPr/>
        </p:nvCxnSpPr>
        <p:spPr>
          <a:xfrm flipH="1">
            <a:off x="6442911" y="4209722"/>
            <a:ext cx="1" cy="47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 flipH="1">
            <a:off x="6665494" y="3439701"/>
            <a:ext cx="386516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sp>
        <p:nvSpPr>
          <p:cNvPr id="49" name="Rectangle 48"/>
          <p:cNvSpPr/>
          <p:nvPr/>
        </p:nvSpPr>
        <p:spPr>
          <a:xfrm flipH="1">
            <a:off x="7600950" y="3065789"/>
            <a:ext cx="171450" cy="1143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        DIMM </a:t>
            </a:r>
          </a:p>
        </p:txBody>
      </p:sp>
      <p:sp>
        <p:nvSpPr>
          <p:cNvPr id="50" name="Rectangle 49"/>
          <p:cNvSpPr/>
          <p:nvPr/>
        </p:nvSpPr>
        <p:spPr>
          <a:xfrm flipH="1">
            <a:off x="7316705" y="3062781"/>
            <a:ext cx="171450" cy="1143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</a:t>
            </a:r>
          </a:p>
          <a:p>
            <a:pPr algn="ctr"/>
            <a:endParaRPr lang="en-US" sz="825" dirty="0">
              <a:solidFill>
                <a:prstClr val="black"/>
              </a:solidFill>
            </a:endParaRPr>
          </a:p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51" name="Rectangle 50"/>
          <p:cNvSpPr/>
          <p:nvPr/>
        </p:nvSpPr>
        <p:spPr>
          <a:xfrm flipH="1">
            <a:off x="6165439" y="4682852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sp>
        <p:nvSpPr>
          <p:cNvPr id="52" name="Rounded Rectangle 51"/>
          <p:cNvSpPr/>
          <p:nvPr/>
        </p:nvSpPr>
        <p:spPr>
          <a:xfrm flipH="1">
            <a:off x="6014540" y="2224852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consumer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4" name="Elbow Connector 53"/>
          <p:cNvCxnSpPr>
            <a:stCxn id="36" idx="2"/>
            <a:endCxn id="51" idx="2"/>
          </p:cNvCxnSpPr>
          <p:nvPr/>
        </p:nvCxnSpPr>
        <p:spPr>
          <a:xfrm rot="5400000" flipH="1" flipV="1">
            <a:off x="4381736" y="2941281"/>
            <a:ext cx="33853" cy="4088495"/>
          </a:xfrm>
          <a:prstGeom prst="bentConnector3">
            <a:avLst>
              <a:gd name="adj1" fmla="val -67527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62000" y="5867400"/>
            <a:ext cx="367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example: PGAS, </a:t>
            </a:r>
            <a:r>
              <a:rPr lang="en-US" dirty="0" err="1" smtClean="0">
                <a:solidFill>
                  <a:srgbClr val="6D6E71"/>
                </a:solidFill>
              </a:rPr>
              <a:t>logfile</a:t>
            </a:r>
            <a:r>
              <a:rPr lang="en-US" dirty="0" smtClean="0">
                <a:solidFill>
                  <a:srgbClr val="6D6E71"/>
                </a:solidFill>
              </a:rPr>
              <a:t> updates…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782787" y="2879971"/>
            <a:ext cx="68791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470702" y="269530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l/s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1447800" y="2879971"/>
            <a:ext cx="6291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32302" y="2695305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l/s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85809" y="5486400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“</a:t>
            </a:r>
            <a:r>
              <a:rPr lang="en-US" dirty="0" err="1" smtClean="0">
                <a:solidFill>
                  <a:srgbClr val="6D6E71"/>
                </a:solidFill>
              </a:rPr>
              <a:t>PMoF</a:t>
            </a:r>
            <a:r>
              <a:rPr lang="en-US" dirty="0" smtClean="0">
                <a:solidFill>
                  <a:srgbClr val="6D6E71"/>
                </a:solidFill>
              </a:rPr>
              <a:t>” – byte level interface</a:t>
            </a:r>
          </a:p>
        </p:txBody>
      </p:sp>
      <p:cxnSp>
        <p:nvCxnSpPr>
          <p:cNvPr id="64" name="Straight Connector 63"/>
          <p:cNvCxnSpPr>
            <a:stCxn id="62" idx="1"/>
          </p:cNvCxnSpPr>
          <p:nvPr/>
        </p:nvCxnSpPr>
        <p:spPr>
          <a:xfrm flipH="1" flipV="1">
            <a:off x="4114800" y="5334000"/>
            <a:ext cx="371009" cy="337066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281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stack including kfabric</a:t>
            </a:r>
            <a:br>
              <a:rPr lang="en-US" dirty="0" smtClean="0"/>
            </a:br>
            <a:r>
              <a:rPr lang="en-US" sz="2400" dirty="0" smtClean="0"/>
              <a:t>(similar diagram for user mode using libfabric)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7922559" y="2754982"/>
            <a:ext cx="752118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2" idx="2"/>
          </p:cNvCxnSpPr>
          <p:nvPr/>
        </p:nvCxnSpPr>
        <p:spPr>
          <a:xfrm flipH="1">
            <a:off x="8293809" y="2968319"/>
            <a:ext cx="4809" cy="23208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010400" y="5638800"/>
            <a:ext cx="2153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remote </a:t>
            </a:r>
            <a:r>
              <a:rPr lang="en-US" dirty="0" smtClean="0"/>
              <a:t>byte-addressable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7283602" y="2199115"/>
            <a:ext cx="1523999" cy="25227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byte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Left Brace 88"/>
          <p:cNvSpPr/>
          <p:nvPr/>
        </p:nvSpPr>
        <p:spPr>
          <a:xfrm rot="16200000">
            <a:off x="7893083" y="4616481"/>
            <a:ext cx="292037" cy="1752599"/>
          </a:xfrm>
          <a:prstGeom prst="leftBrace">
            <a:avLst>
              <a:gd name="adj1" fmla="val 40099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64" name="Straight Connector 63"/>
          <p:cNvCxnSpPr/>
          <p:nvPr/>
        </p:nvCxnSpPr>
        <p:spPr>
          <a:xfrm>
            <a:off x="89154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895" y="6154712"/>
            <a:ext cx="8380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ulp</a:t>
            </a:r>
            <a:r>
              <a:rPr lang="en-US" sz="1200" dirty="0" smtClean="0"/>
              <a:t>* = expected future ULPs,  kfabric* is intended as a single API regardless of local or remote and regardless of the wire.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81001" y="1828800"/>
            <a:ext cx="8458200" cy="2621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kernel application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3177488" y="2980101"/>
            <a:ext cx="1" cy="15170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87912" y="4495800"/>
            <a:ext cx="639959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86087" y="2199115"/>
            <a:ext cx="1523999" cy="25227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Block Layer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26055" y="4495800"/>
            <a:ext cx="642013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HBA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507891" y="2968319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47061" y="2968319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04800" y="563880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local block I/O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2754982"/>
            <a:ext cx="729783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NVMe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0999" y="2754982"/>
            <a:ext cx="732124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SCSI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57400" y="2754982"/>
            <a:ext cx="678199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99239" y="4495800"/>
            <a:ext cx="594521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58579" y="5638800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local byte-addressable</a:t>
            </a:r>
          </a:p>
        </p:txBody>
      </p:sp>
      <p:cxnSp>
        <p:nvCxnSpPr>
          <p:cNvPr id="59" name="Straight Arrow Connector 58"/>
          <p:cNvCxnSpPr>
            <a:stCxn id="52" idx="2"/>
            <a:endCxn id="53" idx="0"/>
          </p:cNvCxnSpPr>
          <p:nvPr/>
        </p:nvCxnSpPr>
        <p:spPr>
          <a:xfrm>
            <a:off x="2396500" y="2968319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782400" y="2754982"/>
            <a:ext cx="678199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880228" y="4497142"/>
            <a:ext cx="594521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73577" y="4064001"/>
            <a:ext cx="807823" cy="198159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100" dirty="0" smtClean="0"/>
              <a:t>mem bus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2020402" y="2199115"/>
            <a:ext cx="1523999" cy="25227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byte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8" name="Left Brace 67"/>
          <p:cNvSpPr/>
          <p:nvPr/>
        </p:nvSpPr>
        <p:spPr>
          <a:xfrm rot="16200000">
            <a:off x="963834" y="4634418"/>
            <a:ext cx="292037" cy="1716726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0" name="Straight Connector 69"/>
          <p:cNvCxnSpPr/>
          <p:nvPr/>
        </p:nvCxnSpPr>
        <p:spPr>
          <a:xfrm>
            <a:off x="251487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Left Brace 75"/>
          <p:cNvSpPr/>
          <p:nvPr/>
        </p:nvSpPr>
        <p:spPr>
          <a:xfrm rot="16200000">
            <a:off x="2666890" y="4648088"/>
            <a:ext cx="292037" cy="1689386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8" name="Straight Connector 77"/>
          <p:cNvCxnSpPr/>
          <p:nvPr/>
        </p:nvCxnSpPr>
        <p:spPr>
          <a:xfrm>
            <a:off x="36576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9812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Can 111"/>
          <p:cNvSpPr/>
          <p:nvPr/>
        </p:nvSpPr>
        <p:spPr>
          <a:xfrm>
            <a:off x="544322" y="5026223"/>
            <a:ext cx="412145" cy="30777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04087" y="3231167"/>
            <a:ext cx="773993" cy="264328"/>
          </a:xfrm>
          <a:prstGeom prst="rect">
            <a:avLst/>
          </a:prstGeom>
          <a:solidFill>
            <a:srgbClr val="D9D9D9">
              <a:alpha val="38824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kfabric*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020402" y="3739659"/>
            <a:ext cx="810990" cy="160198"/>
          </a:xfrm>
          <a:prstGeom prst="rect">
            <a:avLst/>
          </a:prstGeom>
          <a:solidFill>
            <a:srgbClr val="D9D9D9">
              <a:alpha val="38824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3961" y="4069041"/>
            <a:ext cx="1985044" cy="198159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US" dirty="0"/>
              <a:t>PCIe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86200" y="2194779"/>
            <a:ext cx="4912658" cy="3751798"/>
            <a:chOff x="3886200" y="2194779"/>
            <a:chExt cx="4912658" cy="3751798"/>
          </a:xfrm>
        </p:grpSpPr>
        <p:cxnSp>
          <p:nvCxnSpPr>
            <p:cNvPr id="84" name="Straight Arrow Connector 83"/>
            <p:cNvCxnSpPr>
              <a:stCxn id="82" idx="2"/>
              <a:endCxn id="16" idx="0"/>
            </p:cNvCxnSpPr>
            <p:nvPr/>
          </p:nvCxnSpPr>
          <p:spPr>
            <a:xfrm>
              <a:off x="7816098" y="3919107"/>
              <a:ext cx="0" cy="576693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endCxn id="82" idx="0"/>
            </p:cNvCxnSpPr>
            <p:nvPr/>
          </p:nvCxnSpPr>
          <p:spPr>
            <a:xfrm>
              <a:off x="7816098" y="3309497"/>
              <a:ext cx="0" cy="430163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7183249" y="5102170"/>
              <a:ext cx="12656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fabric</a:t>
              </a:r>
            </a:p>
          </p:txBody>
        </p:sp>
        <p:cxnSp>
          <p:nvCxnSpPr>
            <p:cNvPr id="109" name="Straight Arrow Connector 108"/>
            <p:cNvCxnSpPr>
              <a:stCxn id="16" idx="2"/>
              <a:endCxn id="108" idx="0"/>
            </p:cNvCxnSpPr>
            <p:nvPr/>
          </p:nvCxnSpPr>
          <p:spPr>
            <a:xfrm flipH="1">
              <a:off x="7816097" y="4878142"/>
              <a:ext cx="1" cy="224028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>
              <a:off x="5803204" y="3229713"/>
              <a:ext cx="2995654" cy="2186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kfabric*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063772" y="3735212"/>
              <a:ext cx="1219200" cy="16464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kverbs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8" idx="2"/>
              <a:endCxn id="9" idx="0"/>
            </p:cNvCxnSpPr>
            <p:nvPr/>
          </p:nvCxnSpPr>
          <p:spPr>
            <a:xfrm flipH="1">
              <a:off x="5241609" y="3899857"/>
              <a:ext cx="431763" cy="59594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2"/>
              <a:endCxn id="10" idx="0"/>
            </p:cNvCxnSpPr>
            <p:nvPr/>
          </p:nvCxnSpPr>
          <p:spPr>
            <a:xfrm>
              <a:off x="5673372" y="3899857"/>
              <a:ext cx="459989" cy="59594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9" idx="2"/>
              <a:endCxn id="32" idx="0"/>
            </p:cNvCxnSpPr>
            <p:nvPr/>
          </p:nvCxnSpPr>
          <p:spPr>
            <a:xfrm flipH="1">
              <a:off x="5241608" y="4876800"/>
              <a:ext cx="1" cy="22537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0" idx="2"/>
              <a:endCxn id="35" idx="0"/>
            </p:cNvCxnSpPr>
            <p:nvPr/>
          </p:nvCxnSpPr>
          <p:spPr>
            <a:xfrm>
              <a:off x="6133361" y="4876800"/>
              <a:ext cx="0" cy="22537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4876800" y="4495800"/>
              <a:ext cx="729617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HCA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88214" y="4495800"/>
              <a:ext cx="890294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NIC, RNIC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64316" y="5102170"/>
              <a:ext cx="3545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IB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00513" y="5102170"/>
              <a:ext cx="12656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RoCE, </a:t>
              </a:r>
              <a:r>
                <a:rPr lang="en-US" sz="1400" dirty="0" err="1" smtClean="0"/>
                <a:t>iWarp</a:t>
              </a:r>
              <a:endParaRPr lang="en-US" sz="1400" dirty="0" smtClean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739448" y="2754982"/>
              <a:ext cx="2807052" cy="27310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SRP,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iSER</a:t>
              </a:r>
              <a:r>
                <a:rPr lang="en-US" sz="1400" dirty="0" smtClean="0">
                  <a:solidFill>
                    <a:schemeClr val="tx1"/>
                  </a:solidFill>
                </a:rPr>
                <a:t>,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NFSoRDMA</a:t>
              </a:r>
              <a:r>
                <a:rPr lang="en-US" sz="1400" dirty="0" smtClean="0">
                  <a:solidFill>
                    <a:schemeClr val="tx1"/>
                  </a:solidFill>
                </a:rPr>
                <a:t>,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NVMe</a:t>
              </a:r>
              <a:r>
                <a:rPr lang="en-US" sz="1400" dirty="0" smtClean="0">
                  <a:solidFill>
                    <a:schemeClr val="tx1"/>
                  </a:solidFill>
                </a:rPr>
                <a:t>/F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>
              <a:off x="5418900" y="3003847"/>
              <a:ext cx="0" cy="729953"/>
            </a:xfrm>
            <a:prstGeom prst="straightConnector1">
              <a:avLst/>
            </a:prstGeom>
            <a:ln>
              <a:prstDash val="soli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ounded Rectangle 73"/>
            <p:cNvSpPr/>
            <p:nvPr/>
          </p:nvSpPr>
          <p:spPr>
            <a:xfrm>
              <a:off x="3962401" y="2194779"/>
              <a:ext cx="3092600" cy="260948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VFS / </a:t>
              </a:r>
              <a:r>
                <a:rPr lang="en-US" sz="1400" dirty="0" smtClean="0">
                  <a:solidFill>
                    <a:schemeClr val="tx1"/>
                  </a:solidFill>
                </a:rPr>
                <a:t>Block-based FS / Network FS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Arrow Connector 84"/>
            <p:cNvCxnSpPr>
              <a:stCxn id="80" idx="2"/>
              <a:endCxn id="99" idx="0"/>
            </p:cNvCxnSpPr>
            <p:nvPr/>
          </p:nvCxnSpPr>
          <p:spPr>
            <a:xfrm flipH="1">
              <a:off x="4333151" y="3486854"/>
              <a:ext cx="1" cy="100894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99" idx="2"/>
              <a:endCxn id="101" idx="0"/>
            </p:cNvCxnSpPr>
            <p:nvPr/>
          </p:nvCxnSpPr>
          <p:spPr>
            <a:xfrm>
              <a:off x="4333151" y="4876800"/>
              <a:ext cx="0" cy="22537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4055926" y="4495800"/>
              <a:ext cx="55445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NIC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117789" y="5102170"/>
              <a:ext cx="4307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IP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962400" y="2754982"/>
              <a:ext cx="741503" cy="2488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iSCSI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95" name="Straight Arrow Connector 94"/>
            <p:cNvCxnSpPr>
              <a:stCxn id="94" idx="2"/>
              <a:endCxn id="80" idx="0"/>
            </p:cNvCxnSpPr>
            <p:nvPr/>
          </p:nvCxnSpPr>
          <p:spPr>
            <a:xfrm>
              <a:off x="4333152" y="3003847"/>
              <a:ext cx="0" cy="2258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4854344" y="5638800"/>
              <a:ext cx="17764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remote block/file I/O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962400" y="3229714"/>
              <a:ext cx="741503" cy="2571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sockets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7" name="Left Brace 86"/>
            <p:cNvSpPr/>
            <p:nvPr/>
          </p:nvSpPr>
          <p:spPr>
            <a:xfrm rot="16200000">
              <a:off x="5368957" y="3864005"/>
              <a:ext cx="292037" cy="3257552"/>
            </a:xfrm>
            <a:prstGeom prst="leftBrace">
              <a:avLst>
                <a:gd name="adj1" fmla="val 47156"/>
                <a:gd name="adj2" fmla="val 50000"/>
              </a:avLst>
            </a:prstGeom>
            <a:ln w="3175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7162800" y="2228015"/>
              <a:ext cx="0" cy="3121949"/>
            </a:xfrm>
            <a:prstGeom prst="line">
              <a:avLst/>
            </a:prstGeom>
            <a:ln w="3175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886200" y="2228015"/>
              <a:ext cx="0" cy="3121949"/>
            </a:xfrm>
            <a:prstGeom prst="line">
              <a:avLst/>
            </a:prstGeom>
            <a:ln w="3175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2"/>
            </p:cNvCxnSpPr>
            <p:nvPr/>
          </p:nvCxnSpPr>
          <p:spPr>
            <a:xfrm>
              <a:off x="6142974" y="3028084"/>
              <a:ext cx="0" cy="201629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133361" y="3448398"/>
              <a:ext cx="0" cy="291262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6833337" y="3739660"/>
              <a:ext cx="1965521" cy="1794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provider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33337" y="4495800"/>
              <a:ext cx="1965521" cy="382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arbitrary fabric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8560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31770</TotalTime>
  <Words>836</Words>
  <Application>Microsoft Office PowerPoint</Application>
  <PresentationFormat>On-screen Show (4:3)</PresentationFormat>
  <Paragraphs>271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Office Theme</vt:lpstr>
      <vt:lpstr>Custom Design</vt:lpstr>
      <vt:lpstr>PowerPoint Presentation</vt:lpstr>
      <vt:lpstr>Objective</vt:lpstr>
      <vt:lpstr>Motivation</vt:lpstr>
      <vt:lpstr>Scope</vt:lpstr>
      <vt:lpstr>NVM access methods summarized</vt:lpstr>
      <vt:lpstr>Use case: local block storage</vt:lpstr>
      <vt:lpstr>Use case: remote block storage</vt:lpstr>
      <vt:lpstr>Use case: shared persistent memory</vt:lpstr>
      <vt:lpstr>I/O stack including kfabric (similar diagram for user mode using libfabric)</vt:lpstr>
      <vt:lpstr>Backup</vt:lpstr>
      <vt:lpstr>PowerPoint Presentation</vt:lpstr>
      <vt:lpstr>NVM byte addressable accesses</vt:lpstr>
      <vt:lpstr>Use case: remote block storage</vt:lpstr>
      <vt:lpstr>Some Taxonomy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888</cp:revision>
  <cp:lastPrinted>2014-07-18T22:08:28Z</cp:lastPrinted>
  <dcterms:created xsi:type="dcterms:W3CDTF">2009-09-15T00:09:16Z</dcterms:created>
  <dcterms:modified xsi:type="dcterms:W3CDTF">2016-03-01T11:44:06Z</dcterms:modified>
</cp:coreProperties>
</file>