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2" r:id="rId4"/>
    <p:sldId id="261" r:id="rId5"/>
    <p:sldId id="285" r:id="rId6"/>
    <p:sldId id="283" r:id="rId7"/>
    <p:sldId id="279" r:id="rId8"/>
    <p:sldId id="275" r:id="rId9"/>
    <p:sldId id="276" r:id="rId10"/>
    <p:sldId id="263" r:id="rId11"/>
    <p:sldId id="277" r:id="rId12"/>
    <p:sldId id="257" r:id="rId13"/>
    <p:sldId id="267" r:id="rId14"/>
    <p:sldId id="287" r:id="rId15"/>
    <p:sldId id="288" r:id="rId16"/>
    <p:sldId id="286" r:id="rId17"/>
    <p:sldId id="284" r:id="rId18"/>
    <p:sldId id="273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Grun" initials="PG" lastIdx="1" clrIdx="0">
    <p:extLst>
      <p:ext uri="{19B8F6BF-5375-455C-9EA6-DF929625EA0E}">
        <p15:presenceInfo xmlns:p15="http://schemas.microsoft.com/office/powerpoint/2012/main" userId="S-1-5-21-1123561945-492894223-1417001333-24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690" y="96"/>
      </p:cViewPr>
      <p:guideLst>
        <p:guide orient="horz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4T14:38:43.220" idx="1">
    <p:pos x="10" y="10"/>
    <p:text>Why is it necessary to go to such lengths to point out the difference between "I/O" and "memory" accesses?  The answer to that question goes to the heart of what this slide deck is about.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4T14:38:43.220" idx="1">
    <p:pos x="10" y="10"/>
    <p:text>Why is it necessary to go to such lengths to point out the difference between "I/O" and "memory" accesses?  The answer to that question goes to the heart of what this slide deck is about.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FDC6B-77B8-49E0-A704-E2B160206E3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95B07-09A2-4E8E-9E9A-DFFE0160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7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ED98F-D691-4DC3-9F23-F3B28ADB145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2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attempt to explain the 3 categories on the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ED98F-D691-4DC3-9F23-F3B28ADB14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5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5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1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7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08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6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3"/>
            <a:ext cx="9144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8"/>
            <a:ext cx="9144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9144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44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penFabric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81" y="533320"/>
            <a:ext cx="2012974" cy="18577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767900" y="2820733"/>
            <a:ext cx="364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r>
              <a:rPr lang="en-US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ANNUAL WORKSHOP 2016  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7195" y="1227262"/>
            <a:ext cx="734294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054" y="1269952"/>
            <a:ext cx="8363746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3054" y="5720114"/>
            <a:ext cx="8363746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720114"/>
            <a:ext cx="814515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5144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531" y="1259279"/>
            <a:ext cx="2057400" cy="486688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259279"/>
            <a:ext cx="6396331" cy="486688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249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B1DB-5DFA-4822-9F58-E41D3F8124CB}" type="datetime1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www.openfabrics.org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D33A-93A5-4BFF-80F7-CA11B1D5A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5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4C21-7719-48C8-B845-6A1A0631AE63}" type="datetime1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www.openfabrics.org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DC10-E0F6-49E9-9C83-367FDE473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46" y="1312638"/>
            <a:ext cx="6264053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72241" y="1312638"/>
            <a:ext cx="2136313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3054" y="1387341"/>
            <a:ext cx="1846262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38"/>
            <a:ext cx="4366947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054" y="5303911"/>
            <a:ext cx="8363746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421301"/>
            <a:ext cx="814515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824147" y="1312638"/>
            <a:ext cx="3862653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3622"/>
            <a:ext cx="77724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penFabric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01" y="486297"/>
            <a:ext cx="1549134" cy="14296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845022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795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795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28234"/>
            <a:ext cx="40386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8234"/>
            <a:ext cx="40386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2638"/>
            <a:ext cx="82296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58" r:id="rId12"/>
    <p:sldLayoutId id="2147483659" r:id="rId13"/>
    <p:sldLayoutId id="2147483664" r:id="rId14"/>
    <p:sldLayoutId id="214748366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API</a:t>
            </a:r>
            <a:r>
              <a:rPr lang="en-US" cap="none" dirty="0" smtClean="0"/>
              <a:t>s for an NVM World</a:t>
            </a:r>
            <a:endParaRPr lang="en-US" cap="non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Grun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" y="5085766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April 6,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Cray, </a:t>
            </a:r>
            <a:r>
              <a:rPr lang="en-US" dirty="0" err="1" smtClean="0">
                <a:solidFill>
                  <a:srgbClr val="399ACA"/>
                </a:solidFill>
              </a:rPr>
              <a:t>Inc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21" idx="1"/>
            <a:endCxn id="26" idx="1"/>
          </p:cNvCxnSpPr>
          <p:nvPr/>
        </p:nvCxnSpPr>
        <p:spPr>
          <a:xfrm flipH="1" flipV="1">
            <a:off x="772251" y="4153845"/>
            <a:ext cx="720390" cy="2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3"/>
            <a:endCxn id="51" idx="3"/>
          </p:cNvCxnSpPr>
          <p:nvPr/>
        </p:nvCxnSpPr>
        <p:spPr>
          <a:xfrm flipV="1">
            <a:off x="2707832" y="4147829"/>
            <a:ext cx="1328203" cy="8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Accessing Local NVM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www.openfabrics.org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4514" y="3586287"/>
            <a:ext cx="131445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6577" y="3583279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5335" y="3583279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23492" y="3956257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58852" y="5029200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SSD</a:t>
            </a:r>
          </a:p>
        </p:txBody>
      </p:sp>
      <p:cxnSp>
        <p:nvCxnSpPr>
          <p:cNvPr id="20" name="Straight Connector 19"/>
          <p:cNvCxnSpPr>
            <a:stCxn id="5" idx="2"/>
            <a:endCxn id="18" idx="0"/>
          </p:cNvCxnSpPr>
          <p:nvPr/>
        </p:nvCxnSpPr>
        <p:spPr>
          <a:xfrm>
            <a:off x="2101739" y="4726278"/>
            <a:ext cx="1" cy="302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492641" y="3956257"/>
            <a:ext cx="386516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2251" y="3579337"/>
            <a:ext cx="455695" cy="1146008"/>
            <a:chOff x="1270837" y="3127971"/>
            <a:chExt cx="455695" cy="1146008"/>
          </a:xfrm>
        </p:grpSpPr>
        <p:sp>
          <p:nvSpPr>
            <p:cNvPr id="26" name="Rectangle 25"/>
            <p:cNvSpPr/>
            <p:nvPr/>
          </p:nvSpPr>
          <p:spPr>
            <a:xfrm>
              <a:off x="1270837" y="3130979"/>
              <a:ext cx="171450" cy="1143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NV        DIMM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55082" y="3127971"/>
              <a:ext cx="171450" cy="1143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NV</a:t>
              </a:r>
            </a:p>
            <a:p>
              <a:pPr algn="ctr"/>
              <a:endParaRPr lang="en-US" sz="825" dirty="0">
                <a:solidFill>
                  <a:prstClr val="black"/>
                </a:solidFill>
              </a:endParaRPr>
            </a:p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DIMM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30101" y="3154978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D6E71"/>
                </a:solidFill>
              </a:rPr>
              <a:t>memory ops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8952" y="3124200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i/o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95052" y="2022900"/>
            <a:ext cx="1678888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kernel or user app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580340" y="3576329"/>
            <a:ext cx="455695" cy="1146008"/>
            <a:chOff x="1270837" y="3127971"/>
            <a:chExt cx="455695" cy="1146008"/>
          </a:xfrm>
        </p:grpSpPr>
        <p:sp>
          <p:nvSpPr>
            <p:cNvPr id="50" name="Rectangle 49"/>
            <p:cNvSpPr/>
            <p:nvPr/>
          </p:nvSpPr>
          <p:spPr>
            <a:xfrm>
              <a:off x="1270837" y="3130979"/>
              <a:ext cx="171450" cy="1143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NV        DIMM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55082" y="3127971"/>
              <a:ext cx="171450" cy="1143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NV</a:t>
              </a:r>
            </a:p>
            <a:p>
              <a:pPr algn="ctr"/>
              <a:endParaRPr lang="en-US" sz="825" dirty="0">
                <a:solidFill>
                  <a:prstClr val="black"/>
                </a:solidFill>
              </a:endParaRPr>
            </a:p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DIMM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5303" y="4890733"/>
            <a:ext cx="2162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D6E71"/>
                </a:solidFill>
              </a:rPr>
              <a:t>Memory operations to local memory are out of scope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1739" y="2560286"/>
            <a:ext cx="146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6D6E71"/>
                </a:solidFill>
              </a:defRPr>
            </a:lvl1pPr>
          </a:lstStyle>
          <a:p>
            <a:r>
              <a:rPr lang="en-US" dirty="0" smtClean="0"/>
              <a:t>e.g. </a:t>
            </a:r>
            <a:r>
              <a:rPr lang="en-US" dirty="0" smtClean="0"/>
              <a:t>Put/Get</a:t>
            </a:r>
          </a:p>
          <a:p>
            <a:r>
              <a:rPr lang="en-US" dirty="0" smtClean="0"/>
              <a:t>target is memory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29663" y="2560286"/>
            <a:ext cx="124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D6E71"/>
                </a:solidFill>
              </a:rPr>
              <a:t>e.g. </a:t>
            </a:r>
            <a:r>
              <a:rPr lang="en-US" sz="1400" dirty="0" err="1" smtClean="0">
                <a:solidFill>
                  <a:srgbClr val="6D6E71"/>
                </a:solidFill>
              </a:rPr>
              <a:t>posix</a:t>
            </a:r>
            <a:r>
              <a:rPr lang="en-US" sz="1400" dirty="0" smtClean="0">
                <a:solidFill>
                  <a:srgbClr val="6D6E71"/>
                </a:solidFill>
              </a:rPr>
              <a:t> </a:t>
            </a:r>
            <a:r>
              <a:rPr lang="en-US" sz="1400" dirty="0" smtClean="0">
                <a:solidFill>
                  <a:srgbClr val="6D6E71"/>
                </a:solidFill>
              </a:rPr>
              <a:t>r/w </a:t>
            </a:r>
            <a:r>
              <a:rPr lang="en-US" sz="1400" dirty="0" smtClean="0">
                <a:solidFill>
                  <a:srgbClr val="6D6E71"/>
                </a:solidFill>
              </a:rPr>
              <a:t>target is a file</a:t>
            </a:r>
            <a:endParaRPr lang="en-US" sz="1400" dirty="0">
              <a:solidFill>
                <a:srgbClr val="6D6E7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363440" y="2643358"/>
            <a:ext cx="1343227" cy="3410784"/>
            <a:chOff x="5708507" y="2236981"/>
            <a:chExt cx="1689386" cy="3410784"/>
          </a:xfrm>
        </p:grpSpPr>
        <p:sp>
          <p:nvSpPr>
            <p:cNvPr id="59" name="Left Brace 58"/>
            <p:cNvSpPr/>
            <p:nvPr/>
          </p:nvSpPr>
          <p:spPr>
            <a:xfrm rot="16200000">
              <a:off x="6407181" y="4657054"/>
              <a:ext cx="292037" cy="1689386"/>
            </a:xfrm>
            <a:prstGeom prst="leftBrace">
              <a:avLst>
                <a:gd name="adj1" fmla="val 47156"/>
                <a:gd name="adj2" fmla="val 50000"/>
              </a:avLst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97891" y="2236981"/>
              <a:ext cx="0" cy="3121949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721491" y="2236981"/>
              <a:ext cx="0" cy="3121949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eft Brace 62"/>
          <p:cNvSpPr/>
          <p:nvPr/>
        </p:nvSpPr>
        <p:spPr>
          <a:xfrm rot="16200000">
            <a:off x="6207864" y="4888240"/>
            <a:ext cx="292037" cy="2039765"/>
          </a:xfrm>
          <a:prstGeom prst="leftBrace">
            <a:avLst>
              <a:gd name="adj1" fmla="val 47156"/>
              <a:gd name="adj2" fmla="val 50000"/>
            </a:avLst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349241" y="2643357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265924" y="4902175"/>
            <a:ext cx="665430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SSD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509010" y="2637093"/>
            <a:ext cx="1733162" cy="26859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VFS / Block Layer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548978" y="4902175"/>
            <a:ext cx="642013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HBA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869984" y="3374694"/>
            <a:ext cx="0" cy="1527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670567" y="6078272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 block I/O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570723" y="3161357"/>
            <a:ext cx="665430" cy="225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NVMe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503922" y="3161357"/>
            <a:ext cx="732124" cy="225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SCSI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80541" y="608900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local byte-addressable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653038" y="3161357"/>
            <a:ext cx="822685" cy="225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ulp</a:t>
            </a:r>
            <a:r>
              <a:rPr lang="en-US" sz="1400" dirty="0" smtClean="0">
                <a:solidFill>
                  <a:schemeClr val="tx1"/>
                </a:solidFill>
              </a:rPr>
              <a:t>*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7075505" y="4902175"/>
            <a:ext cx="1581236" cy="382342"/>
            <a:chOff x="1923964" y="4495800"/>
            <a:chExt cx="1581236" cy="382342"/>
          </a:xfrm>
        </p:grpSpPr>
        <p:sp>
          <p:nvSpPr>
            <p:cNvPr id="103" name="Rectangle 102"/>
            <p:cNvSpPr/>
            <p:nvPr/>
          </p:nvSpPr>
          <p:spPr>
            <a:xfrm>
              <a:off x="2910679" y="4495800"/>
              <a:ext cx="594521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SSD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23964" y="4497142"/>
              <a:ext cx="904206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NVDIMM</a:t>
              </a:r>
            </a:p>
          </p:txBody>
        </p:sp>
      </p:grpSp>
      <p:sp>
        <p:nvSpPr>
          <p:cNvPr id="105" name="Rounded Rectangle 104"/>
          <p:cNvSpPr/>
          <p:nvPr/>
        </p:nvSpPr>
        <p:spPr>
          <a:xfrm>
            <a:off x="7454990" y="2617798"/>
            <a:ext cx="1173133" cy="29086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byte access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6" name="Can 105"/>
          <p:cNvSpPr/>
          <p:nvPr/>
        </p:nvSpPr>
        <p:spPr>
          <a:xfrm>
            <a:off x="5667245" y="5432598"/>
            <a:ext cx="412145" cy="307777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48979" y="4475415"/>
            <a:ext cx="1382376" cy="24104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US" dirty="0"/>
              <a:t>PCIe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7076575" y="4456128"/>
            <a:ext cx="1579097" cy="281482"/>
            <a:chOff x="1923964" y="4049753"/>
            <a:chExt cx="1579097" cy="281482"/>
          </a:xfrm>
        </p:grpSpPr>
        <p:sp>
          <p:nvSpPr>
            <p:cNvPr id="109" name="TextBox 108"/>
            <p:cNvSpPr txBox="1"/>
            <p:nvPr/>
          </p:nvSpPr>
          <p:spPr>
            <a:xfrm>
              <a:off x="1923964" y="4064000"/>
              <a:ext cx="904206" cy="2672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100" dirty="0" smtClean="0"/>
                <a:t>mem bus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910678" y="4049753"/>
              <a:ext cx="592383" cy="2814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100" dirty="0" smtClean="0"/>
                <a:t>PCIe</a:t>
              </a:r>
            </a:p>
          </p:txBody>
        </p:sp>
      </p:grpSp>
      <p:cxnSp>
        <p:nvCxnSpPr>
          <p:cNvPr id="111" name="Straight Arrow Connector 110"/>
          <p:cNvCxnSpPr>
            <a:stCxn id="110" idx="2"/>
            <a:endCxn id="103" idx="0"/>
          </p:cNvCxnSpPr>
          <p:nvPr/>
        </p:nvCxnSpPr>
        <p:spPr>
          <a:xfrm>
            <a:off x="8359481" y="4737610"/>
            <a:ext cx="0" cy="164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6" idx="0"/>
          </p:cNvCxnSpPr>
          <p:nvPr/>
        </p:nvCxnSpPr>
        <p:spPr>
          <a:xfrm flipV="1">
            <a:off x="6598639" y="4737610"/>
            <a:ext cx="6020" cy="16456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4" idx="0"/>
            <a:endCxn id="109" idx="2"/>
          </p:cNvCxnSpPr>
          <p:nvPr/>
        </p:nvCxnSpPr>
        <p:spPr>
          <a:xfrm flipV="1">
            <a:off x="7527608" y="4737610"/>
            <a:ext cx="1070" cy="16590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5400000">
            <a:off x="7255097" y="3845102"/>
            <a:ext cx="1069652" cy="1524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endCxn id="110" idx="0"/>
          </p:cNvCxnSpPr>
          <p:nvPr/>
        </p:nvCxnSpPr>
        <p:spPr>
          <a:xfrm rot="16200000" flipH="1">
            <a:off x="7768476" y="3865123"/>
            <a:ext cx="1069652" cy="11235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16200000" flipH="1">
            <a:off x="6621538" y="3841513"/>
            <a:ext cx="1069652" cy="15957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5400000">
            <a:off x="6136352" y="3854783"/>
            <a:ext cx="1069652" cy="13303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509010" y="1981200"/>
            <a:ext cx="2144028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kernel application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713724" y="1981200"/>
            <a:ext cx="914400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user app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Elbow Connector 18"/>
          <p:cNvCxnSpPr>
            <a:endCxn id="14" idx="1"/>
          </p:cNvCxnSpPr>
          <p:nvPr/>
        </p:nvCxnSpPr>
        <p:spPr>
          <a:xfrm rot="16200000" flipH="1">
            <a:off x="2206032" y="2584798"/>
            <a:ext cx="953872" cy="49426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35" idx="3"/>
          </p:cNvCxnSpPr>
          <p:nvPr/>
        </p:nvCxnSpPr>
        <p:spPr>
          <a:xfrm rot="5400000">
            <a:off x="1138454" y="2463815"/>
            <a:ext cx="953871" cy="73623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850" y="5932319"/>
            <a:ext cx="28777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NO API impact either way!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3503" y="2354994"/>
            <a:ext cx="0" cy="2547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NVM </a:t>
            </a:r>
            <a:r>
              <a:rPr lang="en-US" dirty="0" smtClean="0"/>
              <a:t>I/O Stack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43D33A-93A5-4BFF-80F7-CA11B1D5A4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7358006" y="2754982"/>
            <a:ext cx="1516789" cy="273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ulp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8112436" y="3028084"/>
            <a:ext cx="7928" cy="3557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010400" y="5638800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remote </a:t>
            </a:r>
            <a:r>
              <a:rPr lang="en-US" dirty="0" smtClean="0"/>
              <a:t>byte-addressable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7354401" y="2199114"/>
            <a:ext cx="1523999" cy="30317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byte access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9" name="Left Brace 88"/>
          <p:cNvSpPr/>
          <p:nvPr/>
        </p:nvSpPr>
        <p:spPr>
          <a:xfrm rot="16200000">
            <a:off x="7995455" y="4642654"/>
            <a:ext cx="292037" cy="1700252"/>
          </a:xfrm>
          <a:prstGeom prst="leftBrace">
            <a:avLst>
              <a:gd name="adj1" fmla="val 40099"/>
              <a:gd name="adj2" fmla="val 50000"/>
            </a:avLst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64" name="Straight Connector 63"/>
          <p:cNvCxnSpPr/>
          <p:nvPr/>
        </p:nvCxnSpPr>
        <p:spPr>
          <a:xfrm>
            <a:off x="8991600" y="2228015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97655" y="1794043"/>
            <a:ext cx="2149114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kernel application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>
            <a:stCxn id="82" idx="2"/>
          </p:cNvCxnSpPr>
          <p:nvPr/>
        </p:nvCxnSpPr>
        <p:spPr>
          <a:xfrm>
            <a:off x="6672543" y="4038600"/>
            <a:ext cx="0" cy="5344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82" idx="0"/>
          </p:cNvCxnSpPr>
          <p:nvPr/>
        </p:nvCxnSpPr>
        <p:spPr>
          <a:xfrm>
            <a:off x="6666426" y="3383850"/>
            <a:ext cx="6117" cy="4734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945450" y="5102170"/>
            <a:ext cx="12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fabric</a:t>
            </a:r>
          </a:p>
        </p:txBody>
      </p:sp>
      <p:cxnSp>
        <p:nvCxnSpPr>
          <p:cNvPr id="109" name="Straight Arrow Connector 108"/>
          <p:cNvCxnSpPr>
            <a:stCxn id="16" idx="2"/>
            <a:endCxn id="108" idx="0"/>
          </p:cNvCxnSpPr>
          <p:nvPr/>
        </p:nvCxnSpPr>
        <p:spPr>
          <a:xfrm flipH="1">
            <a:off x="7578298" y="4870594"/>
            <a:ext cx="1" cy="2315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137988" y="3383850"/>
            <a:ext cx="2075715" cy="220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kfabric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1524" y="3852813"/>
            <a:ext cx="1219200" cy="164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kverbs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8" idx="2"/>
            <a:endCxn id="9" idx="0"/>
          </p:cNvCxnSpPr>
          <p:nvPr/>
        </p:nvCxnSpPr>
        <p:spPr>
          <a:xfrm flipH="1">
            <a:off x="4769361" y="4017458"/>
            <a:ext cx="431763" cy="55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10" idx="0"/>
          </p:cNvCxnSpPr>
          <p:nvPr/>
        </p:nvCxnSpPr>
        <p:spPr>
          <a:xfrm>
            <a:off x="5201124" y="4017458"/>
            <a:ext cx="459989" cy="55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  <a:endCxn id="32" idx="0"/>
          </p:cNvCxnSpPr>
          <p:nvPr/>
        </p:nvCxnSpPr>
        <p:spPr>
          <a:xfrm flipH="1">
            <a:off x="4769360" y="4867471"/>
            <a:ext cx="1" cy="234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35" idx="0"/>
          </p:cNvCxnSpPr>
          <p:nvPr/>
        </p:nvCxnSpPr>
        <p:spPr>
          <a:xfrm>
            <a:off x="5661113" y="4867471"/>
            <a:ext cx="0" cy="234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4552" y="4572000"/>
            <a:ext cx="729617" cy="295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HCA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5966" y="4572000"/>
            <a:ext cx="890294" cy="295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NIC, RNIC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2068" y="510217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8265" y="5102170"/>
            <a:ext cx="12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RoCE, </a:t>
            </a:r>
            <a:r>
              <a:rPr lang="en-US" sz="1400" dirty="0" err="1" smtClean="0"/>
              <a:t>iWarp</a:t>
            </a:r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67201" y="2754982"/>
            <a:ext cx="2438398" cy="273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SRP, iSER, NVMe/F, NFSoRDMA, LND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946652" y="3003847"/>
            <a:ext cx="0" cy="85404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657600" y="2194778"/>
            <a:ext cx="3570694" cy="30306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VFS / </a:t>
            </a:r>
            <a:r>
              <a:rPr lang="en-US" sz="1400" dirty="0" smtClean="0">
                <a:solidFill>
                  <a:schemeClr val="tx1"/>
                </a:solidFill>
              </a:rPr>
              <a:t>Block I/O / Network FS / LNET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3949342" y="3486854"/>
            <a:ext cx="2628" cy="1008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9" idx="2"/>
            <a:endCxn id="101" idx="0"/>
          </p:cNvCxnSpPr>
          <p:nvPr/>
        </p:nvCxnSpPr>
        <p:spPr>
          <a:xfrm>
            <a:off x="3950656" y="4867471"/>
            <a:ext cx="0" cy="234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673431" y="4572000"/>
            <a:ext cx="554450" cy="295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35294" y="5102170"/>
            <a:ext cx="43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IP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670804" y="2754982"/>
            <a:ext cx="559705" cy="273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iSCSI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80" idx="0"/>
          </p:cNvCxnSpPr>
          <p:nvPr/>
        </p:nvCxnSpPr>
        <p:spPr>
          <a:xfrm flipH="1">
            <a:off x="3950657" y="3028084"/>
            <a:ext cx="6601" cy="324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552784" y="5638800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remote block/file I/O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70804" y="3352800"/>
            <a:ext cx="559705" cy="257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skts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Left Brace 86"/>
          <p:cNvSpPr/>
          <p:nvPr/>
        </p:nvSpPr>
        <p:spPr>
          <a:xfrm rot="16200000">
            <a:off x="5290356" y="3637807"/>
            <a:ext cx="292037" cy="3709947"/>
          </a:xfrm>
          <a:prstGeom prst="leftBrace">
            <a:avLst>
              <a:gd name="adj1" fmla="val 47156"/>
              <a:gd name="adj2" fmla="val 50000"/>
            </a:avLst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7291347" y="2228015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581400" y="2228015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2" idx="0"/>
          </p:cNvCxnSpPr>
          <p:nvPr/>
        </p:nvCxnSpPr>
        <p:spPr>
          <a:xfrm>
            <a:off x="6175846" y="3028084"/>
            <a:ext cx="0" cy="3557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61113" y="3618786"/>
            <a:ext cx="0" cy="2391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131382" y="3857262"/>
            <a:ext cx="1082321" cy="181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provider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88057" y="4572000"/>
            <a:ext cx="2780483" cy="2985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arbitrary fabric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362329" y="3383850"/>
            <a:ext cx="1508142" cy="234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libfabric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045700" y="2236983"/>
            <a:ext cx="1383300" cy="3410784"/>
            <a:chOff x="5708507" y="2236981"/>
            <a:chExt cx="1689386" cy="3410784"/>
          </a:xfrm>
        </p:grpSpPr>
        <p:sp>
          <p:nvSpPr>
            <p:cNvPr id="77" name="Left Brace 76"/>
            <p:cNvSpPr/>
            <p:nvPr/>
          </p:nvSpPr>
          <p:spPr>
            <a:xfrm rot="16200000">
              <a:off x="6407181" y="4657054"/>
              <a:ext cx="292037" cy="1689386"/>
            </a:xfrm>
            <a:prstGeom prst="leftBrace">
              <a:avLst>
                <a:gd name="adj1" fmla="val 47156"/>
                <a:gd name="adj2" fmla="val 50000"/>
              </a:avLst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397891" y="2236981"/>
              <a:ext cx="0" cy="3121949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721491" y="2236981"/>
              <a:ext cx="0" cy="3121949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Left Brace 92"/>
          <p:cNvSpPr/>
          <p:nvPr/>
        </p:nvSpPr>
        <p:spPr>
          <a:xfrm rot="16200000">
            <a:off x="942875" y="4534308"/>
            <a:ext cx="292037" cy="1934877"/>
          </a:xfrm>
          <a:prstGeom prst="leftBrace">
            <a:avLst>
              <a:gd name="adj1" fmla="val 47156"/>
              <a:gd name="adj2" fmla="val 50000"/>
            </a:avLst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98" name="Straight Connector 97"/>
          <p:cNvCxnSpPr/>
          <p:nvPr/>
        </p:nvCxnSpPr>
        <p:spPr>
          <a:xfrm>
            <a:off x="121454" y="2236982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959655" y="4572000"/>
            <a:ext cx="665430" cy="29547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SSD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02741" y="2230718"/>
            <a:ext cx="1733162" cy="26859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VFS / Block Layer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42709" y="4572000"/>
            <a:ext cx="642013" cy="295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HBA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563715" y="2968319"/>
            <a:ext cx="0" cy="1527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50714" y="5638800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 block I/O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264454" y="2754982"/>
            <a:ext cx="665430" cy="225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NVMe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97653" y="2754982"/>
            <a:ext cx="732124" cy="225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SCSI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58579" y="5638800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local byte-addressable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346769" y="2754982"/>
            <a:ext cx="822685" cy="225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ulp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769236" y="4572000"/>
            <a:ext cx="1581236" cy="296512"/>
            <a:chOff x="1923964" y="4495800"/>
            <a:chExt cx="1581236" cy="382342"/>
          </a:xfrm>
        </p:grpSpPr>
        <p:sp>
          <p:nvSpPr>
            <p:cNvPr id="118" name="Rectangle 117"/>
            <p:cNvSpPr/>
            <p:nvPr/>
          </p:nvSpPr>
          <p:spPr>
            <a:xfrm>
              <a:off x="2910679" y="4495800"/>
              <a:ext cx="594521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SSD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923964" y="4497142"/>
              <a:ext cx="904206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NVDIMM</a:t>
              </a:r>
            </a:p>
          </p:txBody>
        </p:sp>
      </p:grpSp>
      <p:sp>
        <p:nvSpPr>
          <p:cNvPr id="120" name="Rounded Rectangle 119"/>
          <p:cNvSpPr/>
          <p:nvPr/>
        </p:nvSpPr>
        <p:spPr>
          <a:xfrm>
            <a:off x="2119387" y="2211423"/>
            <a:ext cx="1246558" cy="29086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byte access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1" name="Can 120"/>
          <p:cNvSpPr/>
          <p:nvPr/>
        </p:nvSpPr>
        <p:spPr>
          <a:xfrm>
            <a:off x="360976" y="5026223"/>
            <a:ext cx="412145" cy="30777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242710" y="4069040"/>
            <a:ext cx="1382376" cy="24104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US" dirty="0"/>
              <a:t>PCIe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1770306" y="4049753"/>
            <a:ext cx="1579097" cy="281482"/>
            <a:chOff x="1923964" y="4049753"/>
            <a:chExt cx="1579097" cy="281482"/>
          </a:xfrm>
        </p:grpSpPr>
        <p:sp>
          <p:nvSpPr>
            <p:cNvPr id="124" name="TextBox 123"/>
            <p:cNvSpPr txBox="1"/>
            <p:nvPr/>
          </p:nvSpPr>
          <p:spPr>
            <a:xfrm>
              <a:off x="1923964" y="4064000"/>
              <a:ext cx="904206" cy="2672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100" dirty="0" smtClean="0"/>
                <a:t>mem bus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910678" y="4049753"/>
              <a:ext cx="592383" cy="2814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100" dirty="0" smtClean="0"/>
                <a:t>PCIe</a:t>
              </a:r>
            </a:p>
          </p:txBody>
        </p:sp>
      </p:grpSp>
      <p:cxnSp>
        <p:nvCxnSpPr>
          <p:cNvPr id="126" name="Straight Arrow Connector 125"/>
          <p:cNvCxnSpPr>
            <a:stCxn id="125" idx="2"/>
            <a:endCxn id="118" idx="0"/>
          </p:cNvCxnSpPr>
          <p:nvPr/>
        </p:nvCxnSpPr>
        <p:spPr>
          <a:xfrm>
            <a:off x="3053212" y="4331235"/>
            <a:ext cx="0" cy="240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0" idx="0"/>
          </p:cNvCxnSpPr>
          <p:nvPr/>
        </p:nvCxnSpPr>
        <p:spPr>
          <a:xfrm flipV="1">
            <a:off x="1292370" y="4407436"/>
            <a:ext cx="6020" cy="16456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9" idx="0"/>
            <a:endCxn id="124" idx="2"/>
          </p:cNvCxnSpPr>
          <p:nvPr/>
        </p:nvCxnSpPr>
        <p:spPr>
          <a:xfrm flipV="1">
            <a:off x="2221339" y="4331235"/>
            <a:ext cx="1070" cy="24180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5400000">
            <a:off x="1948828" y="3438727"/>
            <a:ext cx="1069652" cy="1524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endCxn id="125" idx="0"/>
          </p:cNvCxnSpPr>
          <p:nvPr/>
        </p:nvCxnSpPr>
        <p:spPr>
          <a:xfrm rot="16200000" flipH="1">
            <a:off x="2462207" y="3458748"/>
            <a:ext cx="1069652" cy="11235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rot="16200000" flipH="1">
            <a:off x="1315269" y="3435138"/>
            <a:ext cx="1069652" cy="15957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 rot="5400000">
            <a:off x="830083" y="3448408"/>
            <a:ext cx="1069652" cy="13303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2407454" y="1794043"/>
            <a:ext cx="914399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user app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662505" y="1794043"/>
            <a:ext cx="4262295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kernel application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964000" y="1794043"/>
            <a:ext cx="914400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user app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491478" y="3857893"/>
            <a:ext cx="1249844" cy="180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provider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858000" y="2502292"/>
            <a:ext cx="0" cy="8815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6" idx="2"/>
            <a:endCxn id="112" idx="0"/>
          </p:cNvCxnSpPr>
          <p:nvPr/>
        </p:nvCxnSpPr>
        <p:spPr>
          <a:xfrm>
            <a:off x="8116400" y="3618786"/>
            <a:ext cx="0" cy="2391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12" idx="2"/>
          </p:cNvCxnSpPr>
          <p:nvPr/>
        </p:nvCxnSpPr>
        <p:spPr>
          <a:xfrm>
            <a:off x="8116400" y="4038600"/>
            <a:ext cx="3964" cy="5334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63128"/>
            <a:ext cx="9144000" cy="104293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073743"/>
            <a:ext cx="9144000" cy="554937"/>
          </a:xfrm>
        </p:spPr>
        <p:txBody>
          <a:bodyPr/>
          <a:lstStyle/>
          <a:p>
            <a:r>
              <a:rPr lang="en-US" dirty="0" smtClean="0"/>
              <a:t>John Smith, President and CEO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575320"/>
            <a:ext cx="9144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COMPANY XYZ</a:t>
            </a:r>
            <a:endParaRPr lang="en-US" dirty="0">
              <a:solidFill>
                <a:srgbClr val="399ACA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111145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solidFill>
                  <a:schemeClr val="bg1"/>
                </a:solidFill>
              </a:rPr>
              <a:t>[  LOGO HERE  ]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Bonepile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www.openfabrics.org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1DC10-E0F6-49E9-9C83-367FDE47385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primary NVM usages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41570"/>
            <a:ext cx="556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application perspective:</a:t>
            </a:r>
          </a:p>
          <a:p>
            <a:endParaRPr lang="en-US" dirty="0" smtClean="0"/>
          </a:p>
          <a:p>
            <a:r>
              <a:rPr lang="en-US" b="1" dirty="0" smtClean="0"/>
              <a:t>As a replacement (enhancement?) for classical storage,</a:t>
            </a:r>
          </a:p>
          <a:p>
            <a:endParaRPr lang="en-US" b="1" dirty="0"/>
          </a:p>
          <a:p>
            <a:r>
              <a:rPr lang="en-US" b="1" dirty="0"/>
              <a:t>a</a:t>
            </a:r>
            <a:r>
              <a:rPr lang="en-US" b="1" dirty="0" smtClean="0"/>
              <a:t>nd</a:t>
            </a:r>
          </a:p>
          <a:p>
            <a:endParaRPr lang="en-US" b="1" dirty="0"/>
          </a:p>
          <a:p>
            <a:r>
              <a:rPr lang="en-US" b="1" dirty="0" smtClean="0"/>
              <a:t>An emerging usage as Persistent memory</a:t>
            </a:r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7" name="Straight Connector 6"/>
          <p:cNvCxnSpPr>
            <a:stCxn id="11" idx="3"/>
            <a:endCxn id="10" idx="3"/>
          </p:cNvCxnSpPr>
          <p:nvPr/>
        </p:nvCxnSpPr>
        <p:spPr>
          <a:xfrm flipV="1">
            <a:off x="7907244" y="3279966"/>
            <a:ext cx="748953" cy="1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491526" y="2711474"/>
            <a:ext cx="146685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5989" y="2708466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84747" y="2708466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22904" y="3081444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13" name="Straight Connector 12"/>
          <p:cNvCxnSpPr>
            <a:stCxn id="8" idx="2"/>
            <a:endCxn id="23" idx="1"/>
          </p:cNvCxnSpPr>
          <p:nvPr/>
        </p:nvCxnSpPr>
        <p:spPr>
          <a:xfrm>
            <a:off x="7224951" y="3851465"/>
            <a:ext cx="1" cy="808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03945" y="4129051"/>
            <a:ext cx="64201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HBA</a:t>
            </a:r>
          </a:p>
        </p:txBody>
      </p:sp>
      <p:sp>
        <p:nvSpPr>
          <p:cNvPr id="23" name="Can 22"/>
          <p:cNvSpPr/>
          <p:nvPr/>
        </p:nvSpPr>
        <p:spPr>
          <a:xfrm>
            <a:off x="7018879" y="4659474"/>
            <a:ext cx="412145" cy="307777"/>
          </a:xfrm>
          <a:prstGeom prst="ca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92795" y="3051832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16200000">
            <a:off x="7085176" y="2562350"/>
            <a:ext cx="1259796" cy="1295400"/>
          </a:xfrm>
          <a:prstGeom prst="arc">
            <a:avLst>
              <a:gd name="adj1" fmla="val 17718560"/>
              <a:gd name="adj2" fmla="val 205692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66115" y="21361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memory op</a:t>
            </a:r>
          </a:p>
        </p:txBody>
      </p:sp>
      <p:sp>
        <p:nvSpPr>
          <p:cNvPr id="34" name="Arc 33"/>
          <p:cNvSpPr/>
          <p:nvPr/>
        </p:nvSpPr>
        <p:spPr>
          <a:xfrm rot="5400000" flipV="1">
            <a:off x="7073372" y="3571474"/>
            <a:ext cx="1259796" cy="1295400"/>
          </a:xfrm>
          <a:prstGeom prst="arc">
            <a:avLst>
              <a:gd name="adj1" fmla="val 21000548"/>
              <a:gd name="adj2" fmla="val 634221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2300" y="503821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I/O op</a:t>
            </a:r>
          </a:p>
        </p:txBody>
      </p:sp>
    </p:spTree>
    <p:extLst>
      <p:ext uri="{BB962C8B-B14F-4D97-AF65-F5344CB8AC3E}">
        <p14:creationId xmlns:p14="http://schemas.microsoft.com/office/powerpoint/2010/main" val="124206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4157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application perspective:</a:t>
            </a:r>
          </a:p>
          <a:p>
            <a:endParaRPr lang="en-US" dirty="0" smtClean="0"/>
          </a:p>
          <a:p>
            <a:r>
              <a:rPr lang="en-US" b="1" dirty="0" smtClean="0"/>
              <a:t>Memory </a:t>
            </a:r>
            <a:r>
              <a:rPr lang="en-US" b="1" dirty="0"/>
              <a:t>operations</a:t>
            </a:r>
            <a:r>
              <a:rPr lang="en-US" dirty="0"/>
              <a:t> </a:t>
            </a:r>
            <a:r>
              <a:rPr lang="en-US" dirty="0" smtClean="0"/>
              <a:t>– client driven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client </a:t>
            </a:r>
            <a:r>
              <a:rPr lang="en-US" dirty="0" err="1" smtClean="0"/>
              <a:t>pushs</a:t>
            </a:r>
            <a:r>
              <a:rPr lang="en-US" dirty="0" smtClean="0"/>
              <a:t> or pulls data to/from memory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I/O</a:t>
            </a:r>
            <a:r>
              <a:rPr lang="en-US" dirty="0" smtClean="0"/>
              <a:t> – traditionally server driven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‘many to few’ nature of shared storage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relatively long access times require an asynchronous model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But again, the emergence of NVM changes the landscape</a:t>
            </a:r>
            <a:endParaRPr lang="en-US" dirty="0"/>
          </a:p>
          <a:p>
            <a:endParaRPr lang="en-US" dirty="0" smtClean="0"/>
          </a:p>
        </p:txBody>
      </p:sp>
      <p:cxnSp>
        <p:nvCxnSpPr>
          <p:cNvPr id="7" name="Straight Connector 6"/>
          <p:cNvCxnSpPr>
            <a:stCxn id="11" idx="3"/>
            <a:endCxn id="10" idx="3"/>
          </p:cNvCxnSpPr>
          <p:nvPr/>
        </p:nvCxnSpPr>
        <p:spPr>
          <a:xfrm flipV="1">
            <a:off x="7907244" y="3279966"/>
            <a:ext cx="748953" cy="1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491526" y="2711474"/>
            <a:ext cx="146685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5989" y="2708466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84747" y="2708466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22904" y="3081444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13" name="Straight Connector 12"/>
          <p:cNvCxnSpPr>
            <a:stCxn id="8" idx="2"/>
            <a:endCxn id="23" idx="1"/>
          </p:cNvCxnSpPr>
          <p:nvPr/>
        </p:nvCxnSpPr>
        <p:spPr>
          <a:xfrm>
            <a:off x="7224951" y="3851465"/>
            <a:ext cx="1" cy="808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03945" y="4129051"/>
            <a:ext cx="64201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HBA</a:t>
            </a:r>
          </a:p>
        </p:txBody>
      </p:sp>
      <p:sp>
        <p:nvSpPr>
          <p:cNvPr id="23" name="Can 22"/>
          <p:cNvSpPr/>
          <p:nvPr/>
        </p:nvSpPr>
        <p:spPr>
          <a:xfrm>
            <a:off x="7018879" y="4659474"/>
            <a:ext cx="412145" cy="307777"/>
          </a:xfrm>
          <a:prstGeom prst="ca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92795" y="3051832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16200000">
            <a:off x="7085176" y="2562350"/>
            <a:ext cx="1259796" cy="1295400"/>
          </a:xfrm>
          <a:prstGeom prst="arc">
            <a:avLst>
              <a:gd name="adj1" fmla="val 17718560"/>
              <a:gd name="adj2" fmla="val 205692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66115" y="21361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memory op</a:t>
            </a:r>
          </a:p>
        </p:txBody>
      </p:sp>
      <p:sp>
        <p:nvSpPr>
          <p:cNvPr id="34" name="Arc 33"/>
          <p:cNvSpPr/>
          <p:nvPr/>
        </p:nvSpPr>
        <p:spPr>
          <a:xfrm rot="5400000" flipV="1">
            <a:off x="7073372" y="3571474"/>
            <a:ext cx="1259796" cy="1295400"/>
          </a:xfrm>
          <a:prstGeom prst="arc">
            <a:avLst>
              <a:gd name="adj1" fmla="val 21000548"/>
              <a:gd name="adj2" fmla="val 634221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2300" y="503821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I/O op</a:t>
            </a:r>
          </a:p>
        </p:txBody>
      </p:sp>
    </p:spTree>
    <p:extLst>
      <p:ext uri="{BB962C8B-B14F-4D97-AF65-F5344CB8AC3E}">
        <p14:creationId xmlns:p14="http://schemas.microsoft.com/office/powerpoint/2010/main" val="298315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28" idx="3"/>
            <a:endCxn id="27" idx="3"/>
          </p:cNvCxnSpPr>
          <p:nvPr/>
        </p:nvCxnSpPr>
        <p:spPr>
          <a:xfrm>
            <a:off x="2957301" y="2945615"/>
            <a:ext cx="703307" cy="1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58594" y="2234072"/>
            <a:ext cx="2080855" cy="2194506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Use case: remote storage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www.openfabrics.org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3676533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SSD</a:t>
            </a:r>
          </a:p>
        </p:txBody>
      </p:sp>
      <p:cxnSp>
        <p:nvCxnSpPr>
          <p:cNvPr id="20" name="Straight Connector 19"/>
          <p:cNvCxnSpPr>
            <a:stCxn id="64" idx="2"/>
            <a:endCxn id="21" idx="0"/>
          </p:cNvCxnSpPr>
          <p:nvPr/>
        </p:nvCxnSpPr>
        <p:spPr>
          <a:xfrm flipH="1">
            <a:off x="596633" y="3145641"/>
            <a:ext cx="6349" cy="530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9160" y="3676533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cxnSp>
        <p:nvCxnSpPr>
          <p:cNvPr id="23" name="Elbow Connector 22"/>
          <p:cNvCxnSpPr>
            <a:stCxn id="21" idx="2"/>
            <a:endCxn id="25" idx="2"/>
          </p:cNvCxnSpPr>
          <p:nvPr/>
        </p:nvCxnSpPr>
        <p:spPr>
          <a:xfrm rot="16200000" flipH="1">
            <a:off x="1367109" y="3191807"/>
            <a:ext cx="12700" cy="154095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flipH="1">
            <a:off x="1860113" y="3676533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cxnSp>
        <p:nvCxnSpPr>
          <p:cNvPr id="14" name="Elbow Connector 13"/>
          <p:cNvCxnSpPr>
            <a:stCxn id="25" idx="0"/>
            <a:endCxn id="28" idx="2"/>
          </p:cNvCxnSpPr>
          <p:nvPr/>
        </p:nvCxnSpPr>
        <p:spPr>
          <a:xfrm rot="5400000" flipH="1" flipV="1">
            <a:off x="2117689" y="3165534"/>
            <a:ext cx="530894" cy="4911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300076" y="2745590"/>
            <a:ext cx="657225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CPU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9" name="Elbow Connector 18"/>
          <p:cNvCxnSpPr>
            <a:stCxn id="28" idx="2"/>
            <a:endCxn id="18" idx="0"/>
          </p:cNvCxnSpPr>
          <p:nvPr/>
        </p:nvCxnSpPr>
        <p:spPr>
          <a:xfrm rot="16200000" flipH="1">
            <a:off x="2503842" y="3270486"/>
            <a:ext cx="530893" cy="28119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81300" y="3790833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SSD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5600" y="3905133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SSD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68266" y="1862598"/>
            <a:ext cx="257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shared remote access I/O device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0400" y="2390659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DIMM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9158" y="2390659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DIMM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52400" y="1828800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74369" y="2745591"/>
            <a:ext cx="657225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CPU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79204" y="4723930"/>
            <a:ext cx="273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iSCSI, NVMe/F, LNET …</a:t>
            </a:r>
          </a:p>
        </p:txBody>
      </p:sp>
      <p:cxnSp>
        <p:nvCxnSpPr>
          <p:cNvPr id="57" name="Straight Connector 56"/>
          <p:cNvCxnSpPr>
            <a:stCxn id="56" idx="1"/>
          </p:cNvCxnSpPr>
          <p:nvPr/>
        </p:nvCxnSpPr>
        <p:spPr>
          <a:xfrm flipH="1" flipV="1">
            <a:off x="1058618" y="4362334"/>
            <a:ext cx="520586" cy="546262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350058" y="2076308"/>
            <a:ext cx="4527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Gives a storage client access to remote storage</a:t>
            </a:r>
          </a:p>
          <a:p>
            <a:endParaRPr lang="en-US" dirty="0"/>
          </a:p>
          <a:p>
            <a:r>
              <a:rPr lang="en-US" dirty="0" smtClean="0"/>
              <a:t>Same access method is used for either local or remote, no substantial difference</a:t>
            </a:r>
          </a:p>
          <a:p>
            <a:endParaRPr lang="en-US" dirty="0"/>
          </a:p>
          <a:p>
            <a:r>
              <a:rPr lang="en-US" dirty="0" smtClean="0"/>
              <a:t>(Do I want to show a version of this that includes both local and remote?)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Well understood model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460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Arrow Connector 90"/>
          <p:cNvCxnSpPr/>
          <p:nvPr/>
        </p:nvCxnSpPr>
        <p:spPr>
          <a:xfrm>
            <a:off x="7000912" y="3229713"/>
            <a:ext cx="0" cy="5099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4087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Use case: shared persistent memory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www.openfabrics.org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9250" y="3261098"/>
            <a:ext cx="61379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25191" y="2691103"/>
            <a:ext cx="1394059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83778" y="3061073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20" name="Straight Connector 19"/>
          <p:cNvCxnSpPr>
            <a:stCxn id="5" idx="2"/>
            <a:endCxn id="36" idx="0"/>
          </p:cNvCxnSpPr>
          <p:nvPr/>
        </p:nvCxnSpPr>
        <p:spPr>
          <a:xfrm>
            <a:off x="922221" y="3831094"/>
            <a:ext cx="0" cy="455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4748" y="4286800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0114" y="1828800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consumer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2643187" y="3261098"/>
            <a:ext cx="7041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 flipH="1">
            <a:off x="3347287" y="2691103"/>
            <a:ext cx="139386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 flipH="1">
            <a:off x="3398419" y="3061073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47" name="Straight Connector 46"/>
          <p:cNvCxnSpPr>
            <a:stCxn id="43" idx="2"/>
            <a:endCxn id="51" idx="0"/>
          </p:cNvCxnSpPr>
          <p:nvPr/>
        </p:nvCxnSpPr>
        <p:spPr>
          <a:xfrm>
            <a:off x="4044217" y="3831094"/>
            <a:ext cx="0" cy="49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flipH="1">
            <a:off x="2935668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  DIMM </a:t>
            </a:r>
          </a:p>
        </p:txBody>
      </p:sp>
      <p:sp>
        <p:nvSpPr>
          <p:cNvPr id="50" name="Rectangle 49"/>
          <p:cNvSpPr/>
          <p:nvPr/>
        </p:nvSpPr>
        <p:spPr>
          <a:xfrm flipH="1">
            <a:off x="2643187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</a:t>
            </a:r>
          </a:p>
          <a:p>
            <a:pPr algn="ctr"/>
            <a:endParaRPr lang="en-US" sz="825" dirty="0">
              <a:solidFill>
                <a:prstClr val="black"/>
              </a:solidFill>
            </a:endParaRPr>
          </a:p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51" name="Rectangle 50"/>
          <p:cNvSpPr/>
          <p:nvPr/>
        </p:nvSpPr>
        <p:spPr>
          <a:xfrm flipH="1">
            <a:off x="3766745" y="4328597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sp>
        <p:nvSpPr>
          <p:cNvPr id="52" name="Rounded Rectangle 51"/>
          <p:cNvSpPr/>
          <p:nvPr/>
        </p:nvSpPr>
        <p:spPr>
          <a:xfrm flipH="1">
            <a:off x="3622111" y="1870597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consumer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36" idx="2"/>
            <a:endCxn id="51" idx="2"/>
          </p:cNvCxnSpPr>
          <p:nvPr/>
        </p:nvCxnSpPr>
        <p:spPr>
          <a:xfrm rot="16200000" flipH="1">
            <a:off x="2462321" y="3032450"/>
            <a:ext cx="41797" cy="3121996"/>
          </a:xfrm>
          <a:prstGeom prst="bentConnector3">
            <a:avLst>
              <a:gd name="adj1" fmla="val 6469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5191" y="591198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example: PGAS, </a:t>
            </a:r>
            <a:r>
              <a:rPr lang="en-US" dirty="0" err="1" smtClean="0">
                <a:solidFill>
                  <a:srgbClr val="6D6E71"/>
                </a:solidFill>
              </a:rPr>
              <a:t>logfile</a:t>
            </a:r>
            <a:r>
              <a:rPr lang="en-US" dirty="0" smtClean="0">
                <a:solidFill>
                  <a:srgbClr val="6D6E71"/>
                </a:solidFill>
              </a:rPr>
              <a:t> updates…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78918" y="5083215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“</a:t>
            </a:r>
            <a:r>
              <a:rPr lang="en-US" dirty="0" err="1" smtClean="0">
                <a:solidFill>
                  <a:srgbClr val="6D6E71"/>
                </a:solidFill>
              </a:rPr>
              <a:t>PMoF</a:t>
            </a:r>
            <a:r>
              <a:rPr lang="en-US" dirty="0" smtClean="0">
                <a:solidFill>
                  <a:srgbClr val="6D6E71"/>
                </a:solidFill>
              </a:rPr>
              <a:t>” – byte level interface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1577787" y="4937415"/>
            <a:ext cx="371009" cy="337066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77346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  DIMM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61591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</a:t>
            </a:r>
          </a:p>
          <a:p>
            <a:pPr algn="ctr"/>
            <a:endParaRPr lang="en-US" sz="825" dirty="0">
              <a:solidFill>
                <a:prstClr val="black"/>
              </a:solidFill>
            </a:endParaRPr>
          </a:p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8" name="Oval 17"/>
          <p:cNvSpPr/>
          <p:nvPr/>
        </p:nvSpPr>
        <p:spPr>
          <a:xfrm>
            <a:off x="1670383" y="2727698"/>
            <a:ext cx="1530018" cy="1066800"/>
          </a:xfrm>
          <a:prstGeom prst="ellipse">
            <a:avLst/>
          </a:prstGeom>
          <a:noFill/>
          <a:ln w="28575">
            <a:solidFill>
              <a:srgbClr val="FF0000">
                <a:alpha val="47843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92" idx="2"/>
            <a:endCxn id="93" idx="0"/>
          </p:cNvCxnSpPr>
          <p:nvPr/>
        </p:nvCxnSpPr>
        <p:spPr>
          <a:xfrm>
            <a:off x="8191088" y="3976924"/>
            <a:ext cx="2757" cy="2902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92" idx="0"/>
          </p:cNvCxnSpPr>
          <p:nvPr/>
        </p:nvCxnSpPr>
        <p:spPr>
          <a:xfrm>
            <a:off x="8170483" y="3229713"/>
            <a:ext cx="20605" cy="5099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573504" y="5141885"/>
            <a:ext cx="12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fabric</a:t>
            </a:r>
          </a:p>
        </p:txBody>
      </p:sp>
      <p:cxnSp>
        <p:nvCxnSpPr>
          <p:cNvPr id="65" name="Straight Arrow Connector 64"/>
          <p:cNvCxnSpPr>
            <a:stCxn id="93" idx="2"/>
            <a:endCxn id="63" idx="0"/>
          </p:cNvCxnSpPr>
          <p:nvPr/>
        </p:nvCxnSpPr>
        <p:spPr>
          <a:xfrm>
            <a:off x="8193845" y="4772730"/>
            <a:ext cx="12507" cy="3691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512877" y="3229713"/>
            <a:ext cx="2173923" cy="28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kfabric*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31323" y="3735212"/>
            <a:ext cx="1219200" cy="164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kverbs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67" idx="2"/>
            <a:endCxn id="72" idx="0"/>
          </p:cNvCxnSpPr>
          <p:nvPr/>
        </p:nvCxnSpPr>
        <p:spPr>
          <a:xfrm flipH="1">
            <a:off x="6109160" y="3899857"/>
            <a:ext cx="431763" cy="367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7" idx="2"/>
            <a:endCxn id="73" idx="0"/>
          </p:cNvCxnSpPr>
          <p:nvPr/>
        </p:nvCxnSpPr>
        <p:spPr>
          <a:xfrm>
            <a:off x="6540923" y="3899857"/>
            <a:ext cx="459989" cy="367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2" idx="2"/>
            <a:endCxn id="74" idx="0"/>
          </p:cNvCxnSpPr>
          <p:nvPr/>
        </p:nvCxnSpPr>
        <p:spPr>
          <a:xfrm flipH="1">
            <a:off x="6109159" y="4648200"/>
            <a:ext cx="1" cy="493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3" idx="2"/>
            <a:endCxn id="75" idx="0"/>
          </p:cNvCxnSpPr>
          <p:nvPr/>
        </p:nvCxnSpPr>
        <p:spPr>
          <a:xfrm>
            <a:off x="7000912" y="4648200"/>
            <a:ext cx="0" cy="493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744351" y="4267200"/>
            <a:ext cx="729617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HCA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55765" y="4267200"/>
            <a:ext cx="890294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RNIC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31867" y="514188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68064" y="5141885"/>
            <a:ext cx="12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iWarp</a:t>
            </a:r>
            <a:endParaRPr lang="en-US" sz="1400" dirty="0" smtClean="0"/>
          </a:p>
        </p:txBody>
      </p:sp>
      <p:sp>
        <p:nvSpPr>
          <p:cNvPr id="85" name="TextBox 84"/>
          <p:cNvSpPr txBox="1"/>
          <p:nvPr/>
        </p:nvSpPr>
        <p:spPr>
          <a:xfrm>
            <a:off x="6333475" y="5647415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remote block/file I/O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00889" y="3739660"/>
            <a:ext cx="980398" cy="237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provider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700889" y="4267200"/>
            <a:ext cx="985911" cy="505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arbitrary fabric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934200" y="2351515"/>
            <a:ext cx="1523999" cy="2522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byte access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944458" y="1981200"/>
            <a:ext cx="1513742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kernel application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88741" y="3031461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827954" y="3031461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930538" y="2785634"/>
            <a:ext cx="1527661" cy="246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PMoF</a:t>
            </a:r>
            <a:r>
              <a:rPr lang="en-US" sz="1400" dirty="0" smtClean="0">
                <a:solidFill>
                  <a:schemeClr val="tx1"/>
                </a:solidFill>
              </a:rPr>
              <a:t>*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9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96"/>
            <a:ext cx="8229600" cy="3210723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000" b="1" dirty="0" smtClean="0"/>
              <a:t>‘Data Storage’</a:t>
            </a:r>
            <a:r>
              <a:rPr lang="en-US" sz="2000" dirty="0" smtClean="0"/>
              <a:t> - storing data on </a:t>
            </a:r>
            <a:r>
              <a:rPr lang="en-US" sz="2000" dirty="0" smtClean="0"/>
              <a:t>a media - now </a:t>
            </a:r>
            <a:r>
              <a:rPr lang="en-US" sz="2000" dirty="0" smtClean="0"/>
              <a:t>expanded to include solid state storage</a:t>
            </a:r>
          </a:p>
          <a:p>
            <a:pPr marL="742950" lvl="2" indent="-342900"/>
            <a:r>
              <a:rPr lang="en-US" sz="2000" dirty="0" smtClean="0"/>
              <a:t>The behavior of solid state storage media is sufficiently different from classical media to warrant a discussion of NVM as a storage media  </a:t>
            </a:r>
          </a:p>
          <a:p>
            <a:pPr marL="342900" lvl="1" indent="-342900"/>
            <a:endParaRPr lang="en-US" sz="2000" b="1" dirty="0" smtClean="0"/>
          </a:p>
          <a:p>
            <a:pPr marL="342900" lvl="1" indent="-342900"/>
            <a:r>
              <a:rPr lang="en-US" sz="2000" b="1" dirty="0" smtClean="0"/>
              <a:t>‘Data Access’ </a:t>
            </a:r>
            <a:r>
              <a:rPr lang="en-US" sz="2000" dirty="0" smtClean="0"/>
              <a:t>– mechanisms for accessing stored data  </a:t>
            </a:r>
          </a:p>
          <a:p>
            <a:pPr marL="742950" lvl="2" indent="-342900"/>
            <a:r>
              <a:rPr lang="en-US" sz="2000" dirty="0" smtClean="0"/>
              <a:t>Accessing remote data stored on state media is sufficiently different to warrant a discussion of access methods</a:t>
            </a:r>
          </a:p>
          <a:p>
            <a:pPr marL="342900" lvl="1" indent="-342900"/>
            <a:endParaRPr lang="en-US" sz="2000" dirty="0" smtClean="0"/>
          </a:p>
          <a:p>
            <a:pPr marL="342900" lvl="1" indent="-342900"/>
            <a:r>
              <a:rPr lang="en-US" sz="2000" dirty="0" smtClean="0"/>
              <a:t>Both ‘Data Storage’ and ‘Data Access’ are potentially impacted by the emergence of NVM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1C6CB50-89CE-4D59-A7B9-C3CFD6DEFD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6CB50-89CE-4D59-A7B9-C3CFD6DEFD4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8220"/>
            <a:ext cx="5882105" cy="4411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1" y="3814009"/>
            <a:ext cx="28956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bjective is to understand the requirements on an API that accommodates NVM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4990274"/>
            <a:ext cx="4114800" cy="395862"/>
          </a:xfrm>
          <a:prstGeom prst="roundRect">
            <a:avLst/>
          </a:prstGeom>
          <a:solidFill>
            <a:srgbClr val="000000">
              <a:alpha val="588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572001" y="4414174"/>
            <a:ext cx="1524000" cy="69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24" y="1507191"/>
            <a:ext cx="8229600" cy="4813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OpenFabrics Interfaces (OFI) project is charged with looking at new APIs for advanced networking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OFIWG is </a:t>
            </a:r>
            <a:r>
              <a:rPr lang="en-US" dirty="0" smtClean="0"/>
              <a:t>developing</a:t>
            </a:r>
            <a:r>
              <a:rPr lang="en-US" dirty="0" smtClean="0"/>
              <a:t> </a:t>
            </a:r>
            <a:r>
              <a:rPr lang="en-US" dirty="0" smtClean="0"/>
              <a:t>APIs for Distributed and Parallel Computing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Storage / Data Access Work Group is charged with all things related to how data is stored, and how data is accessed.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Including non-volatile media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session explores the usage models for network-attached non-volatile media with an eye toward defining the APIs that may be needed to access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743D33A-93A5-4BFF-80F7-CA11B1D5A4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0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639" y="2295728"/>
            <a:ext cx="73607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How does the emergence of NVM impact the network stack?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Specifically, the API?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To answer that, we need to think a little bit about how NVM is used</a:t>
            </a:r>
          </a:p>
        </p:txBody>
      </p:sp>
    </p:spTree>
    <p:extLst>
      <p:ext uri="{BB962C8B-B14F-4D97-AF65-F5344CB8AC3E}">
        <p14:creationId xmlns:p14="http://schemas.microsoft.com/office/powerpoint/2010/main" val="13313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cases</a:t>
            </a:r>
            <a:endParaRPr lang="en-US" dirty="0" smtClean="0"/>
          </a:p>
          <a:p>
            <a:pPr lvl="1"/>
            <a:r>
              <a:rPr lang="en-US" sz="2000" dirty="0" smtClean="0"/>
              <a:t>NVM as a target of memory operations</a:t>
            </a:r>
          </a:p>
          <a:p>
            <a:pPr lvl="1"/>
            <a:r>
              <a:rPr lang="en-US" sz="2000" dirty="0" smtClean="0"/>
              <a:t>NVM as a target of I/O operations</a:t>
            </a:r>
          </a:p>
          <a:p>
            <a:endParaRPr lang="en-US" dirty="0" smtClean="0"/>
          </a:p>
          <a:p>
            <a:r>
              <a:rPr lang="en-US" dirty="0" smtClean="0"/>
              <a:t>Locality</a:t>
            </a:r>
          </a:p>
          <a:p>
            <a:pPr lvl="1"/>
            <a:r>
              <a:rPr lang="en-US" sz="2000" dirty="0" smtClean="0"/>
              <a:t>A device attached to an I/O bus (PCIe) or a memory channel</a:t>
            </a:r>
          </a:p>
          <a:p>
            <a:pPr lvl="1"/>
            <a:r>
              <a:rPr lang="en-US" sz="2000" dirty="0" smtClean="0"/>
              <a:t>A remote device accessed over a </a:t>
            </a:r>
            <a:r>
              <a:rPr lang="en-US" sz="2000" dirty="0" smtClean="0"/>
              <a:t>network</a:t>
            </a:r>
          </a:p>
          <a:p>
            <a:pPr lvl="1"/>
            <a:endParaRPr lang="en-US" sz="2000" dirty="0"/>
          </a:p>
          <a:p>
            <a:r>
              <a:rPr lang="en-US" dirty="0"/>
              <a:t>Modes</a:t>
            </a:r>
          </a:p>
          <a:p>
            <a:pPr lvl="1"/>
            <a:r>
              <a:rPr lang="en-US" dirty="0" smtClean="0"/>
              <a:t>User mode</a:t>
            </a:r>
          </a:p>
          <a:p>
            <a:pPr lvl="1"/>
            <a:r>
              <a:rPr lang="en-US" dirty="0" smtClean="0"/>
              <a:t>Kernel mode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3D33A-93A5-4BFF-80F7-CA11B1D5A4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642042"/>
            <a:ext cx="715266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 all of the above will turn out to be in scope for the DS/DA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1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21" idx="1"/>
            <a:endCxn id="26" idx="1"/>
          </p:cNvCxnSpPr>
          <p:nvPr/>
        </p:nvCxnSpPr>
        <p:spPr>
          <a:xfrm flipH="1" flipV="1">
            <a:off x="422056" y="4251125"/>
            <a:ext cx="720390" cy="2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3"/>
            <a:endCxn id="7" idx="3"/>
          </p:cNvCxnSpPr>
          <p:nvPr/>
        </p:nvCxnSpPr>
        <p:spPr>
          <a:xfrm flipV="1">
            <a:off x="2425733" y="4252059"/>
            <a:ext cx="680857" cy="1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Use case</a:t>
            </a:r>
            <a:r>
              <a:rPr lang="en-US" sz="3600" dirty="0" smtClean="0"/>
              <a:t>: </a:t>
            </a:r>
            <a:r>
              <a:rPr lang="en-US" sz="3600" dirty="0" smtClean="0"/>
              <a:t>storage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www.openfabrics.org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5252" y="3683567"/>
            <a:ext cx="131445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6382" y="3680559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5140" y="3680559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41393" y="4053537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42446" y="4053537"/>
            <a:ext cx="386516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2056" y="3676617"/>
            <a:ext cx="455695" cy="1146008"/>
            <a:chOff x="1270837" y="3127971"/>
            <a:chExt cx="455695" cy="1146008"/>
          </a:xfrm>
        </p:grpSpPr>
        <p:sp>
          <p:nvSpPr>
            <p:cNvPr id="26" name="Rectangle 25"/>
            <p:cNvSpPr/>
            <p:nvPr/>
          </p:nvSpPr>
          <p:spPr>
            <a:xfrm>
              <a:off x="1270837" y="3130979"/>
              <a:ext cx="171450" cy="1143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NV        DIMM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55082" y="3127971"/>
              <a:ext cx="171450" cy="1143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NV</a:t>
              </a:r>
            </a:p>
            <a:p>
              <a:pPr algn="ctr"/>
              <a:endParaRPr lang="en-US" sz="825" dirty="0">
                <a:solidFill>
                  <a:prstClr val="black"/>
                </a:solidFill>
              </a:endParaRPr>
            </a:p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DIMM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9845" y="3221480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i/o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75791" y="2120180"/>
            <a:ext cx="1413373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kernel or user app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8698" y="2722929"/>
            <a:ext cx="139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 </a:t>
            </a:r>
            <a:r>
              <a:rPr lang="en-US" sz="1400" dirty="0" err="1" smtClean="0"/>
              <a:t>posix</a:t>
            </a:r>
            <a:r>
              <a:rPr lang="en-US" sz="1400" dirty="0" smtClean="0"/>
              <a:t> </a:t>
            </a:r>
            <a:r>
              <a:rPr lang="en-US" sz="1400" dirty="0" smtClean="0"/>
              <a:t>r/w </a:t>
            </a:r>
            <a:r>
              <a:rPr lang="en-US" sz="1400" dirty="0" smtClean="0"/>
              <a:t>target is a file</a:t>
            </a:r>
            <a:endParaRPr lang="en-US" sz="1400" dirty="0"/>
          </a:p>
        </p:txBody>
      </p:sp>
      <p:cxnSp>
        <p:nvCxnSpPr>
          <p:cNvPr id="64" name="Straight Connector 63"/>
          <p:cNvCxnSpPr>
            <a:stCxn id="73" idx="3"/>
            <a:endCxn id="78" idx="3"/>
          </p:cNvCxnSpPr>
          <p:nvPr/>
        </p:nvCxnSpPr>
        <p:spPr>
          <a:xfrm>
            <a:off x="6653813" y="4594187"/>
            <a:ext cx="703307" cy="1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455106" y="3882644"/>
            <a:ext cx="2080855" cy="2194506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63512" y="5325105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SSD</a:t>
            </a:r>
          </a:p>
        </p:txBody>
      </p:sp>
      <p:sp>
        <p:nvSpPr>
          <p:cNvPr id="71" name="Rectangle 70"/>
          <p:cNvSpPr/>
          <p:nvPr/>
        </p:nvSpPr>
        <p:spPr>
          <a:xfrm flipH="1">
            <a:off x="5575577" y="5384241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cxnSp>
        <p:nvCxnSpPr>
          <p:cNvPr id="72" name="Elbow Connector 71"/>
          <p:cNvCxnSpPr>
            <a:stCxn id="71" idx="0"/>
            <a:endCxn id="73" idx="2"/>
          </p:cNvCxnSpPr>
          <p:nvPr/>
        </p:nvCxnSpPr>
        <p:spPr>
          <a:xfrm rot="5400000" flipH="1" flipV="1">
            <a:off x="5794111" y="4853151"/>
            <a:ext cx="590029" cy="4721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5996588" y="4394162"/>
            <a:ext cx="657225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CPU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4" name="Elbow Connector 73"/>
          <p:cNvCxnSpPr>
            <a:stCxn id="73" idx="2"/>
            <a:endCxn id="70" idx="0"/>
          </p:cNvCxnSpPr>
          <p:nvPr/>
        </p:nvCxnSpPr>
        <p:spPr>
          <a:xfrm rot="16200000" flipH="1">
            <a:off x="6200354" y="4919058"/>
            <a:ext cx="530893" cy="281199"/>
          </a:xfrm>
          <a:prstGeom prst="bentConnector3">
            <a:avLst>
              <a:gd name="adj1" fmla="val 573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477812" y="5439405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SSD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92112" y="5553705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SSD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96912" y="4039231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DIMM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185670" y="4039231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DIMM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590307" y="3727488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fs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>
            <a:stCxn id="98" idx="2"/>
            <a:endCxn id="79" idx="0"/>
          </p:cNvCxnSpPr>
          <p:nvPr/>
        </p:nvCxnSpPr>
        <p:spPr>
          <a:xfrm flipH="1">
            <a:off x="1782477" y="2452275"/>
            <a:ext cx="1" cy="1275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 flipH="1">
            <a:off x="1136146" y="5384241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SSD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73863" y="5384241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cxnSp>
        <p:nvCxnSpPr>
          <p:cNvPr id="82" name="Elbow Connector 81"/>
          <p:cNvCxnSpPr>
            <a:stCxn id="81" idx="0"/>
            <a:endCxn id="5" idx="2"/>
          </p:cNvCxnSpPr>
          <p:nvPr/>
        </p:nvCxnSpPr>
        <p:spPr>
          <a:xfrm rot="16200000" flipV="1">
            <a:off x="1686566" y="4919470"/>
            <a:ext cx="560683" cy="3688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5" idx="2"/>
            <a:endCxn id="80" idx="0"/>
          </p:cNvCxnSpPr>
          <p:nvPr/>
        </p:nvCxnSpPr>
        <p:spPr>
          <a:xfrm rot="5400000">
            <a:off x="1300414" y="4902177"/>
            <a:ext cx="560683" cy="40344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150313" y="3350569"/>
            <a:ext cx="2883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shared remote access I/O device</a:t>
            </a:r>
          </a:p>
        </p:txBody>
      </p:sp>
      <p:cxnSp>
        <p:nvCxnSpPr>
          <p:cNvPr id="33" name="Elbow Connector 32"/>
          <p:cNvCxnSpPr>
            <a:stCxn id="81" idx="2"/>
            <a:endCxn id="71" idx="2"/>
          </p:cNvCxnSpPr>
          <p:nvPr/>
        </p:nvCxnSpPr>
        <p:spPr>
          <a:xfrm rot="16200000" flipH="1">
            <a:off x="4002192" y="3819134"/>
            <a:ext cx="12700" cy="370171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04271" y="5927965"/>
            <a:ext cx="2084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6D6E7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iSER, SRP, NVMe/F, LNET…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28408" y="1517582"/>
            <a:ext cx="4527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access method is used for either local or remote, no substantial difference</a:t>
            </a:r>
          </a:p>
          <a:p>
            <a:endParaRPr lang="en-US" dirty="0"/>
          </a:p>
          <a:p>
            <a:r>
              <a:rPr lang="en-US" dirty="0" smtClean="0"/>
              <a:t>Well understood model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09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persistent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597AF-E6D4-4531-90EE-FF9C09EA5D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www.openfabrics.org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9250" y="3679383"/>
            <a:ext cx="61379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25191" y="3109388"/>
            <a:ext cx="1394059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83778" y="3479358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20" name="Straight Connector 19"/>
          <p:cNvCxnSpPr>
            <a:stCxn id="5" idx="2"/>
            <a:endCxn id="36" idx="0"/>
          </p:cNvCxnSpPr>
          <p:nvPr/>
        </p:nvCxnSpPr>
        <p:spPr>
          <a:xfrm>
            <a:off x="922221" y="4249379"/>
            <a:ext cx="0" cy="231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4748" y="4481346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0114" y="1828800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consumer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2643187" y="3679383"/>
            <a:ext cx="7041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 flipH="1">
            <a:off x="3347287" y="3109388"/>
            <a:ext cx="139386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 flipH="1">
            <a:off x="3398419" y="3479358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47" name="Straight Connector 46"/>
          <p:cNvCxnSpPr>
            <a:stCxn id="43" idx="2"/>
            <a:endCxn id="51" idx="0"/>
          </p:cNvCxnSpPr>
          <p:nvPr/>
        </p:nvCxnSpPr>
        <p:spPr>
          <a:xfrm>
            <a:off x="4044217" y="4249379"/>
            <a:ext cx="0" cy="273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flipH="1">
            <a:off x="2935668" y="3107883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  DIMM </a:t>
            </a:r>
          </a:p>
        </p:txBody>
      </p:sp>
      <p:sp>
        <p:nvSpPr>
          <p:cNvPr id="50" name="Rectangle 49"/>
          <p:cNvSpPr/>
          <p:nvPr/>
        </p:nvSpPr>
        <p:spPr>
          <a:xfrm flipH="1">
            <a:off x="2643187" y="3107883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</a:t>
            </a:r>
          </a:p>
          <a:p>
            <a:pPr algn="ctr"/>
            <a:endParaRPr lang="en-US" sz="825" dirty="0">
              <a:solidFill>
                <a:prstClr val="black"/>
              </a:solidFill>
            </a:endParaRPr>
          </a:p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51" name="Rectangle 50"/>
          <p:cNvSpPr/>
          <p:nvPr/>
        </p:nvSpPr>
        <p:spPr>
          <a:xfrm flipH="1">
            <a:off x="3766745" y="4523143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sp>
        <p:nvSpPr>
          <p:cNvPr id="52" name="Rounded Rectangle 51"/>
          <p:cNvSpPr/>
          <p:nvPr/>
        </p:nvSpPr>
        <p:spPr>
          <a:xfrm flipH="1">
            <a:off x="3622111" y="1870597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consumer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36" idx="2"/>
            <a:endCxn id="51" idx="2"/>
          </p:cNvCxnSpPr>
          <p:nvPr/>
        </p:nvCxnSpPr>
        <p:spPr>
          <a:xfrm rot="16200000" flipH="1">
            <a:off x="2462321" y="3226996"/>
            <a:ext cx="41797" cy="3121996"/>
          </a:xfrm>
          <a:prstGeom prst="bentConnector3">
            <a:avLst>
              <a:gd name="adj1" fmla="val 6469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5191" y="591198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example: PGAS, </a:t>
            </a:r>
            <a:r>
              <a:rPr lang="en-US" dirty="0" err="1" smtClean="0">
                <a:solidFill>
                  <a:srgbClr val="6D6E71"/>
                </a:solidFill>
              </a:rPr>
              <a:t>logfile</a:t>
            </a:r>
            <a:r>
              <a:rPr lang="en-US" dirty="0" smtClean="0">
                <a:solidFill>
                  <a:srgbClr val="6D6E71"/>
                </a:solidFill>
              </a:rPr>
              <a:t> updates…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78918" y="527776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“</a:t>
            </a:r>
            <a:r>
              <a:rPr lang="en-US" dirty="0" err="1" smtClean="0">
                <a:solidFill>
                  <a:srgbClr val="6D6E71"/>
                </a:solidFill>
              </a:rPr>
              <a:t>PMoF</a:t>
            </a:r>
            <a:r>
              <a:rPr lang="en-US" dirty="0" smtClean="0">
                <a:solidFill>
                  <a:srgbClr val="6D6E71"/>
                </a:solidFill>
              </a:rPr>
              <a:t>” – byte level interface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1577787" y="5131961"/>
            <a:ext cx="371009" cy="337066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77346" y="3107883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  DIMM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61591" y="3107883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</a:t>
            </a:r>
          </a:p>
          <a:p>
            <a:pPr algn="ctr"/>
            <a:endParaRPr lang="en-US" sz="825" dirty="0">
              <a:solidFill>
                <a:prstClr val="black"/>
              </a:solidFill>
            </a:endParaRPr>
          </a:p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8" name="Oval 17"/>
          <p:cNvSpPr/>
          <p:nvPr/>
        </p:nvSpPr>
        <p:spPr>
          <a:xfrm>
            <a:off x="1670383" y="3145983"/>
            <a:ext cx="1530018" cy="1066800"/>
          </a:xfrm>
          <a:prstGeom prst="ellipse">
            <a:avLst/>
          </a:prstGeom>
          <a:noFill/>
          <a:ln w="28575">
            <a:solidFill>
              <a:srgbClr val="FF0000">
                <a:alpha val="47843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88741" y="3449746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827954" y="3449746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0792" y="2963077"/>
            <a:ext cx="397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Something a bit new</a:t>
            </a:r>
          </a:p>
          <a:p>
            <a:endParaRPr lang="en-US" dirty="0" smtClean="0"/>
          </a:p>
          <a:p>
            <a:r>
              <a:rPr lang="en-US" dirty="0" smtClean="0"/>
              <a:t>Consumer treats access to remote PM as a memory read or write operation</a:t>
            </a:r>
            <a:endParaRPr lang="en-US" dirty="0" smtClean="0"/>
          </a:p>
        </p:txBody>
      </p:sp>
      <p:cxnSp>
        <p:nvCxnSpPr>
          <p:cNvPr id="9" name="Straight Arrow Connector 8"/>
          <p:cNvCxnSpPr>
            <a:stCxn id="38" idx="2"/>
            <a:endCxn id="5" idx="0"/>
          </p:cNvCxnSpPr>
          <p:nvPr/>
        </p:nvCxnSpPr>
        <p:spPr>
          <a:xfrm>
            <a:off x="922220" y="2160895"/>
            <a:ext cx="1" cy="9484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2" idx="2"/>
            <a:endCxn id="43" idx="0"/>
          </p:cNvCxnSpPr>
          <p:nvPr/>
        </p:nvCxnSpPr>
        <p:spPr>
          <a:xfrm>
            <a:off x="4044217" y="2202692"/>
            <a:ext cx="0" cy="906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6654" y="2337122"/>
            <a:ext cx="146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6D6E71"/>
                </a:solidFill>
              </a:defRPr>
            </a:lvl1pPr>
          </a:lstStyle>
          <a:p>
            <a:r>
              <a:rPr lang="en-US" dirty="0" smtClean="0"/>
              <a:t>e.g. </a:t>
            </a:r>
            <a:r>
              <a:rPr lang="en-US" dirty="0" smtClean="0"/>
              <a:t>Put/Get</a:t>
            </a:r>
          </a:p>
          <a:p>
            <a:r>
              <a:rPr lang="en-US" dirty="0" smtClean="0"/>
              <a:t>target is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I/O?  Memory?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619" y="2420304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Memory </a:t>
            </a:r>
            <a:r>
              <a:rPr lang="en-US" b="1" dirty="0"/>
              <a:t>operations</a:t>
            </a:r>
            <a:r>
              <a:rPr lang="en-US" dirty="0"/>
              <a:t> – data is loaded or stored from a CPU register to a memory location</a:t>
            </a:r>
          </a:p>
          <a:p>
            <a:endParaRPr lang="en-US" dirty="0"/>
          </a:p>
          <a:p>
            <a:r>
              <a:rPr lang="en-US" b="1" dirty="0" smtClean="0"/>
              <a:t>I/O</a:t>
            </a:r>
            <a:r>
              <a:rPr lang="en-US" dirty="0" smtClean="0"/>
              <a:t> – an extent (block) of data identified by a protocol-specific identifier (LBA) is transferred between a storage  device and </a:t>
            </a:r>
            <a:r>
              <a:rPr lang="en-US" dirty="0" smtClean="0"/>
              <a:t>memory</a:t>
            </a:r>
          </a:p>
          <a:p>
            <a:endParaRPr lang="en-US" dirty="0"/>
          </a:p>
          <a:p>
            <a:r>
              <a:rPr lang="en-US" dirty="0" smtClean="0"/>
              <a:t>From the application perspective, there is a significant difference in these two transaction models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>
            <a:stCxn id="11" idx="3"/>
            <a:endCxn id="10" idx="3"/>
          </p:cNvCxnSpPr>
          <p:nvPr/>
        </p:nvCxnSpPr>
        <p:spPr>
          <a:xfrm flipV="1">
            <a:off x="7907244" y="3279966"/>
            <a:ext cx="748953" cy="1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491526" y="2711474"/>
            <a:ext cx="146685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5989" y="2708466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84747" y="2708466"/>
            <a:ext cx="17145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22904" y="3081444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13" name="Straight Connector 12"/>
          <p:cNvCxnSpPr>
            <a:stCxn id="8" idx="2"/>
            <a:endCxn id="23" idx="1"/>
          </p:cNvCxnSpPr>
          <p:nvPr/>
        </p:nvCxnSpPr>
        <p:spPr>
          <a:xfrm>
            <a:off x="7224951" y="3851465"/>
            <a:ext cx="1" cy="808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03945" y="4129051"/>
            <a:ext cx="64201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HBA</a:t>
            </a:r>
          </a:p>
        </p:txBody>
      </p:sp>
      <p:sp>
        <p:nvSpPr>
          <p:cNvPr id="23" name="Can 22"/>
          <p:cNvSpPr/>
          <p:nvPr/>
        </p:nvSpPr>
        <p:spPr>
          <a:xfrm>
            <a:off x="7018879" y="4659474"/>
            <a:ext cx="412145" cy="307777"/>
          </a:xfrm>
          <a:prstGeom prst="ca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92795" y="3051832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16200000">
            <a:off x="7085176" y="2562350"/>
            <a:ext cx="1259796" cy="1295400"/>
          </a:xfrm>
          <a:prstGeom prst="arc">
            <a:avLst>
              <a:gd name="adj1" fmla="val 17718560"/>
              <a:gd name="adj2" fmla="val 205692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66115" y="21361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memory op</a:t>
            </a:r>
          </a:p>
        </p:txBody>
      </p:sp>
      <p:sp>
        <p:nvSpPr>
          <p:cNvPr id="34" name="Arc 33"/>
          <p:cNvSpPr/>
          <p:nvPr/>
        </p:nvSpPr>
        <p:spPr>
          <a:xfrm rot="5400000" flipV="1">
            <a:off x="7073372" y="3571474"/>
            <a:ext cx="1259796" cy="1295400"/>
          </a:xfrm>
          <a:prstGeom prst="arc">
            <a:avLst>
              <a:gd name="adj1" fmla="val 21000548"/>
              <a:gd name="adj2" fmla="val 634221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2300" y="503821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I/O op</a:t>
            </a:r>
          </a:p>
        </p:txBody>
      </p:sp>
    </p:spTree>
    <p:extLst>
      <p:ext uri="{BB962C8B-B14F-4D97-AF65-F5344CB8AC3E}">
        <p14:creationId xmlns:p14="http://schemas.microsoft.com/office/powerpoint/2010/main" val="307720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28" idx="3"/>
            <a:endCxn id="27" idx="3"/>
          </p:cNvCxnSpPr>
          <p:nvPr/>
        </p:nvCxnSpPr>
        <p:spPr>
          <a:xfrm>
            <a:off x="2957301" y="2945615"/>
            <a:ext cx="703307" cy="1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58594" y="2234072"/>
            <a:ext cx="2080855" cy="2194506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Accessing</a:t>
            </a:r>
            <a:r>
              <a:rPr lang="en-US" sz="3600" dirty="0" smtClean="0"/>
              <a:t> </a:t>
            </a:r>
            <a:r>
              <a:rPr lang="en-US" sz="3600" dirty="0" smtClean="0"/>
              <a:t>remote storage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www.openfabrics.org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597AF-E6D4-4531-90EE-FF9C09EA5DF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3676533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SSD</a:t>
            </a:r>
          </a:p>
        </p:txBody>
      </p:sp>
      <p:cxnSp>
        <p:nvCxnSpPr>
          <p:cNvPr id="20" name="Straight Connector 19"/>
          <p:cNvCxnSpPr>
            <a:stCxn id="64" idx="2"/>
            <a:endCxn id="21" idx="0"/>
          </p:cNvCxnSpPr>
          <p:nvPr/>
        </p:nvCxnSpPr>
        <p:spPr>
          <a:xfrm>
            <a:off x="574507" y="3145641"/>
            <a:ext cx="0" cy="530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7034" y="3676533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cxnSp>
        <p:nvCxnSpPr>
          <p:cNvPr id="23" name="Elbow Connector 22"/>
          <p:cNvCxnSpPr>
            <a:stCxn id="21" idx="2"/>
            <a:endCxn id="25" idx="2"/>
          </p:cNvCxnSpPr>
          <p:nvPr/>
        </p:nvCxnSpPr>
        <p:spPr>
          <a:xfrm rot="16200000" flipH="1">
            <a:off x="1356046" y="3180744"/>
            <a:ext cx="12700" cy="156307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flipH="1">
            <a:off x="1860113" y="3676533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cxnSp>
        <p:nvCxnSpPr>
          <p:cNvPr id="14" name="Elbow Connector 13"/>
          <p:cNvCxnSpPr>
            <a:stCxn id="25" idx="0"/>
            <a:endCxn id="28" idx="2"/>
          </p:cNvCxnSpPr>
          <p:nvPr/>
        </p:nvCxnSpPr>
        <p:spPr>
          <a:xfrm rot="5400000" flipH="1" flipV="1">
            <a:off x="2117689" y="3165534"/>
            <a:ext cx="530894" cy="4911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300076" y="2745590"/>
            <a:ext cx="657225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CPU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9" name="Elbow Connector 18"/>
          <p:cNvCxnSpPr>
            <a:stCxn id="28" idx="2"/>
            <a:endCxn id="18" idx="0"/>
          </p:cNvCxnSpPr>
          <p:nvPr/>
        </p:nvCxnSpPr>
        <p:spPr>
          <a:xfrm rot="16200000" flipH="1">
            <a:off x="2503842" y="3270486"/>
            <a:ext cx="530893" cy="28119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81300" y="3790833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SSD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5600" y="3905133"/>
            <a:ext cx="485775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SSD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68266" y="1862598"/>
            <a:ext cx="2570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shared remote access I/O device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0400" y="2390659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DIMM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9158" y="2390659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DIMM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52400" y="1828800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45894" y="2745591"/>
            <a:ext cx="657225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CPU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79204" y="4723930"/>
            <a:ext cx="273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iSCSI, NVMe/F, LNET …</a:t>
            </a:r>
          </a:p>
        </p:txBody>
      </p:sp>
      <p:cxnSp>
        <p:nvCxnSpPr>
          <p:cNvPr id="57" name="Straight Connector 56"/>
          <p:cNvCxnSpPr>
            <a:stCxn id="56" idx="1"/>
          </p:cNvCxnSpPr>
          <p:nvPr/>
        </p:nvCxnSpPr>
        <p:spPr>
          <a:xfrm flipH="1" flipV="1">
            <a:off x="1058618" y="4362334"/>
            <a:ext cx="520586" cy="546262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2" idx="2"/>
          </p:cNvCxnSpPr>
          <p:nvPr/>
        </p:nvCxnSpPr>
        <p:spPr>
          <a:xfrm>
            <a:off x="8044143" y="4169685"/>
            <a:ext cx="0" cy="5344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22" idx="0"/>
          </p:cNvCxnSpPr>
          <p:nvPr/>
        </p:nvCxnSpPr>
        <p:spPr>
          <a:xfrm>
            <a:off x="8038026" y="3514935"/>
            <a:ext cx="6117" cy="4734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56771" y="5233255"/>
            <a:ext cx="12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fabric</a:t>
            </a:r>
          </a:p>
        </p:txBody>
      </p:sp>
      <p:cxnSp>
        <p:nvCxnSpPr>
          <p:cNvPr id="61" name="Straight Arrow Connector 60"/>
          <p:cNvCxnSpPr>
            <a:stCxn id="123" idx="2"/>
            <a:endCxn id="60" idx="0"/>
          </p:cNvCxnSpPr>
          <p:nvPr/>
        </p:nvCxnSpPr>
        <p:spPr>
          <a:xfrm flipH="1">
            <a:off x="8189619" y="5001679"/>
            <a:ext cx="1444" cy="2315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509588" y="3514935"/>
            <a:ext cx="2075715" cy="220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kfabric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63124" y="3983898"/>
            <a:ext cx="1219200" cy="164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kverbs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63" idx="2"/>
            <a:endCxn id="102" idx="0"/>
          </p:cNvCxnSpPr>
          <p:nvPr/>
        </p:nvCxnSpPr>
        <p:spPr>
          <a:xfrm flipH="1">
            <a:off x="6140961" y="4148543"/>
            <a:ext cx="431763" cy="55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3" idx="2"/>
            <a:endCxn id="103" idx="0"/>
          </p:cNvCxnSpPr>
          <p:nvPr/>
        </p:nvCxnSpPr>
        <p:spPr>
          <a:xfrm>
            <a:off x="6572724" y="4148543"/>
            <a:ext cx="459989" cy="55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2" idx="2"/>
            <a:endCxn id="104" idx="0"/>
          </p:cNvCxnSpPr>
          <p:nvPr/>
        </p:nvCxnSpPr>
        <p:spPr>
          <a:xfrm flipH="1">
            <a:off x="6140960" y="4998556"/>
            <a:ext cx="1" cy="234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3" idx="2"/>
            <a:endCxn id="105" idx="0"/>
          </p:cNvCxnSpPr>
          <p:nvPr/>
        </p:nvCxnSpPr>
        <p:spPr>
          <a:xfrm>
            <a:off x="7032713" y="4998556"/>
            <a:ext cx="0" cy="234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776152" y="4703085"/>
            <a:ext cx="729617" cy="295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HCA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587566" y="4703085"/>
            <a:ext cx="890294" cy="295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NIC, RNIC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63668" y="523325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99865" y="5233255"/>
            <a:ext cx="12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RoCE, </a:t>
            </a:r>
            <a:r>
              <a:rPr lang="en-US" sz="1400" dirty="0" err="1" smtClean="0"/>
              <a:t>iWarp</a:t>
            </a:r>
            <a:endParaRPr lang="en-US" sz="1400" dirty="0" smtClean="0"/>
          </a:p>
        </p:txBody>
      </p:sp>
      <p:sp>
        <p:nvSpPr>
          <p:cNvPr id="106" name="Rectangle 105"/>
          <p:cNvSpPr/>
          <p:nvPr/>
        </p:nvSpPr>
        <p:spPr>
          <a:xfrm>
            <a:off x="5638801" y="2886067"/>
            <a:ext cx="2438398" cy="273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SRP, iSER, NVMe/F, NFSoRDMA, LND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6318252" y="3134932"/>
            <a:ext cx="0" cy="85404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5029200" y="2325863"/>
            <a:ext cx="3570694" cy="30306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VFS / </a:t>
            </a:r>
            <a:r>
              <a:rPr lang="en-US" sz="1400" dirty="0" smtClean="0">
                <a:solidFill>
                  <a:schemeClr val="tx1"/>
                </a:solidFill>
              </a:rPr>
              <a:t>Block I/O / Network FS / LNET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5320942" y="3617939"/>
            <a:ext cx="2628" cy="1008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1" idx="2"/>
            <a:endCxn id="112" idx="0"/>
          </p:cNvCxnSpPr>
          <p:nvPr/>
        </p:nvCxnSpPr>
        <p:spPr>
          <a:xfrm>
            <a:off x="5322256" y="4998556"/>
            <a:ext cx="0" cy="234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45031" y="4703085"/>
            <a:ext cx="554450" cy="295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106894" y="5233255"/>
            <a:ext cx="43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IP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042404" y="2886067"/>
            <a:ext cx="559705" cy="273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iSCSI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4" name="Straight Arrow Connector 113"/>
          <p:cNvCxnSpPr>
            <a:endCxn id="116" idx="0"/>
          </p:cNvCxnSpPr>
          <p:nvPr/>
        </p:nvCxnSpPr>
        <p:spPr>
          <a:xfrm flipH="1">
            <a:off x="5322257" y="3159169"/>
            <a:ext cx="6601" cy="324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225944" y="5769885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remote block/file I/O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042404" y="3483885"/>
            <a:ext cx="559705" cy="257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skts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7" name="Left Brace 116"/>
          <p:cNvSpPr/>
          <p:nvPr/>
        </p:nvSpPr>
        <p:spPr>
          <a:xfrm rot="16200000">
            <a:off x="6661956" y="3768892"/>
            <a:ext cx="292037" cy="3709947"/>
          </a:xfrm>
          <a:prstGeom prst="leftBrace">
            <a:avLst>
              <a:gd name="adj1" fmla="val 47156"/>
              <a:gd name="adj2" fmla="val 50000"/>
            </a:avLst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8662947" y="2359100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953000" y="2359100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62" idx="0"/>
          </p:cNvCxnSpPr>
          <p:nvPr/>
        </p:nvCxnSpPr>
        <p:spPr>
          <a:xfrm>
            <a:off x="7547446" y="3159169"/>
            <a:ext cx="0" cy="3557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7032713" y="3749871"/>
            <a:ext cx="0" cy="2391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7502982" y="3988347"/>
            <a:ext cx="1082321" cy="181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provider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559658" y="4703085"/>
            <a:ext cx="1262810" cy="2985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arbitrary fabric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5034106" y="1925128"/>
            <a:ext cx="3551198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kernel application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8229600" y="2633377"/>
            <a:ext cx="0" cy="8815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4506" y="2160895"/>
            <a:ext cx="1" cy="584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</a:t>
            </a:r>
            <a:r>
              <a:rPr lang="en-US" dirty="0" smtClean="0"/>
              <a:t>shared persistent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05200" y="6410325"/>
            <a:ext cx="2133600" cy="365125"/>
          </a:xfrm>
        </p:spPr>
        <p:txBody>
          <a:bodyPr/>
          <a:lstStyle/>
          <a:p>
            <a:fld id="{C89597AF-E6D4-4531-90EE-FF9C09EA5D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www.openfabrics.org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9250" y="3261098"/>
            <a:ext cx="61379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25191" y="2691103"/>
            <a:ext cx="1394059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83778" y="3061073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20" name="Straight Connector 19"/>
          <p:cNvCxnSpPr>
            <a:stCxn id="5" idx="2"/>
            <a:endCxn id="36" idx="0"/>
          </p:cNvCxnSpPr>
          <p:nvPr/>
        </p:nvCxnSpPr>
        <p:spPr>
          <a:xfrm>
            <a:off x="922221" y="3831094"/>
            <a:ext cx="0" cy="455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4748" y="4286800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0114" y="1828800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consumer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2643187" y="3261098"/>
            <a:ext cx="7041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 flipH="1">
            <a:off x="3347287" y="2691103"/>
            <a:ext cx="1393860" cy="113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 flipH="1">
            <a:off x="3398419" y="3061073"/>
            <a:ext cx="384340" cy="4000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MC</a:t>
            </a:r>
          </a:p>
        </p:txBody>
      </p:sp>
      <p:cxnSp>
        <p:nvCxnSpPr>
          <p:cNvPr id="47" name="Straight Connector 46"/>
          <p:cNvCxnSpPr>
            <a:stCxn id="43" idx="2"/>
            <a:endCxn id="51" idx="0"/>
          </p:cNvCxnSpPr>
          <p:nvPr/>
        </p:nvCxnSpPr>
        <p:spPr>
          <a:xfrm>
            <a:off x="4044217" y="3831094"/>
            <a:ext cx="0" cy="49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flipH="1">
            <a:off x="2935668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  DIMM </a:t>
            </a:r>
          </a:p>
        </p:txBody>
      </p:sp>
      <p:sp>
        <p:nvSpPr>
          <p:cNvPr id="50" name="Rectangle 49"/>
          <p:cNvSpPr/>
          <p:nvPr/>
        </p:nvSpPr>
        <p:spPr>
          <a:xfrm flipH="1">
            <a:off x="2643187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</a:t>
            </a:r>
          </a:p>
          <a:p>
            <a:pPr algn="ctr"/>
            <a:endParaRPr lang="en-US" sz="825" dirty="0">
              <a:solidFill>
                <a:prstClr val="black"/>
              </a:solidFill>
            </a:endParaRPr>
          </a:p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51" name="Rectangle 50"/>
          <p:cNvSpPr/>
          <p:nvPr/>
        </p:nvSpPr>
        <p:spPr>
          <a:xfrm flipH="1">
            <a:off x="3766745" y="4328597"/>
            <a:ext cx="554945" cy="2857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NIC</a:t>
            </a:r>
          </a:p>
        </p:txBody>
      </p:sp>
      <p:sp>
        <p:nvSpPr>
          <p:cNvPr id="52" name="Rounded Rectangle 51"/>
          <p:cNvSpPr/>
          <p:nvPr/>
        </p:nvSpPr>
        <p:spPr>
          <a:xfrm flipH="1">
            <a:off x="3622111" y="1870597"/>
            <a:ext cx="844212" cy="33209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consumer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36" idx="2"/>
            <a:endCxn id="51" idx="2"/>
          </p:cNvCxnSpPr>
          <p:nvPr/>
        </p:nvCxnSpPr>
        <p:spPr>
          <a:xfrm rot="16200000" flipH="1">
            <a:off x="2462321" y="3032450"/>
            <a:ext cx="41797" cy="3121996"/>
          </a:xfrm>
          <a:prstGeom prst="bentConnector3">
            <a:avLst>
              <a:gd name="adj1" fmla="val 6469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5191" y="591198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example: PGAS, </a:t>
            </a:r>
            <a:r>
              <a:rPr lang="en-US" dirty="0" err="1" smtClean="0">
                <a:solidFill>
                  <a:srgbClr val="6D6E71"/>
                </a:solidFill>
              </a:rPr>
              <a:t>logfile</a:t>
            </a:r>
            <a:r>
              <a:rPr lang="en-US" dirty="0" smtClean="0">
                <a:solidFill>
                  <a:srgbClr val="6D6E71"/>
                </a:solidFill>
              </a:rPr>
              <a:t> updates…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78918" y="5083215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“</a:t>
            </a:r>
            <a:r>
              <a:rPr lang="en-US" dirty="0" err="1" smtClean="0">
                <a:solidFill>
                  <a:srgbClr val="6D6E71"/>
                </a:solidFill>
              </a:rPr>
              <a:t>PMoF</a:t>
            </a:r>
            <a:r>
              <a:rPr lang="en-US" dirty="0" smtClean="0">
                <a:solidFill>
                  <a:srgbClr val="6D6E71"/>
                </a:solidFill>
              </a:rPr>
              <a:t>” – byte level interface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1577787" y="4937415"/>
            <a:ext cx="371009" cy="337066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77346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        DIMM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61591" y="2689598"/>
            <a:ext cx="171450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NV</a:t>
            </a:r>
          </a:p>
          <a:p>
            <a:pPr algn="ctr"/>
            <a:endParaRPr lang="en-US" sz="825" dirty="0">
              <a:solidFill>
                <a:prstClr val="black"/>
              </a:solidFill>
            </a:endParaRPr>
          </a:p>
          <a:p>
            <a:pPr algn="ctr"/>
            <a:r>
              <a:rPr lang="en-US" sz="825" dirty="0">
                <a:solidFill>
                  <a:prstClr val="black"/>
                </a:solidFill>
              </a:rPr>
              <a:t>DIMM</a:t>
            </a:r>
          </a:p>
        </p:txBody>
      </p:sp>
      <p:sp>
        <p:nvSpPr>
          <p:cNvPr id="18" name="Oval 17"/>
          <p:cNvSpPr/>
          <p:nvPr/>
        </p:nvSpPr>
        <p:spPr>
          <a:xfrm>
            <a:off x="1670383" y="2727698"/>
            <a:ext cx="1530018" cy="1066800"/>
          </a:xfrm>
          <a:prstGeom prst="ellipse">
            <a:avLst/>
          </a:prstGeom>
          <a:noFill/>
          <a:ln w="28575">
            <a:solidFill>
              <a:srgbClr val="FF0000">
                <a:alpha val="47843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88741" y="3031461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827954" y="3031461"/>
            <a:ext cx="848798" cy="45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20618" y="2754982"/>
            <a:ext cx="1516789" cy="273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PMoF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775048" y="3028084"/>
            <a:ext cx="7928" cy="3557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73012" y="5638800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remote </a:t>
            </a:r>
            <a:r>
              <a:rPr lang="en-US" dirty="0" smtClean="0"/>
              <a:t>byte-addressable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7017013" y="2199114"/>
            <a:ext cx="1523999" cy="30317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byte access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6200000">
            <a:off x="7658067" y="4642654"/>
            <a:ext cx="292037" cy="1700252"/>
          </a:xfrm>
          <a:prstGeom prst="leftBrace">
            <a:avLst>
              <a:gd name="adj1" fmla="val 40099"/>
              <a:gd name="adj2" fmla="val 50000"/>
            </a:avLst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6" name="Straight Connector 75"/>
          <p:cNvCxnSpPr/>
          <p:nvPr/>
        </p:nvCxnSpPr>
        <p:spPr>
          <a:xfrm>
            <a:off x="8654212" y="2228015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192504" y="5102170"/>
            <a:ext cx="12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fabric</a:t>
            </a:r>
          </a:p>
        </p:txBody>
      </p:sp>
      <p:cxnSp>
        <p:nvCxnSpPr>
          <p:cNvPr id="80" name="Straight Arrow Connector 79"/>
          <p:cNvCxnSpPr>
            <a:stCxn id="83" idx="2"/>
            <a:endCxn id="79" idx="0"/>
          </p:cNvCxnSpPr>
          <p:nvPr/>
        </p:nvCxnSpPr>
        <p:spPr>
          <a:xfrm flipH="1">
            <a:off x="7825352" y="4892298"/>
            <a:ext cx="2695" cy="2098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953959" y="2228015"/>
            <a:ext cx="0" cy="3121949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024941" y="4593704"/>
            <a:ext cx="1606211" cy="2985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arbitrary fabric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024941" y="3383850"/>
            <a:ext cx="1508142" cy="234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libfabric*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626612" y="1794043"/>
            <a:ext cx="914400" cy="2621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user app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54090" y="3857893"/>
            <a:ext cx="1249844" cy="180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provider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/>
          <p:cNvCxnSpPr>
            <a:stCxn id="84" idx="2"/>
            <a:endCxn id="87" idx="0"/>
          </p:cNvCxnSpPr>
          <p:nvPr/>
        </p:nvCxnSpPr>
        <p:spPr>
          <a:xfrm>
            <a:off x="7779012" y="3618786"/>
            <a:ext cx="0" cy="2391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7" idx="2"/>
          </p:cNvCxnSpPr>
          <p:nvPr/>
        </p:nvCxnSpPr>
        <p:spPr>
          <a:xfrm>
            <a:off x="7779012" y="4038600"/>
            <a:ext cx="3964" cy="5334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1049</Words>
  <Application>Microsoft Office PowerPoint</Application>
  <PresentationFormat>On-screen Show (4:3)</PresentationFormat>
  <Paragraphs>381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Wingdings</vt:lpstr>
      <vt:lpstr>Office Theme</vt:lpstr>
      <vt:lpstr>APIs for an NVM World</vt:lpstr>
      <vt:lpstr>re-cap</vt:lpstr>
      <vt:lpstr>PowerPoint Presentation</vt:lpstr>
      <vt:lpstr>Scope</vt:lpstr>
      <vt:lpstr>Use case: storage</vt:lpstr>
      <vt:lpstr>Use case: persistent memory</vt:lpstr>
      <vt:lpstr>I/O?  Memory?</vt:lpstr>
      <vt:lpstr>Accessing remote storage</vt:lpstr>
      <vt:lpstr>Accessing shared persistent memory</vt:lpstr>
      <vt:lpstr>Accessing Local NVM</vt:lpstr>
      <vt:lpstr>possible NVM I/O Stack</vt:lpstr>
      <vt:lpstr>THANK YOU</vt:lpstr>
      <vt:lpstr>Bonepile</vt:lpstr>
      <vt:lpstr>Two primary NVM usages</vt:lpstr>
      <vt:lpstr>transaction model</vt:lpstr>
      <vt:lpstr>Use case: remote storage</vt:lpstr>
      <vt:lpstr>Use case: shared persistent memory</vt:lpstr>
      <vt:lpstr>motivation</vt:lpstr>
      <vt:lpstr>Objective</vt:lpstr>
    </vt:vector>
  </TitlesOfParts>
  <Company>password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Paul Grun</cp:lastModifiedBy>
  <cp:revision>86</cp:revision>
  <dcterms:created xsi:type="dcterms:W3CDTF">2016-02-08T22:33:42Z</dcterms:created>
  <dcterms:modified xsi:type="dcterms:W3CDTF">2016-03-25T00:17:25Z</dcterms:modified>
</cp:coreProperties>
</file>