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9" r:id="rId2"/>
    <p:sldId id="256" r:id="rId3"/>
    <p:sldId id="258" r:id="rId4"/>
    <p:sldId id="276" r:id="rId5"/>
    <p:sldId id="264" r:id="rId6"/>
    <p:sldId id="277" r:id="rId7"/>
    <p:sldId id="263" r:id="rId8"/>
    <p:sldId id="265" r:id="rId9"/>
    <p:sldId id="278" r:id="rId10"/>
    <p:sldId id="270" r:id="rId11"/>
    <p:sldId id="271" r:id="rId12"/>
    <p:sldId id="266" r:id="rId13"/>
    <p:sldId id="267" r:id="rId14"/>
    <p:sldId id="280" r:id="rId15"/>
    <p:sldId id="275" r:id="rId16"/>
    <p:sldId id="25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8"/>
    <p:restoredTop sz="86733"/>
  </p:normalViewPr>
  <p:slideViewPr>
    <p:cSldViewPr snapToGrid="0" showGuides="1">
      <p:cViewPr varScale="1">
        <p:scale>
          <a:sx n="120" d="100"/>
          <a:sy n="120" d="100"/>
        </p:scale>
        <p:origin x="600" y="192"/>
      </p:cViewPr>
      <p:guideLst>
        <p:guide orient="horz"/>
        <p:guide pos="288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EE0D9-EDC6-402E-A1A8-6CFDC8851F36}" type="datetimeFigureOut">
              <a:rPr lang="en-US" smtClean="0"/>
              <a:t>4/4/16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41D24-05E0-4413-A5AE-ADF7D0009D81}" type="slidenum">
              <a:rPr lang="en-US" smtClean="0"/>
              <a:t>‹#›</a:t>
            </a:fld>
            <a:endParaRPr lang="en-US"/>
          </a:p>
        </p:txBody>
      </p:sp>
    </p:spTree>
    <p:extLst>
      <p:ext uri="{BB962C8B-B14F-4D97-AF65-F5344CB8AC3E}">
        <p14:creationId xmlns:p14="http://schemas.microsoft.com/office/powerpoint/2010/main" val="113631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the end result of the efforts of the Data Storage/Data Access (DS/DA) working group. I am presenting it on behalf of </a:t>
            </a:r>
            <a:r>
              <a:rPr lang="en-US" dirty="0" smtClean="0"/>
              <a:t>Stan</a:t>
            </a:r>
            <a:r>
              <a:rPr lang="en-US" baseline="0" dirty="0" smtClean="0"/>
              <a:t> Smith, who could not be here today. Stan has been at Intel for nearly 25 years. He is a Senior Software Engineer, in which he works on </a:t>
            </a:r>
            <a:r>
              <a:rPr lang="en-US" sz="1200" kern="1200" dirty="0" smtClean="0">
                <a:solidFill>
                  <a:schemeClr val="tx1"/>
                </a:solidFill>
                <a:latin typeface="+mn-lt"/>
                <a:ea typeface="+mn-ea"/>
                <a:cs typeface="+mn-cs"/>
              </a:rPr>
              <a:t>HPC interconnect SW + PGAS runtime development</a:t>
            </a:r>
            <a:r>
              <a:rPr lang="en-US" baseline="0" dirty="0" smtClean="0"/>
              <a:t> and he has been heavily involved in the OpenFabrics community.</a:t>
            </a:r>
            <a:endParaRPr lang="en-US" dirty="0"/>
          </a:p>
        </p:txBody>
      </p:sp>
      <p:sp>
        <p:nvSpPr>
          <p:cNvPr id="4" name="Slide Number Placeholder 3"/>
          <p:cNvSpPr>
            <a:spLocks noGrp="1"/>
          </p:cNvSpPr>
          <p:nvPr>
            <p:ph type="sldNum" sz="quarter" idx="10"/>
          </p:nvPr>
        </p:nvSpPr>
        <p:spPr/>
        <p:txBody>
          <a:bodyPr/>
          <a:lstStyle/>
          <a:p>
            <a:fld id="{9DF41D24-05E0-4413-A5AE-ADF7D0009D81}" type="slidenum">
              <a:rPr lang="en-US" smtClean="0"/>
              <a:t>2</a:t>
            </a:fld>
            <a:endParaRPr lang="en-US"/>
          </a:p>
        </p:txBody>
      </p:sp>
    </p:spTree>
    <p:extLst>
      <p:ext uri="{BB962C8B-B14F-4D97-AF65-F5344CB8AC3E}">
        <p14:creationId xmlns:p14="http://schemas.microsoft.com/office/powerpoint/2010/main" val="93544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Kernel storage fabrics; such</a:t>
            </a:r>
            <a:r>
              <a:rPr lang="en-US" baseline="0" dirty="0" smtClean="0"/>
              <a:t> as iSCSI, iSER and SRP; are written to support a specific interface. iSCSI uses the sockets interface to access reliable streams while iSER and SRP provide distinct solutions to SCSI using the RDMA device driver.</a:t>
            </a:r>
          </a:p>
          <a:p>
            <a:endParaRPr lang="en-US" baseline="0" dirty="0" smtClean="0"/>
          </a:p>
          <a:p>
            <a:r>
              <a:rPr lang="en-US" baseline="0" dirty="0" smtClean="0"/>
              <a:t>Currently, vendors have two choices: support sockets with its relatively lower performance or kernel Verbs as implemented by the kernel RDMA device driver.</a:t>
            </a:r>
            <a:endParaRPr lang="en-US" dirty="0"/>
          </a:p>
        </p:txBody>
      </p:sp>
      <p:sp>
        <p:nvSpPr>
          <p:cNvPr id="4" name="Slide Number Placeholder 3"/>
          <p:cNvSpPr>
            <a:spLocks noGrp="1"/>
          </p:cNvSpPr>
          <p:nvPr>
            <p:ph type="sldNum" sz="quarter" idx="10"/>
          </p:nvPr>
        </p:nvSpPr>
        <p:spPr/>
        <p:txBody>
          <a:bodyPr/>
          <a:lstStyle/>
          <a:p>
            <a:fld id="{9DF41D24-05E0-4413-A5AE-ADF7D0009D81}" type="slidenum">
              <a:rPr lang="en-US" smtClean="0"/>
              <a:t>3</a:t>
            </a:fld>
            <a:endParaRPr lang="en-US"/>
          </a:p>
        </p:txBody>
      </p:sp>
    </p:spTree>
    <p:extLst>
      <p:ext uri="{BB962C8B-B14F-4D97-AF65-F5344CB8AC3E}">
        <p14:creationId xmlns:p14="http://schemas.microsoft.com/office/powerpoint/2010/main" val="28030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Lustre’s</a:t>
            </a:r>
            <a:r>
              <a:rPr lang="en-US" dirty="0" smtClean="0"/>
              <a:t> networking layer, LNET, is a fork of the Portals API, which has simple one-sided PUT/GET semantics. The implementation for a given network</a:t>
            </a:r>
            <a:r>
              <a:rPr lang="en-US" baseline="0" dirty="0" smtClean="0"/>
              <a:t>, however, is a two-sided or send/receive interface with tag matching. These implementations are Lustre Network Drivers (LNDs). To make matters, even more complicated, some LNDs use one-sided RDMAs so that a PUT is a combination of a send/</a:t>
            </a:r>
            <a:r>
              <a:rPr lang="en-US" baseline="0" dirty="0" err="1" smtClean="0"/>
              <a:t>recv</a:t>
            </a:r>
            <a:r>
              <a:rPr lang="en-US" baseline="0" dirty="0" smtClean="0"/>
              <a:t> message with a one-sided RDMA. Given this, a one-sided PUT is implemented using a two-sided lower interface on top of a one-sided RDMA.</a:t>
            </a:r>
            <a:endParaRPr lang="en-US" dirty="0" smtClean="0"/>
          </a:p>
          <a:p>
            <a:endParaRPr lang="en-US" dirty="0" smtClean="0"/>
          </a:p>
          <a:p>
            <a:r>
              <a:rPr lang="en-US" dirty="0" smtClean="0"/>
              <a:t>Each new HPC interconnect needs a LND.</a:t>
            </a:r>
            <a:r>
              <a:rPr lang="en-US" baseline="0" dirty="0" smtClean="0"/>
              <a:t> Lustre currently supports three LNDs: OpenFabrics which uses the kernel RDMA verbs driver, sockets using SOCK_STREAM aka TCP, and Cray’s General Network Interface (GNI) for its Gemini and Aries networks.</a:t>
            </a:r>
          </a:p>
          <a:p>
            <a:endParaRPr lang="en-US" baseline="0" dirty="0" smtClean="0"/>
          </a:p>
          <a:p>
            <a:r>
              <a:rPr lang="en-US" baseline="0" dirty="0" smtClean="0"/>
              <a:t>In the past, Lustre supported many other interconnects including Cray’s Portals, </a:t>
            </a:r>
            <a:r>
              <a:rPr lang="en-US" baseline="0" dirty="0" err="1" smtClean="0"/>
              <a:t>Myricom’s</a:t>
            </a:r>
            <a:r>
              <a:rPr lang="en-US" baseline="0" dirty="0" smtClean="0"/>
              <a:t> GM and MX, Quadrics’ </a:t>
            </a:r>
            <a:r>
              <a:rPr lang="en-US" baseline="0" dirty="0" err="1" smtClean="0"/>
              <a:t>Elan</a:t>
            </a:r>
            <a:r>
              <a:rPr lang="en-US" baseline="0" dirty="0" smtClean="0"/>
              <a:t>, and many others. Each had a distinct LND, with much duplicated code. This same duplication was mirrored in user-space for MPI libraries, for example. To avoid duplicate efforts, HPC interconnect vendors are starting to coalesce around two new user-space interfaces, libfabric (Intel, Cray, Cisco, and others) and UCX (IBM and Mellanox). The desire of these network abstraction layers is to have an interface that matches the semantics of the upper layer without getting lost in the weeds of a device-specific driver. An upper layer software (e.g. MPI, PGAS, or a caching server) only has to write to libfabric/UCX, while the interconnect vendors only has to write to the abstraction layer.</a:t>
            </a:r>
            <a:endParaRPr lang="en-US" dirty="0"/>
          </a:p>
        </p:txBody>
      </p:sp>
      <p:sp>
        <p:nvSpPr>
          <p:cNvPr id="4" name="Slide Number Placeholder 3"/>
          <p:cNvSpPr>
            <a:spLocks noGrp="1"/>
          </p:cNvSpPr>
          <p:nvPr>
            <p:ph type="sldNum" sz="quarter" idx="10"/>
          </p:nvPr>
        </p:nvSpPr>
        <p:spPr/>
        <p:txBody>
          <a:bodyPr/>
          <a:lstStyle/>
          <a:p>
            <a:fld id="{9DF41D24-05E0-4413-A5AE-ADF7D0009D81}" type="slidenum">
              <a:rPr lang="en-US" smtClean="0"/>
              <a:t>4</a:t>
            </a:fld>
            <a:endParaRPr lang="en-US"/>
          </a:p>
        </p:txBody>
      </p:sp>
    </p:spTree>
    <p:extLst>
      <p:ext uri="{BB962C8B-B14F-4D97-AF65-F5344CB8AC3E}">
        <p14:creationId xmlns:p14="http://schemas.microsoft.com/office/powerpoint/2010/main" val="307170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example that Stan uses is</a:t>
            </a:r>
            <a:r>
              <a:rPr lang="en-US" baseline="0" dirty="0" smtClean="0"/>
              <a:t> SCSI. Initially, there was a single SCSI driver. As more vendors entered the market, they created their own drivers, duplicating code across all of them. The community got together and defined a common mid-layer to eliminate the redundancy and each driver only had to deal with its own device’s specific details.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NVMe devices can be</a:t>
            </a:r>
            <a:r>
              <a:rPr lang="en-US" baseline="0" smtClean="0"/>
              <a:t> dual-ported for resiliency, but NVDIMMs cannot.</a:t>
            </a:r>
            <a:endParaRPr lang="en-US" smtClean="0"/>
          </a:p>
          <a:p>
            <a:endParaRPr lang="en-US" dirty="0"/>
          </a:p>
        </p:txBody>
      </p:sp>
      <p:sp>
        <p:nvSpPr>
          <p:cNvPr id="4" name="Slide Number Placeholder 3"/>
          <p:cNvSpPr>
            <a:spLocks noGrp="1"/>
          </p:cNvSpPr>
          <p:nvPr>
            <p:ph type="sldNum" sz="quarter" idx="10"/>
          </p:nvPr>
        </p:nvSpPr>
        <p:spPr/>
        <p:txBody>
          <a:bodyPr/>
          <a:lstStyle/>
          <a:p>
            <a:fld id="{9DF41D24-05E0-4413-A5AE-ADF7D0009D81}" type="slidenum">
              <a:rPr lang="en-US" smtClean="0"/>
              <a:t>5</a:t>
            </a:fld>
            <a:endParaRPr lang="en-US"/>
          </a:p>
        </p:txBody>
      </p:sp>
    </p:spTree>
    <p:extLst>
      <p:ext uri="{BB962C8B-B14F-4D97-AF65-F5344CB8AC3E}">
        <p14:creationId xmlns:p14="http://schemas.microsoft.com/office/powerpoint/2010/main" val="36944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F41D24-05E0-4413-A5AE-ADF7D0009D81}" type="slidenum">
              <a:rPr lang="en-US" smtClean="0"/>
              <a:t>7</a:t>
            </a:fld>
            <a:endParaRPr lang="en-US"/>
          </a:p>
        </p:txBody>
      </p:sp>
    </p:spTree>
    <p:extLst>
      <p:ext uri="{BB962C8B-B14F-4D97-AF65-F5344CB8AC3E}">
        <p14:creationId xmlns:p14="http://schemas.microsoft.com/office/powerpoint/2010/main" val="285130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F41D24-05E0-4413-A5AE-ADF7D0009D81}" type="slidenum">
              <a:rPr lang="en-US" smtClean="0"/>
              <a:t>10</a:t>
            </a:fld>
            <a:endParaRPr lang="en-US" dirty="0"/>
          </a:p>
        </p:txBody>
      </p:sp>
    </p:spTree>
    <p:extLst>
      <p:ext uri="{BB962C8B-B14F-4D97-AF65-F5344CB8AC3E}">
        <p14:creationId xmlns:p14="http://schemas.microsoft.com/office/powerpoint/2010/main" val="5816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F41D24-05E0-4413-A5AE-ADF7D0009D81}" type="slidenum">
              <a:rPr lang="en-US" smtClean="0"/>
              <a:t>11</a:t>
            </a:fld>
            <a:endParaRPr lang="en-US" dirty="0"/>
          </a:p>
        </p:txBody>
      </p:sp>
    </p:spTree>
    <p:extLst>
      <p:ext uri="{BB962C8B-B14F-4D97-AF65-F5344CB8AC3E}">
        <p14:creationId xmlns:p14="http://schemas.microsoft.com/office/powerpoint/2010/main" val="227005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Lustre’s</a:t>
            </a:r>
            <a:r>
              <a:rPr lang="en-US" dirty="0" smtClean="0"/>
              <a:t> networking layer, LNET, is a fork of the Portals API, which has simple one-sided PUT/GET semantics. The implementation for a given network</a:t>
            </a:r>
            <a:r>
              <a:rPr lang="en-US" baseline="0" dirty="0" smtClean="0"/>
              <a:t>, however, is a two-sided or send/receive interface with tag matching. These implementations are Lustre Network Drivers (LNDs). To make matters, even more complicated, some LNDs use one-sided RDMAs so that a PUT is a combination of a send/</a:t>
            </a:r>
            <a:r>
              <a:rPr lang="en-US" baseline="0" dirty="0" err="1" smtClean="0"/>
              <a:t>recv</a:t>
            </a:r>
            <a:r>
              <a:rPr lang="en-US" baseline="0" dirty="0" smtClean="0"/>
              <a:t> message with a one-sided RDMA. Given this, a one-sided PUT is implemented using a two-sided lower interface on top of a one-sided RDMA.</a:t>
            </a:r>
            <a:endParaRPr lang="en-US" dirty="0" smtClean="0"/>
          </a:p>
          <a:p>
            <a:endParaRPr lang="en-US" dirty="0" smtClean="0"/>
          </a:p>
          <a:p>
            <a:r>
              <a:rPr lang="en-US" dirty="0" smtClean="0"/>
              <a:t>Each new HPC interconnect needs a LND.</a:t>
            </a:r>
            <a:r>
              <a:rPr lang="en-US" baseline="0" dirty="0" smtClean="0"/>
              <a:t> Lustre currently supports three LNDs: OpenFabrics which uses the kernel RDMA verbs driver, sockets using SOCK_STREAM aka TCP, and Cray’s General Network Interface (GNI) for its Gemini and Aries networks.</a:t>
            </a:r>
          </a:p>
          <a:p>
            <a:endParaRPr lang="en-US" baseline="0" dirty="0" smtClean="0"/>
          </a:p>
          <a:p>
            <a:r>
              <a:rPr lang="en-US" baseline="0" dirty="0" smtClean="0"/>
              <a:t>In the past, Lustre supported many other interconnects including Cray’s Portals, </a:t>
            </a:r>
            <a:r>
              <a:rPr lang="en-US" baseline="0" dirty="0" err="1" smtClean="0"/>
              <a:t>Myricom’s</a:t>
            </a:r>
            <a:r>
              <a:rPr lang="en-US" baseline="0" dirty="0" smtClean="0"/>
              <a:t> GM and MX, Quadrics’ </a:t>
            </a:r>
            <a:r>
              <a:rPr lang="en-US" baseline="0" dirty="0" err="1" smtClean="0"/>
              <a:t>Elan</a:t>
            </a:r>
            <a:r>
              <a:rPr lang="en-US" baseline="0" dirty="0" smtClean="0"/>
              <a:t>, and many others. Each had a distinct LND, with much duplicated code. This same duplication was mirrored in user-space for MPI libraries, for example. To avoid duplicate efforts, HPC interconnect vendors are starting to coalesce around two new user-space interfaces, libfabric (Intel, Cray, Cisco, and others) and UCX (IBM and Mellanox). The desire of these network abstraction layers is to have an interface that matches the semantics of the upper layer without getting lost in the weeds of a device-specific driver. An upper layer software (e.g. MPI, PGAS, or a caching server) only has to write to libfabric/UCX, while the interconnect vendors only has to write to the abstraction layer.</a:t>
            </a:r>
            <a:endParaRPr lang="en-US" dirty="0"/>
          </a:p>
        </p:txBody>
      </p:sp>
      <p:sp>
        <p:nvSpPr>
          <p:cNvPr id="4" name="Slide Number Placeholder 3"/>
          <p:cNvSpPr>
            <a:spLocks noGrp="1"/>
          </p:cNvSpPr>
          <p:nvPr>
            <p:ph type="sldNum" sz="quarter" idx="10"/>
          </p:nvPr>
        </p:nvSpPr>
        <p:spPr/>
        <p:txBody>
          <a:bodyPr/>
          <a:lstStyle/>
          <a:p>
            <a:fld id="{9DF41D24-05E0-4413-A5AE-ADF7D0009D81}" type="slidenum">
              <a:rPr lang="en-US" smtClean="0"/>
              <a:t>14</a:t>
            </a:fld>
            <a:endParaRPr lang="en-US"/>
          </a:p>
        </p:txBody>
      </p:sp>
    </p:spTree>
    <p:extLst>
      <p:ext uri="{BB962C8B-B14F-4D97-AF65-F5344CB8AC3E}">
        <p14:creationId xmlns:p14="http://schemas.microsoft.com/office/powerpoint/2010/main" val="41171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F41D24-05E0-4413-A5AE-ADF7D0009D81}" type="slidenum">
              <a:rPr lang="en-US" smtClean="0"/>
              <a:t>15</a:t>
            </a:fld>
            <a:endParaRPr lang="en-US"/>
          </a:p>
        </p:txBody>
      </p:sp>
    </p:spTree>
    <p:extLst>
      <p:ext uri="{BB962C8B-B14F-4D97-AF65-F5344CB8AC3E}">
        <p14:creationId xmlns:p14="http://schemas.microsoft.com/office/powerpoint/2010/main" val="146143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0" y="3073493"/>
            <a:ext cx="9144000" cy="1042935"/>
          </a:xfrm>
        </p:spPr>
        <p:txBody>
          <a:bodyPr anchor="b">
            <a:normAutofit/>
          </a:bodyPr>
          <a:lstStyle>
            <a:lvl1pPr>
              <a:defRPr sz="4300" b="1" i="0">
                <a:solidFill>
                  <a:schemeClr val="bg1"/>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084108"/>
            <a:ext cx="9144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9"/>
          <p:cNvSpPr>
            <a:spLocks noGrp="1"/>
          </p:cNvSpPr>
          <p:nvPr>
            <p:ph type="body" sz="quarter" idx="10"/>
          </p:nvPr>
        </p:nvSpPr>
        <p:spPr>
          <a:xfrm>
            <a:off x="0" y="4585685"/>
            <a:ext cx="9144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smtClean="0"/>
          </a:p>
        </p:txBody>
      </p:sp>
      <p:sp>
        <p:nvSpPr>
          <p:cNvPr id="6" name="Rectangle 5"/>
          <p:cNvSpPr/>
          <p:nvPr userDrawn="1"/>
        </p:nvSpPr>
        <p:spPr>
          <a:xfrm>
            <a:off x="1" y="0"/>
            <a:ext cx="9144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 y="2571917"/>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481" y="533320"/>
            <a:ext cx="2012974" cy="1857778"/>
          </a:xfrm>
          <a:prstGeom prst="rect">
            <a:avLst/>
          </a:prstGeom>
        </p:spPr>
      </p:pic>
      <p:sp>
        <p:nvSpPr>
          <p:cNvPr id="12" name="TextBox 11"/>
          <p:cNvSpPr txBox="1"/>
          <p:nvPr userDrawn="1"/>
        </p:nvSpPr>
        <p:spPr>
          <a:xfrm>
            <a:off x="2767900" y="2820733"/>
            <a:ext cx="3640655" cy="369332"/>
          </a:xfrm>
          <a:prstGeom prst="rect">
            <a:avLst/>
          </a:prstGeom>
          <a:noFill/>
        </p:spPr>
        <p:txBody>
          <a:bodyPr wrap="square" rtlCol="0">
            <a:spAutoFit/>
          </a:bodyPr>
          <a:lstStyle/>
          <a:p>
            <a:pPr algn="ctr"/>
            <a:r>
              <a:rPr lang="en-US" dirty="0" smtClean="0">
                <a:solidFill>
                  <a:srgbClr val="FFFFFF"/>
                </a:solidFill>
                <a:latin typeface="Arial Narrow"/>
                <a:cs typeface="Arial Narrow"/>
              </a:rPr>
              <a:t>12</a:t>
            </a:r>
            <a:r>
              <a:rPr lang="en-US" baseline="30000" dirty="0" smtClean="0">
                <a:solidFill>
                  <a:srgbClr val="FFFFFF"/>
                </a:solidFill>
                <a:latin typeface="Arial Narrow"/>
                <a:cs typeface="Arial Narrow"/>
              </a:rPr>
              <a:t>th</a:t>
            </a:r>
            <a:r>
              <a:rPr lang="en-US" dirty="0" smtClean="0">
                <a:solidFill>
                  <a:srgbClr val="FFFFFF"/>
                </a:solidFill>
                <a:latin typeface="Arial Narrow"/>
                <a:cs typeface="Arial Narrow"/>
              </a:rPr>
              <a:t> ANNUAL WORKSHOP 2016  </a:t>
            </a:r>
            <a:endParaRPr lang="en-US" dirty="0">
              <a:solidFill>
                <a:srgbClr val="FFFFFF"/>
              </a:solidFill>
              <a:latin typeface="Arial Narrow"/>
              <a:cs typeface="Arial Narrow"/>
            </a:endParaRPr>
          </a:p>
        </p:txBody>
      </p:sp>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07195" y="1227262"/>
            <a:ext cx="734294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2" name="TextBox 11"/>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23054" y="1269952"/>
            <a:ext cx="8363746"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0" name="Rectangle 9"/>
          <p:cNvSpPr/>
          <p:nvPr userDrawn="1"/>
        </p:nvSpPr>
        <p:spPr>
          <a:xfrm>
            <a:off x="323054" y="5720114"/>
            <a:ext cx="8363746"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9"/>
          <p:cNvSpPr>
            <a:spLocks noGrp="1"/>
          </p:cNvSpPr>
          <p:nvPr>
            <p:ph type="body" sz="quarter" idx="14"/>
          </p:nvPr>
        </p:nvSpPr>
        <p:spPr>
          <a:xfrm>
            <a:off x="457200" y="5720114"/>
            <a:ext cx="814515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smtClean="0"/>
              <a:t>Click to edit Master text styles</a:t>
            </a:r>
          </a:p>
        </p:txBody>
      </p:sp>
      <p:sp>
        <p:nvSpPr>
          <p:cNvPr id="12" name="TextBox 11"/>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0" name="Rectangle 9"/>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2"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1" name="TextBox 10"/>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35144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853531" y="1259279"/>
            <a:ext cx="2057400" cy="4866884"/>
          </a:xfrm>
        </p:spPr>
        <p:txBody>
          <a:bodyPr vert="eaVert"/>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199" y="1259279"/>
            <a:ext cx="6396331" cy="486688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9" name="TextBox 8"/>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406249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41466"/>
            <a:ext cx="8229600" cy="419032"/>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5" name="Rectangle 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7" name="Rectangle 6"/>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1"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4" name="TextBox 13"/>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22746" y="1312638"/>
            <a:ext cx="6264053" cy="4813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0"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4" name="Rectangle 3"/>
          <p:cNvSpPr/>
          <p:nvPr userDrawn="1"/>
        </p:nvSpPr>
        <p:spPr>
          <a:xfrm>
            <a:off x="172241" y="1312638"/>
            <a:ext cx="2136313"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323054" y="1387341"/>
            <a:ext cx="1846262"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smtClean="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4"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6" name="TextBox 15"/>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12638"/>
            <a:ext cx="4366947" cy="39058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323054" y="5303911"/>
            <a:ext cx="8363746"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457200" y="5421301"/>
            <a:ext cx="814515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smtClean="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4"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1" name="Picture Placeholder 2"/>
          <p:cNvSpPr>
            <a:spLocks noGrp="1"/>
          </p:cNvSpPr>
          <p:nvPr>
            <p:ph type="pic" idx="15"/>
          </p:nvPr>
        </p:nvSpPr>
        <p:spPr>
          <a:xfrm>
            <a:off x="4824147" y="1312638"/>
            <a:ext cx="3862653"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17"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5" name="TextBox 14"/>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1963622"/>
            <a:ext cx="7772400" cy="2805830"/>
          </a:xfrm>
        </p:spPr>
        <p:txBody>
          <a:bodyPr anchor="ctr" anchorCtr="1"/>
          <a:lstStyle>
            <a:lvl1pPr algn="ctr">
              <a:defRPr sz="4000" b="1" cap="all">
                <a:solidFill>
                  <a:schemeClr val="bg1"/>
                </a:solidFill>
              </a:defRPr>
            </a:lvl1pPr>
          </a:lstStyle>
          <a:p>
            <a:r>
              <a:rPr lang="en-US" dirty="0" smtClean="0"/>
              <a:t>Click to edit Master title style</a:t>
            </a:r>
            <a:endParaRPr lang="en-US" dirty="0"/>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7" name="Rectangle 6"/>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2016981"/>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5401" y="486297"/>
            <a:ext cx="1549134" cy="1429698"/>
          </a:xfrm>
          <a:prstGeom prst="rect">
            <a:avLst/>
          </a:prstGeom>
        </p:spPr>
      </p:pic>
      <p:sp>
        <p:nvSpPr>
          <p:cNvPr id="13" name="Rectangle 12"/>
          <p:cNvSpPr/>
          <p:nvPr userDrawn="1"/>
        </p:nvSpPr>
        <p:spPr>
          <a:xfrm>
            <a:off x="1" y="4845022"/>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smtClean="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smtClean="0"/>
              <a:t>Second level</a:t>
            </a:r>
          </a:p>
          <a:p>
            <a:pPr marL="512763" lvl="2" indent="-117475" algn="l" defTabSz="457200" rtl="0" eaLnBrk="1" latinLnBrk="0" hangingPunct="1">
              <a:spcBef>
                <a:spcPct val="20000"/>
              </a:spcBef>
              <a:buFont typeface="Arial"/>
              <a:buChar char="•"/>
            </a:pPr>
            <a:r>
              <a:rPr lang="en-US" dirty="0" smtClean="0"/>
              <a:t>Third level</a:t>
            </a:r>
          </a:p>
          <a:p>
            <a:pPr marL="630238" lvl="3" indent="-117475" algn="l" defTabSz="457200" rtl="0" eaLnBrk="1" latinLnBrk="0" hangingPunct="1">
              <a:spcBef>
                <a:spcPct val="20000"/>
              </a:spcBef>
              <a:buClr>
                <a:srgbClr val="00588D"/>
              </a:buClr>
              <a:buFont typeface="Arial"/>
              <a:buChar char="•"/>
            </a:pPr>
            <a:r>
              <a:rPr lang="en-US" dirty="0" smtClean="0"/>
              <a:t>Fourth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0" name="Rectangle 9"/>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2"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1" name="TextBox 10"/>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457200" y="1479570"/>
            <a:ext cx="4040188"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hasCustomPrompt="1"/>
          </p:nvPr>
        </p:nvSpPr>
        <p:spPr>
          <a:xfrm>
            <a:off x="4645025" y="1479570"/>
            <a:ext cx="4041775"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smtClean="0"/>
              <a:t>CLICK TO EDIT MASTER TEXT STYLES</a:t>
            </a:r>
          </a:p>
        </p:txBody>
      </p:sp>
      <p:sp>
        <p:nvSpPr>
          <p:cNvPr id="12" name="Content Placeholder 2"/>
          <p:cNvSpPr>
            <a:spLocks noGrp="1"/>
          </p:cNvSpPr>
          <p:nvPr>
            <p:ph sz="half" idx="14"/>
          </p:nvPr>
        </p:nvSpPr>
        <p:spPr>
          <a:xfrm>
            <a:off x="457200" y="2228234"/>
            <a:ext cx="40386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Content Placeholder 3"/>
          <p:cNvSpPr>
            <a:spLocks noGrp="1"/>
          </p:cNvSpPr>
          <p:nvPr>
            <p:ph sz="half" idx="2"/>
          </p:nvPr>
        </p:nvSpPr>
        <p:spPr>
          <a:xfrm>
            <a:off x="4648200" y="2228234"/>
            <a:ext cx="40386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smtClean="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smtClean="0"/>
              <a:t>Second level</a:t>
            </a:r>
          </a:p>
          <a:p>
            <a:pPr marL="512763" lvl="2" indent="-117475" algn="l" defTabSz="457200" rtl="0" eaLnBrk="1" latinLnBrk="0" hangingPunct="1">
              <a:spcBef>
                <a:spcPct val="20000"/>
              </a:spcBef>
              <a:buFont typeface="Arial"/>
              <a:buChar char="•"/>
            </a:pPr>
            <a:r>
              <a:rPr lang="en-US" dirty="0" smtClean="0"/>
              <a:t>Third level</a:t>
            </a:r>
          </a:p>
          <a:p>
            <a:pPr marL="630238" lvl="3" indent="-117475" algn="l" defTabSz="457200" rtl="0" eaLnBrk="1" latinLnBrk="0" hangingPunct="1">
              <a:spcBef>
                <a:spcPct val="20000"/>
              </a:spcBef>
              <a:buClr>
                <a:srgbClr val="00588D"/>
              </a:buClr>
              <a:buFont typeface="Arial"/>
              <a:buChar char="•"/>
            </a:pPr>
            <a:r>
              <a:rPr lang="en-US" dirty="0" smtClean="0"/>
              <a:t>Fourth level</a:t>
            </a:r>
          </a:p>
        </p:txBody>
      </p:sp>
      <p:sp>
        <p:nvSpPr>
          <p:cNvPr id="14"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16" name="Rectangle 1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8"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5" name="TextBox 14"/>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9" name="TextBox 8"/>
          <p:cNvSpPr txBox="1"/>
          <p:nvPr userDrawn="1"/>
        </p:nvSpPr>
        <p:spPr>
          <a:xfrm>
            <a:off x="5773604" y="6448086"/>
            <a:ext cx="3370396" cy="276999"/>
          </a:xfrm>
          <a:prstGeom prst="rect">
            <a:avLst/>
          </a:prstGeom>
          <a:noFill/>
        </p:spPr>
        <p:txBody>
          <a:bodyPr wrap="square" rtlCol="0">
            <a:spAutoFit/>
          </a:bodyPr>
          <a:lstStyle/>
          <a:p>
            <a:pPr algn="r"/>
            <a:r>
              <a:rPr lang="en-US" sz="1200" kern="1200" dirty="0" smtClean="0">
                <a:solidFill>
                  <a:schemeClr val="tx1">
                    <a:lumMod val="75000"/>
                    <a:lumOff val="25000"/>
                  </a:schemeClr>
                </a:solidFill>
                <a:latin typeface="Arial Narrow"/>
                <a:ea typeface="+mn-ea"/>
                <a:cs typeface="Arial Narrow"/>
              </a:rPr>
              <a:t>OpenFabrics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3294"/>
            <a:ext cx="8229600" cy="41903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12638"/>
            <a:ext cx="8229600" cy="48135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58" r:id="rId12"/>
    <p:sldLayoutId id="2147483659" r:id="rId13"/>
  </p:sldLayoutIdLst>
  <p:hf hdr="0" ft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indent="-169863" algn="l" defTabSz="457200" rtl="0" eaLnBrk="1" latinLnBrk="0" hangingPunct="1">
        <a:spcBef>
          <a:spcPct val="20000"/>
        </a:spcBef>
        <a:buClr>
          <a:srgbClr val="00588D"/>
        </a:buClr>
        <a:buFont typeface="Arial"/>
        <a:buChar char="•"/>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0" Type="http://schemas.openxmlformats.org/officeDocument/2006/relationships/image" Target="../media/image22.emf"/><Relationship Id="rId21" Type="http://schemas.openxmlformats.org/officeDocument/2006/relationships/image" Target="../media/image23.emf"/><Relationship Id="rId22" Type="http://schemas.openxmlformats.org/officeDocument/2006/relationships/image" Target="../media/image24.emf"/><Relationship Id="rId23" Type="http://schemas.openxmlformats.org/officeDocument/2006/relationships/image" Target="../media/image25.emf"/><Relationship Id="rId24" Type="http://schemas.openxmlformats.org/officeDocument/2006/relationships/image" Target="../media/image26.emf"/><Relationship Id="rId25" Type="http://schemas.openxmlformats.org/officeDocument/2006/relationships/image" Target="../media/image27.emf"/><Relationship Id="rId26" Type="http://schemas.openxmlformats.org/officeDocument/2006/relationships/image" Target="../media/image28.emf"/><Relationship Id="rId27" Type="http://schemas.openxmlformats.org/officeDocument/2006/relationships/image" Target="../media/image29.emf"/><Relationship Id="rId28" Type="http://schemas.openxmlformats.org/officeDocument/2006/relationships/image" Target="../media/image30.emf"/><Relationship Id="rId29" Type="http://schemas.openxmlformats.org/officeDocument/2006/relationships/image" Target="../media/image31.emf"/><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30" Type="http://schemas.openxmlformats.org/officeDocument/2006/relationships/image" Target="../media/image32.emf"/><Relationship Id="rId31" Type="http://schemas.openxmlformats.org/officeDocument/2006/relationships/image" Target="../media/image33.emf"/><Relationship Id="rId32" Type="http://schemas.openxmlformats.org/officeDocument/2006/relationships/image" Target="../media/image34.emf"/><Relationship Id="rId9" Type="http://schemas.openxmlformats.org/officeDocument/2006/relationships/image" Target="../media/image11.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33" Type="http://schemas.openxmlformats.org/officeDocument/2006/relationships/image" Target="../media/image35.emf"/><Relationship Id="rId10" Type="http://schemas.openxmlformats.org/officeDocument/2006/relationships/image" Target="../media/image12.emf"/><Relationship Id="rId11" Type="http://schemas.openxmlformats.org/officeDocument/2006/relationships/image" Target="../media/image13.emf"/><Relationship Id="rId12" Type="http://schemas.openxmlformats.org/officeDocument/2006/relationships/image" Target="../media/image14.emf"/><Relationship Id="rId13" Type="http://schemas.openxmlformats.org/officeDocument/2006/relationships/image" Target="../media/image15.emf"/><Relationship Id="rId14" Type="http://schemas.openxmlformats.org/officeDocument/2006/relationships/image" Target="../media/image16.emf"/><Relationship Id="rId15" Type="http://schemas.openxmlformats.org/officeDocument/2006/relationships/image" Target="../media/image17.emf"/><Relationship Id="rId16" Type="http://schemas.openxmlformats.org/officeDocument/2006/relationships/image" Target="../media/image18.emf"/><Relationship Id="rId17" Type="http://schemas.openxmlformats.org/officeDocument/2006/relationships/image" Target="../media/image19.emf"/><Relationship Id="rId18" Type="http://schemas.openxmlformats.org/officeDocument/2006/relationships/image" Target="../media/image20.emf"/><Relationship Id="rId19"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0" Type="http://schemas.openxmlformats.org/officeDocument/2006/relationships/image" Target="../media/image22.emf"/><Relationship Id="rId21" Type="http://schemas.openxmlformats.org/officeDocument/2006/relationships/image" Target="../media/image23.emf"/><Relationship Id="rId22" Type="http://schemas.openxmlformats.org/officeDocument/2006/relationships/image" Target="../media/image24.emf"/><Relationship Id="rId23" Type="http://schemas.openxmlformats.org/officeDocument/2006/relationships/image" Target="../media/image25.emf"/><Relationship Id="rId24" Type="http://schemas.openxmlformats.org/officeDocument/2006/relationships/image" Target="../media/image26.emf"/><Relationship Id="rId25" Type="http://schemas.openxmlformats.org/officeDocument/2006/relationships/image" Target="../media/image27.emf"/><Relationship Id="rId26" Type="http://schemas.openxmlformats.org/officeDocument/2006/relationships/image" Target="../media/image28.emf"/><Relationship Id="rId27" Type="http://schemas.openxmlformats.org/officeDocument/2006/relationships/image" Target="../media/image29.emf"/><Relationship Id="rId28" Type="http://schemas.openxmlformats.org/officeDocument/2006/relationships/image" Target="../media/image30.emf"/><Relationship Id="rId29" Type="http://schemas.openxmlformats.org/officeDocument/2006/relationships/image" Target="../media/image31.emf"/><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30" Type="http://schemas.openxmlformats.org/officeDocument/2006/relationships/image" Target="../media/image32.emf"/><Relationship Id="rId31" Type="http://schemas.openxmlformats.org/officeDocument/2006/relationships/image" Target="../media/image33.emf"/><Relationship Id="rId32" Type="http://schemas.openxmlformats.org/officeDocument/2006/relationships/image" Target="../media/image34.emf"/><Relationship Id="rId9" Type="http://schemas.openxmlformats.org/officeDocument/2006/relationships/image" Target="../media/image11.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33" Type="http://schemas.openxmlformats.org/officeDocument/2006/relationships/image" Target="../media/image35.emf"/><Relationship Id="rId10" Type="http://schemas.openxmlformats.org/officeDocument/2006/relationships/image" Target="../media/image12.emf"/><Relationship Id="rId11" Type="http://schemas.openxmlformats.org/officeDocument/2006/relationships/image" Target="../media/image13.emf"/><Relationship Id="rId12" Type="http://schemas.openxmlformats.org/officeDocument/2006/relationships/image" Target="../media/image14.emf"/><Relationship Id="rId13" Type="http://schemas.openxmlformats.org/officeDocument/2006/relationships/image" Target="../media/image15.emf"/><Relationship Id="rId14" Type="http://schemas.openxmlformats.org/officeDocument/2006/relationships/image" Target="../media/image16.emf"/><Relationship Id="rId15" Type="http://schemas.openxmlformats.org/officeDocument/2006/relationships/image" Target="../media/image17.emf"/><Relationship Id="rId16" Type="http://schemas.openxmlformats.org/officeDocument/2006/relationships/image" Target="../media/image18.emf"/><Relationship Id="rId17" Type="http://schemas.openxmlformats.org/officeDocument/2006/relationships/image" Target="../media/image19.emf"/><Relationship Id="rId18" Type="http://schemas.openxmlformats.org/officeDocument/2006/relationships/image" Target="../media/image20.emf"/><Relationship Id="rId19" Type="http://schemas.openxmlformats.org/officeDocument/2006/relationships/image" Target="../media/image2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(today)</a:t>
            </a:r>
            <a:endParaRPr lang="en-US" dirty="0"/>
          </a:p>
        </p:txBody>
      </p:sp>
      <p:sp>
        <p:nvSpPr>
          <p:cNvPr id="3" name="Content Placeholder 2"/>
          <p:cNvSpPr>
            <a:spLocks noGrp="1"/>
          </p:cNvSpPr>
          <p:nvPr>
            <p:ph idx="1"/>
          </p:nvPr>
        </p:nvSpPr>
        <p:spPr>
          <a:xfrm>
            <a:off x="457200" y="1596185"/>
            <a:ext cx="8229600" cy="4813525"/>
          </a:xfrm>
        </p:spPr>
        <p:txBody>
          <a:bodyPr/>
          <a:lstStyle/>
          <a:p>
            <a:r>
              <a:rPr lang="en-US" dirty="0" smtClean="0"/>
              <a:t>Describe what we’re trying to accomplish, and its rationale</a:t>
            </a:r>
          </a:p>
          <a:p>
            <a:pPr marL="0" indent="0">
              <a:buNone/>
            </a:pPr>
            <a:endParaRPr lang="en-US" dirty="0" smtClean="0"/>
          </a:p>
          <a:p>
            <a:r>
              <a:rPr lang="en-US" dirty="0" smtClean="0"/>
              <a:t>Describe the approach being taken</a:t>
            </a:r>
          </a:p>
          <a:p>
            <a:endParaRPr lang="en-US" dirty="0" smtClean="0"/>
          </a:p>
          <a:p>
            <a:r>
              <a:rPr lang="en-US" dirty="0" smtClean="0"/>
              <a:t>Ask for your feedback/direction check - Is this an acceptable direction that merits further development?</a:t>
            </a:r>
            <a:endParaRPr lang="en-US" dirty="0"/>
          </a:p>
        </p:txBody>
      </p:sp>
      <p:sp>
        <p:nvSpPr>
          <p:cNvPr id="5" name="Slide Number Placeholder 4"/>
          <p:cNvSpPr>
            <a:spLocks noGrp="1"/>
          </p:cNvSpPr>
          <p:nvPr>
            <p:ph type="sldNum" sz="quarter" idx="4"/>
          </p:nvPr>
        </p:nvSpPr>
        <p:spPr/>
        <p:txBody>
          <a:bodyPr/>
          <a:lstStyle/>
          <a:p>
            <a:pPr>
              <a:defRPr/>
            </a:pPr>
            <a:fld id="{4743D33A-93A5-4BFF-80F7-CA11B1D5A4D3}" type="slidenum">
              <a:rPr lang="en-US" smtClean="0"/>
              <a:pPr>
                <a:defRPr/>
              </a:pPr>
              <a:t>1</a:t>
            </a:fld>
            <a:endParaRPr lang="en-US" dirty="0"/>
          </a:p>
        </p:txBody>
      </p:sp>
    </p:spTree>
    <p:extLst>
      <p:ext uri="{BB962C8B-B14F-4D97-AF65-F5344CB8AC3E}">
        <p14:creationId xmlns:p14="http://schemas.microsoft.com/office/powerpoint/2010/main" val="843868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247650"/>
            <a:ext cx="8229600" cy="477839"/>
          </a:xfrm>
        </p:spPr>
        <p:txBody>
          <a:bodyPr/>
          <a:lstStyle/>
          <a:p>
            <a:r>
              <a:rPr lang="en-US" sz="3600" dirty="0" smtClean="0"/>
              <a:t>kfabric </a:t>
            </a:r>
            <a:r>
              <a:rPr lang="en-US" sz="3600" dirty="0" smtClean="0"/>
              <a:t>Mid-layer Framework</a:t>
            </a:r>
            <a:endParaRPr lang="en-US" sz="3600" dirty="0"/>
          </a:p>
        </p:txBody>
      </p:sp>
      <p:sp>
        <p:nvSpPr>
          <p:cNvPr id="43" name="AutoShape 14"/>
          <p:cNvSpPr>
            <a:spLocks noChangeArrowheads="1"/>
          </p:cNvSpPr>
          <p:nvPr/>
        </p:nvSpPr>
        <p:spPr bwMode="auto">
          <a:xfrm>
            <a:off x="1397001" y="1839814"/>
            <a:ext cx="6553200" cy="443898"/>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2400" dirty="0" smtClean="0">
                <a:solidFill>
                  <a:srgbClr val="C00000"/>
                </a:solidFill>
              </a:rPr>
              <a:t>kfabric </a:t>
            </a:r>
            <a:r>
              <a:rPr lang="en-US" sz="2400" dirty="0" smtClean="0">
                <a:solidFill>
                  <a:srgbClr val="C00000"/>
                </a:solidFill>
              </a:rPr>
              <a:t>API</a:t>
            </a:r>
            <a:endParaRPr lang="en-US" sz="2400" dirty="0">
              <a:solidFill>
                <a:srgbClr val="C00000"/>
              </a:solidFill>
            </a:endParaRPr>
          </a:p>
        </p:txBody>
      </p:sp>
      <p:sp>
        <p:nvSpPr>
          <p:cNvPr id="44" name="AutoShape 7"/>
          <p:cNvSpPr>
            <a:spLocks/>
          </p:cNvSpPr>
          <p:nvPr/>
        </p:nvSpPr>
        <p:spPr bwMode="blackWhite">
          <a:xfrm>
            <a:off x="127000" y="1384300"/>
            <a:ext cx="1246533" cy="219807"/>
          </a:xfrm>
          <a:prstGeom prst="callout1">
            <a:avLst>
              <a:gd name="adj1" fmla="val 125402"/>
              <a:gd name="adj2" fmla="val 24421"/>
              <a:gd name="adj3" fmla="val 146078"/>
              <a:gd name="adj4" fmla="val 719703"/>
            </a:avLst>
          </a:prstGeom>
          <a:noFill/>
          <a:ln w="9525">
            <a:solidFill>
              <a:schemeClr val="tx1"/>
            </a:solidFill>
            <a:prstDash val="dash"/>
            <a:miter lim="800000"/>
            <a:headEnd/>
            <a:tailEnd/>
          </a:ln>
        </p:spPr>
        <p:txBody>
          <a:bodyPr lIns="92075" tIns="46038" rIns="92075" bIns="46038" anchor="ctr"/>
          <a:lstStyle/>
          <a:p>
            <a:pPr>
              <a:lnSpc>
                <a:spcPct val="100000"/>
              </a:lnSpc>
              <a:spcBef>
                <a:spcPct val="0"/>
              </a:spcBef>
              <a:buClr>
                <a:schemeClr val="accent1"/>
              </a:buClr>
              <a:buSzPct val="75000"/>
              <a:buFont typeface="Wingdings" pitchFamily="2" charset="2"/>
              <a:buNone/>
            </a:pPr>
            <a:r>
              <a:rPr lang="en-US" sz="1600" dirty="0" smtClean="0"/>
              <a:t>kfabric </a:t>
            </a:r>
            <a:r>
              <a:rPr lang="en-US" sz="1600" dirty="0" smtClean="0"/>
              <a:t>API</a:t>
            </a:r>
            <a:endParaRPr lang="en-US" sz="1600" dirty="0"/>
          </a:p>
        </p:txBody>
      </p:sp>
      <p:sp>
        <p:nvSpPr>
          <p:cNvPr id="46" name="AutoShape 5"/>
          <p:cNvSpPr>
            <a:spLocks/>
          </p:cNvSpPr>
          <p:nvPr/>
        </p:nvSpPr>
        <p:spPr bwMode="blackWhite">
          <a:xfrm>
            <a:off x="66993" y="4670408"/>
            <a:ext cx="1683288" cy="155592"/>
          </a:xfrm>
          <a:prstGeom prst="callout1">
            <a:avLst>
              <a:gd name="adj1" fmla="val 132021"/>
              <a:gd name="adj2" fmla="val 16599"/>
              <a:gd name="adj3" fmla="val 154220"/>
              <a:gd name="adj4" fmla="val 535981"/>
            </a:avLst>
          </a:prstGeom>
          <a:noFill/>
          <a:ln w="9525">
            <a:solidFill>
              <a:schemeClr val="tx1"/>
            </a:solidFill>
            <a:prstDash val="dash"/>
            <a:miter lim="800000"/>
            <a:headEnd/>
            <a:tailEnd/>
          </a:ln>
        </p:spPr>
        <p:txBody>
          <a:bodyPr lIns="92075" tIns="46038" rIns="92075" bIns="46038" anchor="ctr"/>
          <a:lstStyle/>
          <a:p>
            <a:pPr>
              <a:lnSpc>
                <a:spcPct val="100000"/>
              </a:lnSpc>
              <a:spcBef>
                <a:spcPct val="0"/>
              </a:spcBef>
              <a:buClr>
                <a:schemeClr val="accent1"/>
              </a:buClr>
              <a:buSzPct val="75000"/>
              <a:buFont typeface="Wingdings" pitchFamily="2" charset="2"/>
              <a:buNone/>
            </a:pPr>
            <a:r>
              <a:rPr lang="en-US" sz="1600" dirty="0" smtClean="0"/>
              <a:t>Device Drivers</a:t>
            </a:r>
            <a:endParaRPr lang="en-US" sz="1600" dirty="0"/>
          </a:p>
        </p:txBody>
      </p:sp>
      <p:sp>
        <p:nvSpPr>
          <p:cNvPr id="45" name="AutoShape 5"/>
          <p:cNvSpPr>
            <a:spLocks/>
          </p:cNvSpPr>
          <p:nvPr/>
        </p:nvSpPr>
        <p:spPr bwMode="blackWhite">
          <a:xfrm>
            <a:off x="127000" y="2464278"/>
            <a:ext cx="1911528" cy="153988"/>
          </a:xfrm>
          <a:prstGeom prst="callout1">
            <a:avLst>
              <a:gd name="adj1" fmla="val 149486"/>
              <a:gd name="adj2" fmla="val 18995"/>
              <a:gd name="adj3" fmla="val 137264"/>
              <a:gd name="adj4" fmla="val 468072"/>
            </a:avLst>
          </a:prstGeom>
          <a:noFill/>
          <a:ln w="9525">
            <a:solidFill>
              <a:schemeClr val="tx1"/>
            </a:solidFill>
            <a:prstDash val="dash"/>
            <a:miter lim="800000"/>
            <a:headEnd/>
            <a:tailEnd/>
          </a:ln>
        </p:spPr>
        <p:txBody>
          <a:bodyPr lIns="92075" tIns="46038" rIns="92075" bIns="46038" anchor="ctr"/>
          <a:lstStyle/>
          <a:p>
            <a:pPr>
              <a:lnSpc>
                <a:spcPct val="100000"/>
              </a:lnSpc>
              <a:spcBef>
                <a:spcPct val="0"/>
              </a:spcBef>
              <a:buClr>
                <a:schemeClr val="accent1"/>
              </a:buClr>
              <a:buSzPct val="75000"/>
              <a:buFont typeface="Wingdings" pitchFamily="2" charset="2"/>
              <a:buNone/>
            </a:pPr>
            <a:r>
              <a:rPr lang="en-US" sz="1600" dirty="0" smtClean="0"/>
              <a:t>kfabric </a:t>
            </a:r>
            <a:r>
              <a:rPr lang="en-US" sz="1600" dirty="0" smtClean="0"/>
              <a:t>Providers</a:t>
            </a:r>
            <a:endParaRPr lang="en-US" sz="1600" dirty="0"/>
          </a:p>
        </p:txBody>
      </p:sp>
      <p:grpSp>
        <p:nvGrpSpPr>
          <p:cNvPr id="2" name="Group 1"/>
          <p:cNvGrpSpPr/>
          <p:nvPr/>
        </p:nvGrpSpPr>
        <p:grpSpPr>
          <a:xfrm>
            <a:off x="1397000" y="2280534"/>
            <a:ext cx="2677041" cy="3612266"/>
            <a:chOff x="1397000" y="2280534"/>
            <a:chExt cx="2677041" cy="3612266"/>
          </a:xfrm>
        </p:grpSpPr>
        <p:sp>
          <p:nvSpPr>
            <p:cNvPr id="48" name="AutoShape 17"/>
            <p:cNvSpPr>
              <a:spLocks noChangeArrowheads="1"/>
            </p:cNvSpPr>
            <p:nvPr/>
          </p:nvSpPr>
          <p:spPr bwMode="auto">
            <a:xfrm>
              <a:off x="2381382" y="5062072"/>
              <a:ext cx="1606418" cy="445759"/>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endParaRPr lang="en-US" sz="2000" dirty="0">
                <a:solidFill>
                  <a:srgbClr val="02203A"/>
                </a:solidFill>
              </a:endParaRPr>
            </a:p>
          </p:txBody>
        </p:sp>
        <p:sp>
          <p:nvSpPr>
            <p:cNvPr id="49" name="AutoShape 17"/>
            <p:cNvSpPr>
              <a:spLocks noChangeArrowheads="1"/>
            </p:cNvSpPr>
            <p:nvPr/>
          </p:nvSpPr>
          <p:spPr bwMode="auto">
            <a:xfrm>
              <a:off x="2396313" y="3044031"/>
              <a:ext cx="1677728" cy="445759"/>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endParaRPr lang="en-US" sz="2000" dirty="0">
                <a:solidFill>
                  <a:srgbClr val="02203A"/>
                </a:solidFill>
              </a:endParaRPr>
            </a:p>
          </p:txBody>
        </p:sp>
        <p:sp>
          <p:nvSpPr>
            <p:cNvPr id="50" name="AutoShape 17"/>
            <p:cNvSpPr>
              <a:spLocks noChangeArrowheads="1"/>
            </p:cNvSpPr>
            <p:nvPr/>
          </p:nvSpPr>
          <p:spPr bwMode="auto">
            <a:xfrm>
              <a:off x="1854200" y="3275012"/>
              <a:ext cx="1981200" cy="445759"/>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endParaRPr lang="en-US" sz="2000" dirty="0">
                <a:solidFill>
                  <a:srgbClr val="02203A"/>
                </a:solidFill>
              </a:endParaRPr>
            </a:p>
          </p:txBody>
        </p:sp>
        <p:sp>
          <p:nvSpPr>
            <p:cNvPr id="51" name="Line 9"/>
            <p:cNvSpPr>
              <a:spLocks noChangeShapeType="1"/>
            </p:cNvSpPr>
            <p:nvPr/>
          </p:nvSpPr>
          <p:spPr bwMode="blackWhite">
            <a:xfrm flipH="1">
              <a:off x="1701800" y="2280534"/>
              <a:ext cx="0" cy="1241662"/>
            </a:xfrm>
            <a:prstGeom prst="line">
              <a:avLst/>
            </a:prstGeom>
            <a:noFill/>
            <a:ln w="25400">
              <a:solidFill>
                <a:schemeClr val="tx1"/>
              </a:solidFill>
              <a:round/>
              <a:headEnd/>
              <a:tailEnd type="triangle" w="med" len="med"/>
            </a:ln>
          </p:spPr>
          <p:txBody>
            <a:bodyPr wrap="none" lIns="92075" tIns="46038" rIns="92075" bIns="46038" anchor="ctr"/>
            <a:lstStyle/>
            <a:p>
              <a:endParaRPr lang="en-US" dirty="0"/>
            </a:p>
          </p:txBody>
        </p:sp>
        <p:sp>
          <p:nvSpPr>
            <p:cNvPr id="52" name="AutoShape 17"/>
            <p:cNvSpPr>
              <a:spLocks noChangeArrowheads="1"/>
            </p:cNvSpPr>
            <p:nvPr/>
          </p:nvSpPr>
          <p:spPr bwMode="auto">
            <a:xfrm>
              <a:off x="1397000" y="3522197"/>
              <a:ext cx="2209800" cy="445759"/>
            </a:xfrm>
            <a:prstGeom prst="roundRect">
              <a:avLst>
                <a:gd name="adj" fmla="val 16667"/>
              </a:avLst>
            </a:prstGeom>
            <a:solidFill>
              <a:srgbClr val="67A5CB"/>
            </a:solidFill>
            <a:ln w="50800" algn="ctr">
              <a:solidFill>
                <a:schemeClr val="tx1"/>
              </a:solidFill>
              <a:round/>
              <a:headEnd/>
              <a:tailEnd/>
            </a:ln>
          </p:spPr>
          <p:txBody>
            <a:bodyPr wrap="none" anchor="ctr"/>
            <a:lstStyle/>
            <a:p>
              <a:pPr algn="ctr"/>
              <a:r>
                <a:rPr lang="en-US" sz="2200" dirty="0">
                  <a:solidFill>
                    <a:srgbClr val="C00000"/>
                  </a:solidFill>
                </a:rPr>
                <a:t>New P</a:t>
              </a:r>
              <a:r>
                <a:rPr lang="en-US" sz="2200" dirty="0" smtClean="0">
                  <a:solidFill>
                    <a:srgbClr val="C00000"/>
                  </a:solidFill>
                </a:rPr>
                <a:t>roviders</a:t>
              </a:r>
              <a:r>
                <a:rPr lang="en-US" sz="2000" dirty="0" smtClean="0">
                  <a:solidFill>
                    <a:srgbClr val="C00000"/>
                  </a:solidFill>
                </a:rPr>
                <a:t>**</a:t>
              </a:r>
              <a:endParaRPr lang="en-US" sz="2000" dirty="0">
                <a:solidFill>
                  <a:srgbClr val="C00000"/>
                </a:solidFill>
              </a:endParaRPr>
            </a:p>
          </p:txBody>
        </p:sp>
        <p:sp>
          <p:nvSpPr>
            <p:cNvPr id="53" name="Line 20"/>
            <p:cNvSpPr>
              <a:spLocks noChangeShapeType="1"/>
            </p:cNvSpPr>
            <p:nvPr/>
          </p:nvSpPr>
          <p:spPr bwMode="blackWhite">
            <a:xfrm>
              <a:off x="1701800" y="3967956"/>
              <a:ext cx="0" cy="1503644"/>
            </a:xfrm>
            <a:prstGeom prst="line">
              <a:avLst/>
            </a:prstGeom>
            <a:noFill/>
            <a:ln w="25400">
              <a:solidFill>
                <a:schemeClr val="tx1"/>
              </a:solidFill>
              <a:round/>
              <a:headEnd/>
              <a:tailEnd type="triangle" w="med" len="med"/>
            </a:ln>
          </p:spPr>
          <p:txBody>
            <a:bodyPr wrap="none" lIns="92075" tIns="46038" rIns="92075" bIns="46038" anchor="ctr"/>
            <a:lstStyle/>
            <a:p>
              <a:endParaRPr lang="en-US" dirty="0"/>
            </a:p>
          </p:txBody>
        </p:sp>
        <p:sp>
          <p:nvSpPr>
            <p:cNvPr id="54" name="Line 9"/>
            <p:cNvSpPr>
              <a:spLocks noChangeShapeType="1"/>
            </p:cNvSpPr>
            <p:nvPr/>
          </p:nvSpPr>
          <p:spPr bwMode="blackWhite">
            <a:xfrm flipH="1">
              <a:off x="2235200" y="2280536"/>
              <a:ext cx="0" cy="986375"/>
            </a:xfrm>
            <a:prstGeom prst="line">
              <a:avLst/>
            </a:prstGeom>
            <a:noFill/>
            <a:ln w="25400">
              <a:solidFill>
                <a:schemeClr val="tx1"/>
              </a:solidFill>
              <a:round/>
              <a:headEnd/>
              <a:tailEnd type="triangle" w="med" len="med"/>
            </a:ln>
          </p:spPr>
          <p:txBody>
            <a:bodyPr wrap="none" lIns="92075" tIns="46038" rIns="92075" bIns="46038" anchor="ctr"/>
            <a:lstStyle/>
            <a:p>
              <a:endParaRPr lang="en-US" dirty="0"/>
            </a:p>
          </p:txBody>
        </p:sp>
        <p:sp>
          <p:nvSpPr>
            <p:cNvPr id="55" name="Line 9"/>
            <p:cNvSpPr>
              <a:spLocks noChangeShapeType="1"/>
            </p:cNvSpPr>
            <p:nvPr/>
          </p:nvSpPr>
          <p:spPr bwMode="blackWhite">
            <a:xfrm flipH="1">
              <a:off x="3149600" y="2280536"/>
              <a:ext cx="0" cy="760158"/>
            </a:xfrm>
            <a:prstGeom prst="line">
              <a:avLst/>
            </a:prstGeom>
            <a:noFill/>
            <a:ln w="25400">
              <a:solidFill>
                <a:schemeClr val="tx1"/>
              </a:solidFill>
              <a:round/>
              <a:headEnd/>
              <a:tailEnd type="triangle" w="med" len="med"/>
            </a:ln>
          </p:spPr>
          <p:txBody>
            <a:bodyPr wrap="none" lIns="92075" tIns="46038" rIns="92075" bIns="46038" anchor="ctr"/>
            <a:lstStyle/>
            <a:p>
              <a:endParaRPr lang="en-US" dirty="0"/>
            </a:p>
          </p:txBody>
        </p:sp>
        <p:sp>
          <p:nvSpPr>
            <p:cNvPr id="56" name="AutoShape 17"/>
            <p:cNvSpPr>
              <a:spLocks noChangeArrowheads="1"/>
            </p:cNvSpPr>
            <p:nvPr/>
          </p:nvSpPr>
          <p:spPr bwMode="auto">
            <a:xfrm>
              <a:off x="1895877" y="5276850"/>
              <a:ext cx="1787123" cy="445759"/>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endParaRPr lang="en-US" sz="2000" dirty="0">
                <a:solidFill>
                  <a:srgbClr val="02203A"/>
                </a:solidFill>
              </a:endParaRPr>
            </a:p>
          </p:txBody>
        </p:sp>
        <p:sp>
          <p:nvSpPr>
            <p:cNvPr id="57" name="AutoShape 19"/>
            <p:cNvSpPr>
              <a:spLocks noChangeArrowheads="1"/>
            </p:cNvSpPr>
            <p:nvPr/>
          </p:nvSpPr>
          <p:spPr bwMode="auto">
            <a:xfrm>
              <a:off x="1549400" y="5484733"/>
              <a:ext cx="1828800" cy="408067"/>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2200" dirty="0" smtClean="0">
                  <a:solidFill>
                    <a:srgbClr val="C00000"/>
                  </a:solidFill>
                </a:rPr>
                <a:t>New Devices</a:t>
              </a:r>
              <a:endParaRPr lang="en-US" sz="2200" dirty="0">
                <a:solidFill>
                  <a:srgbClr val="C00000"/>
                </a:solidFill>
              </a:endParaRPr>
            </a:p>
          </p:txBody>
        </p:sp>
        <p:sp>
          <p:nvSpPr>
            <p:cNvPr id="58" name="Line 20"/>
            <p:cNvSpPr>
              <a:spLocks noChangeShapeType="1"/>
            </p:cNvSpPr>
            <p:nvPr/>
          </p:nvSpPr>
          <p:spPr bwMode="blackWhite">
            <a:xfrm>
              <a:off x="2235200" y="3981090"/>
              <a:ext cx="0" cy="1259529"/>
            </a:xfrm>
            <a:prstGeom prst="line">
              <a:avLst/>
            </a:prstGeom>
            <a:noFill/>
            <a:ln w="25400">
              <a:solidFill>
                <a:schemeClr val="tx1"/>
              </a:solidFill>
              <a:round/>
              <a:headEnd/>
              <a:tailEnd type="triangle" w="med" len="med"/>
            </a:ln>
          </p:spPr>
          <p:txBody>
            <a:bodyPr wrap="none" lIns="92075" tIns="46038" rIns="92075" bIns="46038" anchor="ctr"/>
            <a:lstStyle/>
            <a:p>
              <a:endParaRPr lang="en-US" dirty="0"/>
            </a:p>
          </p:txBody>
        </p:sp>
        <p:sp>
          <p:nvSpPr>
            <p:cNvPr id="59" name="Line 20"/>
            <p:cNvSpPr>
              <a:spLocks noChangeShapeType="1"/>
            </p:cNvSpPr>
            <p:nvPr/>
          </p:nvSpPr>
          <p:spPr bwMode="blackWhite">
            <a:xfrm>
              <a:off x="3149600" y="3967956"/>
              <a:ext cx="0" cy="1077913"/>
            </a:xfrm>
            <a:prstGeom prst="line">
              <a:avLst/>
            </a:prstGeom>
            <a:noFill/>
            <a:ln w="25400">
              <a:solidFill>
                <a:schemeClr val="tx1"/>
              </a:solidFill>
              <a:round/>
              <a:headEnd/>
              <a:tailEnd type="triangle" w="med" len="med"/>
            </a:ln>
          </p:spPr>
          <p:txBody>
            <a:bodyPr wrap="none" lIns="92075" tIns="46038" rIns="92075" bIns="46038" anchor="ctr"/>
            <a:lstStyle/>
            <a:p>
              <a:endParaRPr lang="en-US" dirty="0"/>
            </a:p>
          </p:txBody>
        </p:sp>
      </p:grpSp>
      <p:grpSp>
        <p:nvGrpSpPr>
          <p:cNvPr id="5" name="Group 4"/>
          <p:cNvGrpSpPr/>
          <p:nvPr/>
        </p:nvGrpSpPr>
        <p:grpSpPr>
          <a:xfrm>
            <a:off x="6121400" y="2277510"/>
            <a:ext cx="2667000" cy="3287315"/>
            <a:chOff x="6121400" y="2277510"/>
            <a:chExt cx="2667000" cy="3287315"/>
          </a:xfrm>
        </p:grpSpPr>
        <p:cxnSp>
          <p:nvCxnSpPr>
            <p:cNvPr id="61" name="Straight Arrow Connector 60"/>
            <p:cNvCxnSpPr>
              <a:stCxn id="65" idx="0"/>
              <a:endCxn id="67" idx="0"/>
            </p:cNvCxnSpPr>
            <p:nvPr/>
          </p:nvCxnSpPr>
          <p:spPr>
            <a:xfrm flipH="1">
              <a:off x="6625754" y="4049803"/>
              <a:ext cx="1049797" cy="1154901"/>
            </a:xfrm>
            <a:prstGeom prst="straightConnector1">
              <a:avLst/>
            </a:prstGeom>
            <a:noFill/>
            <a:ln w="25400">
              <a:solidFill>
                <a:schemeClr val="tx1"/>
              </a:solidFill>
              <a:round/>
              <a:headEnd/>
              <a:tailEnd type="triangle" w="med" len="med"/>
            </a:ln>
          </p:spPr>
        </p:cxnSp>
        <p:cxnSp>
          <p:nvCxnSpPr>
            <p:cNvPr id="62" name="Straight Arrow Connector 61"/>
            <p:cNvCxnSpPr>
              <a:stCxn id="70" idx="1"/>
              <a:endCxn id="66" idx="0"/>
            </p:cNvCxnSpPr>
            <p:nvPr/>
          </p:nvCxnSpPr>
          <p:spPr>
            <a:xfrm flipH="1">
              <a:off x="7614135" y="4048365"/>
              <a:ext cx="41305" cy="1156339"/>
            </a:xfrm>
            <a:prstGeom prst="straightConnector1">
              <a:avLst/>
            </a:prstGeom>
            <a:noFill/>
            <a:ln w="25400">
              <a:solidFill>
                <a:schemeClr val="tx1"/>
              </a:solidFill>
              <a:round/>
              <a:headEnd/>
              <a:tailEnd type="triangle" w="med" len="med"/>
            </a:ln>
          </p:spPr>
        </p:cxnSp>
        <p:cxnSp>
          <p:nvCxnSpPr>
            <p:cNvPr id="63" name="Straight Arrow Connector 62"/>
            <p:cNvCxnSpPr>
              <a:endCxn id="68" idx="0"/>
            </p:cNvCxnSpPr>
            <p:nvPr/>
          </p:nvCxnSpPr>
          <p:spPr>
            <a:xfrm>
              <a:off x="8081740" y="4441520"/>
              <a:ext cx="353330" cy="763184"/>
            </a:xfrm>
            <a:prstGeom prst="straightConnector1">
              <a:avLst/>
            </a:prstGeom>
            <a:noFill/>
            <a:ln w="25400">
              <a:solidFill>
                <a:schemeClr val="tx1"/>
              </a:solidFill>
              <a:round/>
              <a:headEnd/>
              <a:tailEnd type="triangle" w="med" len="med"/>
            </a:ln>
          </p:spPr>
        </p:cxnSp>
        <p:sp>
          <p:nvSpPr>
            <p:cNvPr id="64" name="Line 4"/>
            <p:cNvSpPr>
              <a:spLocks noChangeShapeType="1"/>
            </p:cNvSpPr>
            <p:nvPr/>
          </p:nvSpPr>
          <p:spPr bwMode="blackWhite">
            <a:xfrm flipH="1">
              <a:off x="7648341" y="2277510"/>
              <a:ext cx="7100" cy="763184"/>
            </a:xfrm>
            <a:prstGeom prst="line">
              <a:avLst/>
            </a:prstGeom>
            <a:noFill/>
            <a:ln w="25400">
              <a:solidFill>
                <a:schemeClr val="tx1"/>
              </a:solidFill>
              <a:round/>
              <a:headEnd/>
              <a:tailEnd type="triangle" w="med" len="med"/>
            </a:ln>
          </p:spPr>
          <p:txBody>
            <a:bodyPr wrap="none" lIns="92075" tIns="46038" rIns="92075" bIns="46038" anchor="ctr"/>
            <a:lstStyle/>
            <a:p>
              <a:endParaRPr lang="en-US" dirty="0"/>
            </a:p>
          </p:txBody>
        </p:sp>
        <p:sp>
          <p:nvSpPr>
            <p:cNvPr id="65" name="AutoShape 28"/>
            <p:cNvSpPr>
              <a:spLocks noChangeArrowheads="1"/>
            </p:cNvSpPr>
            <p:nvPr/>
          </p:nvSpPr>
          <p:spPr bwMode="auto">
            <a:xfrm>
              <a:off x="7035800" y="4049803"/>
              <a:ext cx="1279502" cy="391717"/>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1400" dirty="0" smtClean="0">
                  <a:solidFill>
                    <a:srgbClr val="0070C0"/>
                  </a:solidFill>
                </a:rPr>
                <a:t>Kernel </a:t>
              </a:r>
              <a:r>
                <a:rPr lang="en-US" sz="1400" dirty="0" smtClean="0">
                  <a:solidFill>
                    <a:srgbClr val="0070C0"/>
                  </a:solidFill>
                </a:rPr>
                <a:t>Verbs</a:t>
              </a:r>
              <a:endParaRPr lang="en-US" sz="1400" dirty="0">
                <a:solidFill>
                  <a:srgbClr val="0070C0"/>
                </a:solidFill>
              </a:endParaRPr>
            </a:p>
          </p:txBody>
        </p:sp>
        <p:sp>
          <p:nvSpPr>
            <p:cNvPr id="66" name="AutoShape 31"/>
            <p:cNvSpPr>
              <a:spLocks noChangeArrowheads="1"/>
            </p:cNvSpPr>
            <p:nvPr/>
          </p:nvSpPr>
          <p:spPr bwMode="auto">
            <a:xfrm>
              <a:off x="7278070" y="5204704"/>
              <a:ext cx="672130" cy="336218"/>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1400" dirty="0">
                  <a:solidFill>
                    <a:srgbClr val="0070C0"/>
                  </a:solidFill>
                </a:rPr>
                <a:t>iWarp</a:t>
              </a:r>
            </a:p>
          </p:txBody>
        </p:sp>
        <p:sp>
          <p:nvSpPr>
            <p:cNvPr id="67" name="AutoShape 32"/>
            <p:cNvSpPr>
              <a:spLocks noChangeArrowheads="1"/>
            </p:cNvSpPr>
            <p:nvPr/>
          </p:nvSpPr>
          <p:spPr bwMode="auto">
            <a:xfrm>
              <a:off x="6121400" y="5204704"/>
              <a:ext cx="1008708" cy="352421"/>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1400" dirty="0">
                  <a:solidFill>
                    <a:srgbClr val="0070C0"/>
                  </a:solidFill>
                </a:rPr>
                <a:t>InfiniBand</a:t>
              </a:r>
            </a:p>
          </p:txBody>
        </p:sp>
        <p:sp>
          <p:nvSpPr>
            <p:cNvPr id="68" name="AutoShape 31"/>
            <p:cNvSpPr>
              <a:spLocks noChangeArrowheads="1"/>
            </p:cNvSpPr>
            <p:nvPr/>
          </p:nvSpPr>
          <p:spPr bwMode="auto">
            <a:xfrm>
              <a:off x="8081740" y="5204704"/>
              <a:ext cx="706660" cy="360121"/>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1400" dirty="0" smtClean="0">
                  <a:solidFill>
                    <a:srgbClr val="0070C0"/>
                  </a:solidFill>
                </a:rPr>
                <a:t>RoCE</a:t>
              </a:r>
              <a:endParaRPr lang="en-US" sz="1400" dirty="0">
                <a:solidFill>
                  <a:srgbClr val="0070C0"/>
                </a:solidFill>
              </a:endParaRPr>
            </a:p>
          </p:txBody>
        </p:sp>
        <p:sp>
          <p:nvSpPr>
            <p:cNvPr id="69" name="AutoShape 28"/>
            <p:cNvSpPr>
              <a:spLocks noChangeArrowheads="1"/>
            </p:cNvSpPr>
            <p:nvPr/>
          </p:nvSpPr>
          <p:spPr bwMode="auto">
            <a:xfrm>
              <a:off x="6883400" y="3047448"/>
              <a:ext cx="1540859" cy="430847"/>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1400" dirty="0" smtClean="0">
                  <a:solidFill>
                    <a:srgbClr val="0070C0"/>
                  </a:solidFill>
                </a:rPr>
                <a:t>Verbs </a:t>
              </a:r>
              <a:r>
                <a:rPr lang="en-US" sz="1400" dirty="0">
                  <a:solidFill>
                    <a:srgbClr val="0070C0"/>
                  </a:solidFill>
                </a:rPr>
                <a:t>Provider</a:t>
              </a:r>
            </a:p>
          </p:txBody>
        </p:sp>
        <p:sp>
          <p:nvSpPr>
            <p:cNvPr id="70" name="Line 4"/>
            <p:cNvSpPr>
              <a:spLocks noChangeShapeType="1"/>
            </p:cNvSpPr>
            <p:nvPr/>
          </p:nvSpPr>
          <p:spPr bwMode="blackWhite">
            <a:xfrm flipH="1">
              <a:off x="7655441" y="3478294"/>
              <a:ext cx="0" cy="570071"/>
            </a:xfrm>
            <a:prstGeom prst="line">
              <a:avLst/>
            </a:prstGeom>
            <a:noFill/>
            <a:ln w="25400">
              <a:solidFill>
                <a:schemeClr val="tx1"/>
              </a:solidFill>
              <a:round/>
              <a:headEnd/>
              <a:tailEnd type="triangle" w="med" len="med"/>
            </a:ln>
          </p:spPr>
          <p:txBody>
            <a:bodyPr wrap="none" lIns="92075" tIns="46038" rIns="92075" bIns="46038" anchor="ctr"/>
            <a:lstStyle/>
            <a:p>
              <a:endParaRPr lang="en-US" dirty="0"/>
            </a:p>
          </p:txBody>
        </p:sp>
      </p:grpSp>
      <p:grpSp>
        <p:nvGrpSpPr>
          <p:cNvPr id="3" name="Group 2"/>
          <p:cNvGrpSpPr/>
          <p:nvPr/>
        </p:nvGrpSpPr>
        <p:grpSpPr>
          <a:xfrm>
            <a:off x="4528842" y="2283712"/>
            <a:ext cx="1744958" cy="3304288"/>
            <a:chOff x="4528842" y="2283712"/>
            <a:chExt cx="1744958" cy="3304288"/>
          </a:xfrm>
        </p:grpSpPr>
        <p:sp>
          <p:nvSpPr>
            <p:cNvPr id="73" name="Line 9"/>
            <p:cNvSpPr>
              <a:spLocks noChangeShapeType="1"/>
            </p:cNvSpPr>
            <p:nvPr/>
          </p:nvSpPr>
          <p:spPr bwMode="blackWhite">
            <a:xfrm flipH="1">
              <a:off x="5359400" y="2283712"/>
              <a:ext cx="0" cy="686499"/>
            </a:xfrm>
            <a:prstGeom prst="line">
              <a:avLst/>
            </a:prstGeom>
            <a:noFill/>
            <a:ln w="25400">
              <a:solidFill>
                <a:schemeClr val="tx1"/>
              </a:solidFill>
              <a:round/>
              <a:headEnd/>
              <a:tailEnd type="triangle" w="med" len="med"/>
            </a:ln>
          </p:spPr>
          <p:txBody>
            <a:bodyPr wrap="none" lIns="92075" tIns="46038" rIns="92075" bIns="46038" anchor="ctr"/>
            <a:lstStyle/>
            <a:p>
              <a:endParaRPr lang="en-US" dirty="0"/>
            </a:p>
          </p:txBody>
        </p:sp>
        <p:sp>
          <p:nvSpPr>
            <p:cNvPr id="74" name="AutoShape 19"/>
            <p:cNvSpPr>
              <a:spLocks noChangeArrowheads="1"/>
            </p:cNvSpPr>
            <p:nvPr/>
          </p:nvSpPr>
          <p:spPr bwMode="auto">
            <a:xfrm>
              <a:off x="5130800" y="5205364"/>
              <a:ext cx="557889" cy="382636"/>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1400" dirty="0" smtClean="0">
                  <a:solidFill>
                    <a:srgbClr val="7030A0"/>
                  </a:solidFill>
                </a:rPr>
                <a:t>NIC</a:t>
              </a:r>
              <a:endParaRPr lang="en-US" sz="1400" dirty="0">
                <a:solidFill>
                  <a:srgbClr val="7030A0"/>
                </a:solidFill>
              </a:endParaRPr>
            </a:p>
          </p:txBody>
        </p:sp>
        <p:sp>
          <p:nvSpPr>
            <p:cNvPr id="75" name="AutoShape 19"/>
            <p:cNvSpPr>
              <a:spLocks noChangeArrowheads="1"/>
            </p:cNvSpPr>
            <p:nvPr/>
          </p:nvSpPr>
          <p:spPr bwMode="auto">
            <a:xfrm>
              <a:off x="4631179" y="4011644"/>
              <a:ext cx="1540283" cy="402257"/>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1400" dirty="0" smtClean="0">
                  <a:solidFill>
                    <a:srgbClr val="7030A0"/>
                  </a:solidFill>
                </a:rPr>
                <a:t>Kernel Sockets</a:t>
              </a:r>
              <a:endParaRPr lang="en-US" sz="1400" dirty="0">
                <a:solidFill>
                  <a:srgbClr val="7030A0"/>
                </a:solidFill>
              </a:endParaRPr>
            </a:p>
          </p:txBody>
        </p:sp>
        <p:sp>
          <p:nvSpPr>
            <p:cNvPr id="76" name="AutoShape 17"/>
            <p:cNvSpPr>
              <a:spLocks noChangeArrowheads="1"/>
            </p:cNvSpPr>
            <p:nvPr/>
          </p:nvSpPr>
          <p:spPr bwMode="auto">
            <a:xfrm>
              <a:off x="4528842" y="2991283"/>
              <a:ext cx="1744958" cy="462677"/>
            </a:xfrm>
            <a:prstGeom prst="roundRect">
              <a:avLst>
                <a:gd name="adj" fmla="val 16667"/>
              </a:avLst>
            </a:prstGeom>
            <a:solidFill>
              <a:srgbClr val="67A5CB"/>
            </a:solidFill>
            <a:ln w="50800" algn="ctr">
              <a:solidFill>
                <a:schemeClr val="tx1"/>
              </a:solidFill>
              <a:round/>
              <a:headEnd/>
              <a:tailEnd/>
            </a:ln>
          </p:spPr>
          <p:txBody>
            <a:bodyPr wrap="none" anchor="ctr"/>
            <a:lstStyle/>
            <a:p>
              <a:pPr algn="ctr">
                <a:lnSpc>
                  <a:spcPct val="100000"/>
                </a:lnSpc>
                <a:spcBef>
                  <a:spcPct val="0"/>
                </a:spcBef>
              </a:pPr>
              <a:r>
                <a:rPr lang="en-US" sz="1400" dirty="0" smtClean="0">
                  <a:solidFill>
                    <a:srgbClr val="7030A0"/>
                  </a:solidFill>
                </a:rPr>
                <a:t>Sockets Provider</a:t>
              </a:r>
              <a:endParaRPr lang="en-US" sz="1400" dirty="0">
                <a:solidFill>
                  <a:srgbClr val="7030A0"/>
                </a:solidFill>
              </a:endParaRPr>
            </a:p>
          </p:txBody>
        </p:sp>
        <p:cxnSp>
          <p:nvCxnSpPr>
            <p:cNvPr id="77" name="Straight Arrow Connector 76"/>
            <p:cNvCxnSpPr/>
            <p:nvPr/>
          </p:nvCxnSpPr>
          <p:spPr>
            <a:xfrm>
              <a:off x="5359400" y="3453960"/>
              <a:ext cx="0" cy="557684"/>
            </a:xfrm>
            <a:prstGeom prst="straightConnector1">
              <a:avLst/>
            </a:prstGeom>
            <a:noFill/>
            <a:ln w="25400">
              <a:solidFill>
                <a:schemeClr val="tx1"/>
              </a:solidFill>
              <a:round/>
              <a:headEnd/>
              <a:tailEnd type="triangle" w="med" len="med"/>
            </a:ln>
          </p:spPr>
        </p:cxnSp>
        <p:cxnSp>
          <p:nvCxnSpPr>
            <p:cNvPr id="78" name="Straight Arrow Connector 77"/>
            <p:cNvCxnSpPr>
              <a:endCxn id="74" idx="0"/>
            </p:cNvCxnSpPr>
            <p:nvPr/>
          </p:nvCxnSpPr>
          <p:spPr>
            <a:xfrm>
              <a:off x="5401320" y="4413901"/>
              <a:ext cx="8425" cy="791464"/>
            </a:xfrm>
            <a:prstGeom prst="straightConnector1">
              <a:avLst/>
            </a:prstGeom>
            <a:noFill/>
            <a:ln w="25400">
              <a:solidFill>
                <a:schemeClr val="tx1"/>
              </a:solidFill>
              <a:round/>
              <a:headEnd/>
              <a:tailEnd type="triangle" w="med" len="med"/>
            </a:ln>
          </p:spPr>
        </p:cxnSp>
      </p:grpSp>
      <p:sp>
        <p:nvSpPr>
          <p:cNvPr id="40" name="TextBox 3"/>
          <p:cNvSpPr txBox="1"/>
          <p:nvPr/>
        </p:nvSpPr>
        <p:spPr>
          <a:xfrm>
            <a:off x="279400" y="6038334"/>
            <a:ext cx="5029200" cy="369332"/>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a:lstStyle>
          <a:p>
            <a:r>
              <a:rPr lang="en-US" dirty="0" smtClean="0">
                <a:solidFill>
                  <a:srgbClr val="C00000"/>
                </a:solidFill>
              </a:rPr>
              <a:t>Red</a:t>
            </a:r>
            <a:r>
              <a:rPr lang="en-US" dirty="0" smtClean="0"/>
              <a:t> = new kernel components,  ** = e.g. NVM</a:t>
            </a:r>
          </a:p>
        </p:txBody>
      </p:sp>
      <p:sp>
        <p:nvSpPr>
          <p:cNvPr id="6" name="Slide Number Placeholder 5"/>
          <p:cNvSpPr>
            <a:spLocks noGrp="1"/>
          </p:cNvSpPr>
          <p:nvPr>
            <p:ph type="sldNum" sz="quarter" idx="4"/>
          </p:nvPr>
        </p:nvSpPr>
        <p:spPr/>
        <p:txBody>
          <a:bodyPr/>
          <a:lstStyle/>
          <a:p>
            <a:fld id="{BF849D2C-A9CD-B04A-B70A-527FFE2F698D}" type="slidenum">
              <a:rPr lang="en-US" smtClean="0"/>
              <a:pPr/>
              <a:t>10</a:t>
            </a:fld>
            <a:endParaRPr lang="en-US" dirty="0"/>
          </a:p>
        </p:txBody>
      </p:sp>
    </p:spTree>
    <p:extLst>
      <p:ext uri="{BB962C8B-B14F-4D97-AF65-F5344CB8AC3E}">
        <p14:creationId xmlns:p14="http://schemas.microsoft.com/office/powerpoint/2010/main" val="3727455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291326"/>
            <a:ext cx="8229600" cy="604024"/>
          </a:xfrm>
        </p:spPr>
        <p:txBody>
          <a:bodyPr/>
          <a:lstStyle/>
          <a:p>
            <a:r>
              <a:rPr lang="en-US" sz="3600" dirty="0" smtClean="0"/>
              <a:t>kfabric </a:t>
            </a:r>
            <a:r>
              <a:rPr lang="en-US" sz="3600" dirty="0" smtClean="0"/>
              <a:t>API</a:t>
            </a:r>
            <a:endParaRPr lang="en-US" sz="3600" dirty="0"/>
          </a:p>
        </p:txBody>
      </p:sp>
      <p:sp>
        <p:nvSpPr>
          <p:cNvPr id="5" name="Content Placeholder 2"/>
          <p:cNvSpPr>
            <a:spLocks noGrp="1"/>
          </p:cNvSpPr>
          <p:nvPr>
            <p:ph idx="1"/>
          </p:nvPr>
        </p:nvSpPr>
        <p:spPr bwMode="auto">
          <a:xfrm>
            <a:off x="457200" y="1228725"/>
            <a:ext cx="82296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4" charset="-128"/>
                <a:cs typeface="Arial"/>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pitchFamily="4" charset="-128"/>
                <a:cs typeface="Arial"/>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4"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pitchFamily="4"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pitchFamily="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u="sng" dirty="0" smtClean="0"/>
          </a:p>
          <a:p>
            <a:pPr marL="0" indent="0">
              <a:buNone/>
            </a:pPr>
            <a:r>
              <a:rPr lang="en-US" sz="2000" u="sng" dirty="0" smtClean="0"/>
              <a:t>kfabric </a:t>
            </a:r>
            <a:r>
              <a:rPr lang="en-US" sz="2000" u="sng" dirty="0" smtClean="0"/>
              <a:t>consumer API module (exports)</a:t>
            </a:r>
          </a:p>
          <a:p>
            <a:pPr>
              <a:buFont typeface="Arial" panose="020B0604020202020204" pitchFamily="34" charset="0"/>
              <a:buChar char="•"/>
            </a:pPr>
            <a:r>
              <a:rPr lang="en-US" sz="1600" dirty="0" smtClean="0"/>
              <a:t>fi_getinfo</a:t>
            </a:r>
            <a:r>
              <a:rPr lang="en-US" sz="1600" dirty="0"/>
              <a:t>()  </a:t>
            </a:r>
            <a:r>
              <a:rPr lang="en-US" sz="1600" dirty="0" smtClean="0"/>
              <a:t>fi_fabric</a:t>
            </a:r>
            <a:r>
              <a:rPr lang="en-US" sz="1600" dirty="0"/>
              <a:t>()  </a:t>
            </a:r>
            <a:r>
              <a:rPr lang="en-US" sz="1600" dirty="0" smtClean="0"/>
              <a:t>fi_domain</a:t>
            </a:r>
            <a:r>
              <a:rPr lang="en-US" sz="1600" dirty="0"/>
              <a:t>()  </a:t>
            </a:r>
            <a:r>
              <a:rPr lang="en-US" sz="1600" dirty="0" smtClean="0"/>
              <a:t>fi_endpoint</a:t>
            </a:r>
            <a:r>
              <a:rPr lang="en-US" sz="1600" dirty="0"/>
              <a:t>() </a:t>
            </a:r>
            <a:r>
              <a:rPr lang="en-US" sz="1600" dirty="0" smtClean="0"/>
              <a:t>fi_cq_open</a:t>
            </a:r>
            <a:r>
              <a:rPr lang="en-US" sz="1600" dirty="0"/>
              <a:t>() </a:t>
            </a:r>
            <a:r>
              <a:rPr lang="en-US" sz="1600" dirty="0" smtClean="0"/>
              <a:t>fi_ep_bind</a:t>
            </a:r>
            <a:r>
              <a:rPr lang="en-US" sz="1600" dirty="0"/>
              <a:t>()</a:t>
            </a:r>
          </a:p>
          <a:p>
            <a:pPr>
              <a:buFont typeface="Arial" panose="020B0604020202020204" pitchFamily="34" charset="0"/>
              <a:buChar char="•"/>
            </a:pPr>
            <a:r>
              <a:rPr lang="en-US" sz="1600" dirty="0" smtClean="0"/>
              <a:t>fi_listen</a:t>
            </a:r>
            <a:r>
              <a:rPr lang="en-US" sz="1600" dirty="0"/>
              <a:t>() </a:t>
            </a:r>
            <a:r>
              <a:rPr lang="en-US" sz="1600" dirty="0" smtClean="0"/>
              <a:t>fi_accept</a:t>
            </a:r>
            <a:r>
              <a:rPr lang="en-US" sz="1600" dirty="0"/>
              <a:t>() </a:t>
            </a:r>
            <a:r>
              <a:rPr lang="en-US" sz="1600" dirty="0" smtClean="0"/>
              <a:t>fi_connect</a:t>
            </a:r>
            <a:r>
              <a:rPr lang="en-US" sz="1600" dirty="0"/>
              <a:t>() </a:t>
            </a:r>
            <a:r>
              <a:rPr lang="en-US" sz="1600" dirty="0" smtClean="0"/>
              <a:t>fi_send</a:t>
            </a:r>
            <a:r>
              <a:rPr lang="en-US" sz="1600" dirty="0"/>
              <a:t>()  </a:t>
            </a:r>
            <a:r>
              <a:rPr lang="en-US" sz="1600" dirty="0" smtClean="0"/>
              <a:t>fi_recv</a:t>
            </a:r>
            <a:r>
              <a:rPr lang="en-US" sz="1600" dirty="0"/>
              <a:t>() </a:t>
            </a:r>
            <a:r>
              <a:rPr lang="en-US" sz="1600" dirty="0" smtClean="0"/>
              <a:t>fi_read</a:t>
            </a:r>
            <a:r>
              <a:rPr lang="en-US" sz="1600" dirty="0"/>
              <a:t>() </a:t>
            </a:r>
            <a:r>
              <a:rPr lang="en-US" sz="1600" dirty="0" smtClean="0"/>
              <a:t>fi_write</a:t>
            </a:r>
            <a:r>
              <a:rPr lang="en-US" sz="1600" dirty="0"/>
              <a:t>()</a:t>
            </a:r>
          </a:p>
          <a:p>
            <a:pPr>
              <a:buFont typeface="Arial" panose="020B0604020202020204" pitchFamily="34" charset="0"/>
              <a:buChar char="•"/>
            </a:pPr>
            <a:r>
              <a:rPr lang="en-US" sz="1600" dirty="0"/>
              <a:t>f</a:t>
            </a:r>
            <a:r>
              <a:rPr lang="en-US" sz="1600" dirty="0" smtClean="0"/>
              <a:t>i_mr_reg/v() fi_cq_read</a:t>
            </a:r>
            <a:r>
              <a:rPr lang="en-US" sz="1600" dirty="0"/>
              <a:t>() </a:t>
            </a:r>
            <a:r>
              <a:rPr lang="en-US" sz="1600" dirty="0" smtClean="0"/>
              <a:t>fi_cq_sread</a:t>
            </a:r>
            <a:r>
              <a:rPr lang="en-US" sz="1600" dirty="0"/>
              <a:t>() </a:t>
            </a:r>
            <a:r>
              <a:rPr lang="en-US" sz="1600" dirty="0" smtClean="0"/>
              <a:t>fi_eq_read</a:t>
            </a:r>
            <a:r>
              <a:rPr lang="en-US" sz="1600" dirty="0"/>
              <a:t>() </a:t>
            </a:r>
            <a:r>
              <a:rPr lang="en-US" sz="1600" dirty="0" smtClean="0"/>
              <a:t>fi_eq_sread</a:t>
            </a:r>
            <a:r>
              <a:rPr lang="en-US" sz="1600" dirty="0"/>
              <a:t>() </a:t>
            </a:r>
            <a:r>
              <a:rPr lang="en-US" sz="1600" dirty="0" smtClean="0"/>
              <a:t>fi_close</a:t>
            </a:r>
            <a:r>
              <a:rPr lang="en-US" sz="1600" dirty="0"/>
              <a:t>()  …</a:t>
            </a:r>
          </a:p>
          <a:p>
            <a:pPr marL="0" indent="0">
              <a:buNone/>
            </a:pPr>
            <a:endParaRPr lang="en-US" sz="3600" dirty="0" smtClean="0"/>
          </a:p>
          <a:p>
            <a:pPr marL="0" indent="0">
              <a:buNone/>
            </a:pPr>
            <a:endParaRPr lang="en-US" sz="2400" dirty="0" smtClean="0"/>
          </a:p>
          <a:p>
            <a:pPr>
              <a:buFont typeface="Arial" panose="020B0604020202020204" pitchFamily="34" charset="0"/>
              <a:buChar char="•"/>
            </a:pPr>
            <a:endParaRPr lang="en-US" sz="1800" b="1" dirty="0" smtClean="0"/>
          </a:p>
          <a:p>
            <a:pPr marL="0" indent="0">
              <a:buNone/>
            </a:pPr>
            <a:endParaRPr lang="en-US" sz="1000" b="1" dirty="0"/>
          </a:p>
          <a:p>
            <a:pPr marL="0" indent="0">
              <a:buNone/>
            </a:pPr>
            <a:endParaRPr lang="en-US" sz="1600" dirty="0" smtClean="0"/>
          </a:p>
          <a:p>
            <a:pPr marL="0" indent="0">
              <a:buNone/>
            </a:pPr>
            <a:r>
              <a:rPr lang="en-US" sz="2000" u="sng" dirty="0" smtClean="0"/>
              <a:t>kfabric </a:t>
            </a:r>
            <a:r>
              <a:rPr lang="en-US" sz="2000" u="sng" dirty="0" smtClean="0"/>
              <a:t>Provider </a:t>
            </a:r>
            <a:r>
              <a:rPr lang="en-US" sz="2000" u="sng" dirty="0"/>
              <a:t>APIs</a:t>
            </a:r>
          </a:p>
          <a:p>
            <a:pPr>
              <a:buFont typeface="Arial" panose="020B0604020202020204" pitchFamily="34" charset="0"/>
              <a:buChar char="•"/>
            </a:pPr>
            <a:r>
              <a:rPr lang="en-US" sz="1600" dirty="0" smtClean="0"/>
              <a:t>Each fabric device type is implemented as a </a:t>
            </a:r>
            <a:r>
              <a:rPr lang="en-US" sz="1600" dirty="0" smtClean="0"/>
              <a:t>kfabric </a:t>
            </a:r>
            <a:r>
              <a:rPr lang="en-US" sz="1600" dirty="0" smtClean="0"/>
              <a:t>device provider module.</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err="1" smtClean="0"/>
              <a:t>kfi_provider_register</a:t>
            </a:r>
            <a:r>
              <a:rPr lang="en-US" sz="1600" dirty="0"/>
              <a:t>()</a:t>
            </a:r>
            <a:br>
              <a:rPr lang="en-US" sz="1600" dirty="0"/>
            </a:br>
            <a:r>
              <a:rPr lang="en-US" sz="1600" dirty="0"/>
              <a:t>During </a:t>
            </a:r>
            <a:r>
              <a:rPr lang="en-US" sz="1600" dirty="0" smtClean="0"/>
              <a:t>kfabric </a:t>
            </a:r>
            <a:r>
              <a:rPr lang="en-US" sz="1600" dirty="0" smtClean="0"/>
              <a:t>provider module load, </a:t>
            </a:r>
            <a:r>
              <a:rPr lang="en-US" sz="1600" dirty="0"/>
              <a:t>a call to kfi_provider_register() supplies the </a:t>
            </a:r>
            <a:r>
              <a:rPr lang="en-US" sz="1600" dirty="0" err="1" smtClean="0"/>
              <a:t>kgabric</a:t>
            </a:r>
            <a:r>
              <a:rPr lang="en-US" sz="1600" dirty="0" smtClean="0"/>
              <a:t> </a:t>
            </a:r>
            <a:r>
              <a:rPr lang="en-US" sz="1600" dirty="0" smtClean="0"/>
              <a:t>API with </a:t>
            </a:r>
            <a:r>
              <a:rPr lang="en-US" sz="1600" dirty="0"/>
              <a:t>dispatch </a:t>
            </a:r>
            <a:r>
              <a:rPr lang="en-US" sz="1600" dirty="0" smtClean="0"/>
              <a:t>vectors </a:t>
            </a:r>
            <a:r>
              <a:rPr lang="en-US" sz="1600" dirty="0"/>
              <a:t>for </a:t>
            </a:r>
            <a:r>
              <a:rPr lang="en-US" sz="1600" dirty="0" smtClean="0"/>
              <a:t>fi</a:t>
            </a:r>
            <a:r>
              <a:rPr lang="en-US" sz="1600" dirty="0"/>
              <a:t>_* </a:t>
            </a:r>
            <a:r>
              <a:rPr lang="en-US" sz="1600" dirty="0" smtClean="0"/>
              <a:t>calls to the provider specific routines.</a:t>
            </a:r>
            <a:r>
              <a:rPr lang="en-US" sz="1600" dirty="0"/>
              <a:t/>
            </a:r>
            <a:br>
              <a:rPr lang="en-US" sz="1600" dirty="0"/>
            </a:br>
            <a:endParaRPr lang="en-US" sz="1600" dirty="0"/>
          </a:p>
          <a:p>
            <a:pPr>
              <a:buFont typeface="Arial" panose="020B0604020202020204" pitchFamily="34" charset="0"/>
              <a:buChar char="•"/>
            </a:pPr>
            <a:r>
              <a:rPr lang="en-US" sz="1600" dirty="0" err="1"/>
              <a:t>kfi_provider_deregister</a:t>
            </a:r>
            <a:r>
              <a:rPr lang="en-US" sz="1600" dirty="0"/>
              <a:t>()</a:t>
            </a:r>
            <a:br>
              <a:rPr lang="en-US" sz="1600" dirty="0"/>
            </a:br>
            <a:r>
              <a:rPr lang="en-US" sz="1600" dirty="0"/>
              <a:t>During </a:t>
            </a:r>
            <a:r>
              <a:rPr lang="en-US" sz="1600" dirty="0" smtClean="0"/>
              <a:t>kfabric </a:t>
            </a:r>
            <a:r>
              <a:rPr lang="en-US" sz="1600" dirty="0"/>
              <a:t>provider module </a:t>
            </a:r>
            <a:r>
              <a:rPr lang="en-US" sz="1600" dirty="0" smtClean="0"/>
              <a:t>unload, </a:t>
            </a:r>
            <a:r>
              <a:rPr lang="en-US" sz="1600" dirty="0" err="1"/>
              <a:t>kfi_provider_deregister</a:t>
            </a:r>
            <a:r>
              <a:rPr lang="en-US" sz="1600" dirty="0"/>
              <a:t>() destroys the </a:t>
            </a:r>
            <a:r>
              <a:rPr lang="en-US" sz="1600" dirty="0" smtClean="0"/>
              <a:t>fi</a:t>
            </a:r>
            <a:r>
              <a:rPr lang="en-US" sz="1600" dirty="0"/>
              <a:t>_* runtime linkage for the specific provider (ref counted).</a:t>
            </a:r>
          </a:p>
          <a:p>
            <a:pPr>
              <a:buFont typeface="Arial" panose="020B0604020202020204" pitchFamily="34" charset="0"/>
              <a:buChar char="•"/>
            </a:pPr>
            <a:endParaRPr lang="en-US" sz="3600" dirty="0"/>
          </a:p>
          <a:p>
            <a:endParaRPr lang="en-US" dirty="0"/>
          </a:p>
        </p:txBody>
      </p:sp>
      <p:sp>
        <p:nvSpPr>
          <p:cNvPr id="7" name="Rectangle 6"/>
          <p:cNvSpPr/>
          <p:nvPr/>
        </p:nvSpPr>
        <p:spPr>
          <a:xfrm>
            <a:off x="4194979" y="4415949"/>
            <a:ext cx="566702" cy="2608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8" name="Straight Arrow Connector 7"/>
          <p:cNvCxnSpPr/>
          <p:nvPr/>
        </p:nvCxnSpPr>
        <p:spPr>
          <a:xfrm>
            <a:off x="4478330" y="3584575"/>
            <a:ext cx="0" cy="5003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94979" y="2699610"/>
            <a:ext cx="566702" cy="2608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cxnSp>
        <p:nvCxnSpPr>
          <p:cNvPr id="10" name="Straight Arrow Connector 9"/>
          <p:cNvCxnSpPr/>
          <p:nvPr/>
        </p:nvCxnSpPr>
        <p:spPr>
          <a:xfrm flipV="1">
            <a:off x="4478330" y="2559837"/>
            <a:ext cx="1" cy="5548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4"/>
          <p:cNvSpPr txBox="1"/>
          <p:nvPr/>
        </p:nvSpPr>
        <p:spPr>
          <a:xfrm>
            <a:off x="3735401" y="3150096"/>
            <a:ext cx="1409681" cy="400110"/>
          </a:xfrm>
          <a:prstGeom prst="rect">
            <a:avLst/>
          </a:prstGeom>
          <a:solidFill>
            <a:schemeClr val="bg1"/>
          </a:solid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a:lstStyle>
          <a:p>
            <a:pPr algn="ctr"/>
            <a:r>
              <a:rPr lang="en-US" sz="2000" dirty="0" smtClean="0"/>
              <a:t>kfabric </a:t>
            </a:r>
            <a:r>
              <a:rPr lang="en-US" sz="2000" dirty="0" smtClean="0"/>
              <a:t>API</a:t>
            </a:r>
          </a:p>
        </p:txBody>
      </p:sp>
      <p:cxnSp>
        <p:nvCxnSpPr>
          <p:cNvPr id="16" name="Straight Connector 15"/>
          <p:cNvCxnSpPr/>
          <p:nvPr/>
        </p:nvCxnSpPr>
        <p:spPr>
          <a:xfrm>
            <a:off x="612949" y="3350574"/>
            <a:ext cx="3094893" cy="0"/>
          </a:xfrm>
          <a:prstGeom prst="line">
            <a:avLst/>
          </a:prstGeom>
          <a:ln w="38100">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188331" y="3350574"/>
            <a:ext cx="3322623" cy="0"/>
          </a:xfrm>
          <a:prstGeom prst="line">
            <a:avLst/>
          </a:prstGeom>
          <a:ln w="38100">
            <a:prstDash val="dash"/>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fld id="{BF849D2C-A9CD-B04A-B70A-527FFE2F698D}" type="slidenum">
              <a:rPr lang="en-US" smtClean="0"/>
              <a:pPr/>
              <a:t>11</a:t>
            </a:fld>
            <a:endParaRPr lang="en-US" dirty="0"/>
          </a:p>
        </p:txBody>
      </p:sp>
    </p:spTree>
    <p:extLst>
      <p:ext uri="{BB962C8B-B14F-4D97-AF65-F5344CB8AC3E}">
        <p14:creationId xmlns:p14="http://schemas.microsoft.com/office/powerpoint/2010/main" val="1539899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6639"/>
            <a:ext cx="8229600" cy="3240312"/>
          </a:xfrm>
        </p:spPr>
        <p:txBody>
          <a:bodyPr>
            <a:normAutofit fontScale="92500" lnSpcReduction="10000"/>
          </a:bodyPr>
          <a:lstStyle/>
          <a:p>
            <a:r>
              <a:rPr lang="en-US" dirty="0" smtClean="0"/>
              <a:t>Reliable </a:t>
            </a:r>
            <a:r>
              <a:rPr lang="en-US" dirty="0"/>
              <a:t>sockets is a byte streaming interface</a:t>
            </a:r>
          </a:p>
          <a:p>
            <a:pPr lvl="1"/>
            <a:r>
              <a:rPr lang="en-US" dirty="0" smtClean="0"/>
              <a:t>Semantics do not </a:t>
            </a:r>
            <a:r>
              <a:rPr lang="en-US" dirty="0"/>
              <a:t>map well to messaging </a:t>
            </a:r>
            <a:r>
              <a:rPr lang="en-US" dirty="0" smtClean="0"/>
              <a:t>operations </a:t>
            </a:r>
            <a:r>
              <a:rPr lang="en-US" dirty="0" smtClean="0"/>
              <a:t>(i.e. </a:t>
            </a:r>
            <a:r>
              <a:rPr lang="en-US" dirty="0" err="1" smtClean="0"/>
              <a:t>msg</a:t>
            </a:r>
            <a:r>
              <a:rPr lang="en-US" dirty="0" smtClean="0"/>
              <a:t> </a:t>
            </a:r>
            <a:r>
              <a:rPr lang="en-US" dirty="0" smtClean="0"/>
              <a:t>markers required)</a:t>
            </a:r>
            <a:endParaRPr lang="en-US" dirty="0"/>
          </a:p>
          <a:p>
            <a:pPr lvl="2"/>
            <a:r>
              <a:rPr lang="en-US" dirty="0" smtClean="0"/>
              <a:t>kfabric </a:t>
            </a:r>
            <a:r>
              <a:rPr lang="en-US" dirty="0"/>
              <a:t>complements sockets by providing a reliable message </a:t>
            </a:r>
            <a:r>
              <a:rPr lang="en-US" dirty="0" smtClean="0"/>
              <a:t>service</a:t>
            </a:r>
          </a:p>
          <a:p>
            <a:pPr lvl="1"/>
            <a:r>
              <a:rPr lang="en-US" dirty="0" smtClean="0"/>
              <a:t>And sockets does not scale well in time or space</a:t>
            </a:r>
          </a:p>
          <a:p>
            <a:pPr lvl="2"/>
            <a:r>
              <a:rPr lang="en-US" dirty="0" smtClean="0"/>
              <a:t>Polling connections for progress or memory consumption per connection</a:t>
            </a:r>
            <a:endParaRPr lang="en-US" dirty="0"/>
          </a:p>
          <a:p>
            <a:endParaRPr lang="en-US" sz="1400" dirty="0"/>
          </a:p>
          <a:p>
            <a:r>
              <a:rPr lang="en-US" dirty="0" smtClean="0"/>
              <a:t>Kernel </a:t>
            </a:r>
            <a:r>
              <a:rPr lang="en-US" dirty="0" smtClean="0"/>
              <a:t>verbs </a:t>
            </a:r>
            <a:r>
              <a:rPr lang="en-US" dirty="0"/>
              <a:t>is a </a:t>
            </a:r>
            <a:r>
              <a:rPr lang="en-US" dirty="0" smtClean="0"/>
              <a:t>low-level </a:t>
            </a:r>
            <a:r>
              <a:rPr lang="en-US" dirty="0"/>
              <a:t>device </a:t>
            </a:r>
            <a:r>
              <a:rPr lang="en-US" dirty="0" smtClean="0"/>
              <a:t>driver </a:t>
            </a:r>
            <a:r>
              <a:rPr lang="en-US" dirty="0" smtClean="0"/>
              <a:t>I/F</a:t>
            </a:r>
            <a:endParaRPr lang="en-US" dirty="0"/>
          </a:p>
          <a:p>
            <a:pPr lvl="1"/>
            <a:r>
              <a:rPr lang="en-US" dirty="0" smtClean="0"/>
              <a:t>Not just an complicated interface, but also wire protocols (IB, </a:t>
            </a:r>
            <a:r>
              <a:rPr lang="en-US" dirty="0" err="1" smtClean="0"/>
              <a:t>RoCE</a:t>
            </a:r>
            <a:r>
              <a:rPr lang="en-US" dirty="0" smtClean="0"/>
              <a:t>, </a:t>
            </a:r>
            <a:r>
              <a:rPr lang="en-US" dirty="0" err="1" smtClean="0"/>
              <a:t>iWarp</a:t>
            </a:r>
            <a:r>
              <a:rPr lang="en-US" dirty="0" smtClean="0"/>
              <a:t>)</a:t>
            </a:r>
          </a:p>
          <a:p>
            <a:pPr lvl="1"/>
            <a:r>
              <a:rPr lang="en-US" dirty="0" smtClean="0"/>
              <a:t>Lacking stronger completion semantics (i.e. data resides within a persistence domain)</a:t>
            </a:r>
            <a:endParaRPr lang="en-US" dirty="0"/>
          </a:p>
          <a:p>
            <a:pPr lvl="1"/>
            <a:r>
              <a:rPr lang="en-US" dirty="0" smtClean="0"/>
              <a:t>kfabric </a:t>
            </a:r>
            <a:r>
              <a:rPr lang="en-US" dirty="0"/>
              <a:t>is expected to call kverbs for certain </a:t>
            </a:r>
            <a:r>
              <a:rPr lang="en-US" dirty="0" smtClean="0"/>
              <a:t>networks</a:t>
            </a:r>
            <a:br>
              <a:rPr lang="en-US" dirty="0" smtClean="0"/>
            </a:br>
            <a:endParaRPr lang="en-US" dirty="0" smtClean="0"/>
          </a:p>
          <a:p>
            <a:r>
              <a:rPr lang="en-US" dirty="0"/>
              <a:t>An RMA device agnostic </a:t>
            </a:r>
            <a:r>
              <a:rPr lang="en-US" dirty="0" smtClean="0"/>
              <a:t>fabric mid-layer </a:t>
            </a:r>
            <a:r>
              <a:rPr lang="en-US" dirty="0"/>
              <a:t>does not </a:t>
            </a:r>
            <a:r>
              <a:rPr lang="en-US" dirty="0" smtClean="0"/>
              <a:t>exist </a:t>
            </a:r>
            <a:r>
              <a:rPr lang="en-US" dirty="0" smtClean="0"/>
              <a:t>today</a:t>
            </a:r>
            <a:endParaRPr lang="en-US" dirty="0"/>
          </a:p>
          <a:p>
            <a:endParaRPr lang="en-US" dirty="0"/>
          </a:p>
          <a:p>
            <a:endParaRPr lang="en-US" dirty="0"/>
          </a:p>
        </p:txBody>
      </p:sp>
      <p:sp>
        <p:nvSpPr>
          <p:cNvPr id="4" name="Content Placeholder 3"/>
          <p:cNvSpPr>
            <a:spLocks noGrp="1"/>
          </p:cNvSpPr>
          <p:nvPr>
            <p:ph sz="quarter" idx="13"/>
          </p:nvPr>
        </p:nvSpPr>
        <p:spPr>
          <a:xfrm>
            <a:off x="457200" y="196850"/>
            <a:ext cx="8229600" cy="743215"/>
          </a:xfrm>
        </p:spPr>
        <p:txBody>
          <a:bodyPr/>
          <a:lstStyle/>
          <a:p>
            <a:r>
              <a:rPr lang="en-US" sz="3600" dirty="0" smtClean="0"/>
              <a:t>Why a </a:t>
            </a:r>
            <a:r>
              <a:rPr lang="en-US" sz="3600" dirty="0" smtClean="0"/>
              <a:t>Kernel Storage Fabric Mid-Layer</a:t>
            </a:r>
            <a:endParaRPr lang="en-US" sz="3600" dirty="0"/>
          </a:p>
        </p:txBody>
      </p:sp>
      <p:sp>
        <p:nvSpPr>
          <p:cNvPr id="5" name="TextBox 4"/>
          <p:cNvSpPr txBox="1"/>
          <p:nvPr/>
        </p:nvSpPr>
        <p:spPr>
          <a:xfrm>
            <a:off x="1210235" y="5334000"/>
            <a:ext cx="6481307" cy="707886"/>
          </a:xfrm>
          <a:prstGeom prst="rect">
            <a:avLst/>
          </a:prstGeom>
          <a:noFill/>
          <a:ln>
            <a:solidFill>
              <a:schemeClr val="accent1"/>
            </a:solidFill>
          </a:ln>
        </p:spPr>
        <p:txBody>
          <a:bodyPr wrap="square" rtlCol="0">
            <a:spAutoFit/>
          </a:bodyPr>
          <a:lstStyle/>
          <a:p>
            <a:pPr algn="ctr"/>
            <a:r>
              <a:rPr lang="en-US" sz="2000" dirty="0" smtClean="0"/>
              <a:t>The semantics desired by current and emerging storage applications are </a:t>
            </a:r>
            <a:r>
              <a:rPr lang="en-US" sz="2000" smtClean="0"/>
              <a:t>not </a:t>
            </a:r>
            <a:r>
              <a:rPr lang="en-US" sz="2000" smtClean="0"/>
              <a:t>completely addressed </a:t>
            </a:r>
            <a:r>
              <a:rPr lang="en-US" sz="2000" dirty="0" smtClean="0"/>
              <a:t>by current APIs</a:t>
            </a:r>
          </a:p>
        </p:txBody>
      </p:sp>
      <p:sp>
        <p:nvSpPr>
          <p:cNvPr id="2" name="Slide Number Placeholder 1"/>
          <p:cNvSpPr>
            <a:spLocks noGrp="1"/>
          </p:cNvSpPr>
          <p:nvPr>
            <p:ph type="sldNum" sz="quarter" idx="4"/>
          </p:nvPr>
        </p:nvSpPr>
        <p:spPr/>
        <p:txBody>
          <a:bodyPr/>
          <a:lstStyle/>
          <a:p>
            <a:fld id="{BF849D2C-A9CD-B04A-B70A-527FFE2F698D}" type="slidenum">
              <a:rPr lang="en-US" smtClean="0"/>
              <a:pPr/>
              <a:t>12</a:t>
            </a:fld>
            <a:endParaRPr lang="en-US" dirty="0"/>
          </a:p>
        </p:txBody>
      </p:sp>
    </p:spTree>
    <p:extLst>
      <p:ext uri="{BB962C8B-B14F-4D97-AF65-F5344CB8AC3E}">
        <p14:creationId xmlns:p14="http://schemas.microsoft.com/office/powerpoint/2010/main" val="2423882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8249"/>
            <a:ext cx="8229600" cy="5172075"/>
          </a:xfrm>
        </p:spPr>
        <p:txBody>
          <a:bodyPr>
            <a:normAutofit/>
          </a:bodyPr>
          <a:lstStyle/>
          <a:p>
            <a:r>
              <a:rPr lang="en-US" sz="1800" dirty="0"/>
              <a:t>Block and object storage protocols map well to </a:t>
            </a:r>
            <a:r>
              <a:rPr lang="en-US" sz="1800" dirty="0" smtClean="0"/>
              <a:t>reliable message-based APIs </a:t>
            </a:r>
            <a:r>
              <a:rPr lang="en-US" sz="1800" dirty="0"/>
              <a:t>that provide RMA </a:t>
            </a:r>
            <a:r>
              <a:rPr lang="en-US" sz="1800" dirty="0" smtClean="0"/>
              <a:t>services</a:t>
            </a:r>
            <a:br>
              <a:rPr lang="en-US" sz="1800" dirty="0" smtClean="0"/>
            </a:br>
            <a:endParaRPr lang="en-US" sz="1800" dirty="0"/>
          </a:p>
          <a:p>
            <a:r>
              <a:rPr lang="en-US" sz="1800" dirty="0" smtClean="0"/>
              <a:t>kfabric </a:t>
            </a:r>
            <a:r>
              <a:rPr lang="en-US" sz="1800" dirty="0"/>
              <a:t>provides reliable and unreliable message services</a:t>
            </a:r>
          </a:p>
          <a:p>
            <a:pPr lvl="1"/>
            <a:r>
              <a:rPr lang="en-US" sz="1400" dirty="0" smtClean="0"/>
              <a:t>Fabric clients do </a:t>
            </a:r>
            <a:r>
              <a:rPr lang="en-US" sz="1400" dirty="0"/>
              <a:t>not need to maintain message </a:t>
            </a:r>
            <a:r>
              <a:rPr lang="en-US" sz="1400" dirty="0" smtClean="0"/>
              <a:t>markers</a:t>
            </a:r>
            <a:br>
              <a:rPr lang="en-US" sz="1400" dirty="0" smtClean="0"/>
            </a:br>
            <a:endParaRPr lang="en-US" sz="1400" dirty="0"/>
          </a:p>
          <a:p>
            <a:r>
              <a:rPr lang="en-US" sz="1800" dirty="0" smtClean="0"/>
              <a:t>kfabric </a:t>
            </a:r>
            <a:r>
              <a:rPr lang="en-US" sz="1800" dirty="0"/>
              <a:t>does not require implicit </a:t>
            </a:r>
            <a:r>
              <a:rPr lang="en-US" sz="1800" dirty="0" smtClean="0"/>
              <a:t>buffering</a:t>
            </a:r>
            <a:br>
              <a:rPr lang="en-US" sz="1800" dirty="0" smtClean="0"/>
            </a:br>
            <a:endParaRPr lang="en-US" sz="1800" dirty="0"/>
          </a:p>
          <a:p>
            <a:r>
              <a:rPr lang="en-US" sz="1800" dirty="0" smtClean="0"/>
              <a:t>kfabric </a:t>
            </a:r>
            <a:r>
              <a:rPr lang="en-US" sz="1800" dirty="0"/>
              <a:t>completion semantics are a semantic match with storage </a:t>
            </a:r>
            <a:r>
              <a:rPr lang="en-US" sz="1800" dirty="0" smtClean="0"/>
              <a:t>requirements</a:t>
            </a:r>
            <a:endParaRPr lang="en-US" sz="1800" dirty="0"/>
          </a:p>
          <a:p>
            <a:pPr lvl="1"/>
            <a:r>
              <a:rPr lang="en-US" sz="1400" dirty="0"/>
              <a:t>e.g. C</a:t>
            </a:r>
            <a:r>
              <a:rPr lang="en-US" sz="1400" dirty="0" smtClean="0"/>
              <a:t>ompletions: local, remote, persistent, ordered </a:t>
            </a:r>
            <a:r>
              <a:rPr lang="en-US" sz="1400" dirty="0"/>
              <a:t>and out-of-order </a:t>
            </a:r>
            <a:r>
              <a:rPr lang="en-US" sz="1400" dirty="0" smtClean="0"/>
              <a:t>data delivery…</a:t>
            </a:r>
            <a:br>
              <a:rPr lang="en-US" sz="1400" dirty="0" smtClean="0"/>
            </a:br>
            <a:endParaRPr lang="en-US" sz="1400" dirty="0"/>
          </a:p>
          <a:p>
            <a:r>
              <a:rPr lang="en-US" sz="1800" dirty="0" smtClean="0"/>
              <a:t>kfabric </a:t>
            </a:r>
            <a:r>
              <a:rPr lang="en-US" sz="1800" dirty="0"/>
              <a:t>endpoints </a:t>
            </a:r>
            <a:r>
              <a:rPr lang="en-US" sz="1800" dirty="0" smtClean="0"/>
              <a:t>are thread-safe (when requested)</a:t>
            </a:r>
            <a:endParaRPr lang="en-US" sz="1800" dirty="0"/>
          </a:p>
          <a:p>
            <a:pPr lvl="1"/>
            <a:r>
              <a:rPr lang="en-US" sz="1400" dirty="0" smtClean="0"/>
              <a:t>Multiple </a:t>
            </a:r>
            <a:r>
              <a:rPr lang="en-US" sz="1400" dirty="0"/>
              <a:t>threads can </a:t>
            </a:r>
            <a:r>
              <a:rPr lang="en-US" sz="1400" dirty="0" smtClean="0"/>
              <a:t>make forward progress </a:t>
            </a:r>
            <a:r>
              <a:rPr lang="en-US" sz="1400" dirty="0" smtClean="0"/>
              <a:t>independently</a:t>
            </a:r>
            <a:endParaRPr lang="en-US" sz="1400" dirty="0"/>
          </a:p>
          <a:p>
            <a:pPr lvl="1"/>
            <a:r>
              <a:rPr lang="en-US" sz="1400" dirty="0" smtClean="0"/>
              <a:t>Serialization </a:t>
            </a:r>
            <a:r>
              <a:rPr lang="en-US" sz="1400" dirty="0"/>
              <a:t>can be done by the provider, not by the </a:t>
            </a:r>
            <a:r>
              <a:rPr lang="en-US" sz="1400" dirty="0" smtClean="0"/>
              <a:t>application/ULP</a:t>
            </a:r>
            <a:r>
              <a:rPr lang="en-US" sz="1400" dirty="0" smtClean="0"/>
              <a:t/>
            </a:r>
            <a:br>
              <a:rPr lang="en-US" sz="1400" dirty="0" smtClean="0"/>
            </a:br>
            <a:endParaRPr lang="en-US" sz="1400" dirty="0"/>
          </a:p>
          <a:p>
            <a:r>
              <a:rPr lang="en-US" sz="1800" dirty="0" smtClean="0"/>
              <a:t>kfabric </a:t>
            </a:r>
            <a:r>
              <a:rPr lang="en-US" sz="1800" dirty="0" smtClean="0"/>
              <a:t>provides one-sided </a:t>
            </a:r>
            <a:r>
              <a:rPr lang="en-US" sz="1800" dirty="0"/>
              <a:t>semantics enabling </a:t>
            </a:r>
            <a:r>
              <a:rPr lang="en-US" sz="1800" dirty="0" smtClean="0"/>
              <a:t>hardware Remote Memory Access without remote CPU </a:t>
            </a:r>
            <a:r>
              <a:rPr lang="en-US" sz="1800" dirty="0"/>
              <a:t>intervention</a:t>
            </a:r>
          </a:p>
          <a:p>
            <a:pPr marL="0" indent="0">
              <a:buNone/>
            </a:pPr>
            <a:endParaRPr lang="en-US" dirty="0"/>
          </a:p>
        </p:txBody>
      </p:sp>
      <p:sp>
        <p:nvSpPr>
          <p:cNvPr id="4" name="Content Placeholder 3"/>
          <p:cNvSpPr>
            <a:spLocks noGrp="1"/>
          </p:cNvSpPr>
          <p:nvPr>
            <p:ph sz="quarter" idx="13"/>
          </p:nvPr>
        </p:nvSpPr>
        <p:spPr>
          <a:xfrm>
            <a:off x="457200" y="164326"/>
            <a:ext cx="8229600" cy="670699"/>
          </a:xfrm>
        </p:spPr>
        <p:txBody>
          <a:bodyPr/>
          <a:lstStyle/>
          <a:p>
            <a:r>
              <a:rPr lang="en-US" sz="3600" dirty="0" smtClean="0"/>
              <a:t>Why a </a:t>
            </a:r>
            <a:r>
              <a:rPr lang="en-US" sz="3600" dirty="0" smtClean="0"/>
              <a:t>Kernel Storage Fabric Mid-Layer 2</a:t>
            </a:r>
            <a:endParaRPr lang="en-US" sz="3600" dirty="0"/>
          </a:p>
        </p:txBody>
      </p:sp>
      <p:sp>
        <p:nvSpPr>
          <p:cNvPr id="2" name="Slide Number Placeholder 1"/>
          <p:cNvSpPr>
            <a:spLocks noGrp="1"/>
          </p:cNvSpPr>
          <p:nvPr>
            <p:ph type="sldNum" sz="quarter" idx="4"/>
          </p:nvPr>
        </p:nvSpPr>
        <p:spPr/>
        <p:txBody>
          <a:bodyPr/>
          <a:lstStyle/>
          <a:p>
            <a:fld id="{BF849D2C-A9CD-B04A-B70A-527FFE2F698D}" type="slidenum">
              <a:rPr lang="en-US" smtClean="0"/>
              <a:pPr/>
              <a:t>13</a:t>
            </a:fld>
            <a:endParaRPr lang="en-US" dirty="0"/>
          </a:p>
        </p:txBody>
      </p:sp>
    </p:spTree>
    <p:extLst>
      <p:ext uri="{BB962C8B-B14F-4D97-AF65-F5344CB8AC3E}">
        <p14:creationId xmlns:p14="http://schemas.microsoft.com/office/powerpoint/2010/main" val="2682504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258762"/>
            <a:ext cx="8229600" cy="808303"/>
          </a:xfrm>
        </p:spPr>
        <p:txBody>
          <a:bodyPr/>
          <a:lstStyle/>
          <a:p>
            <a:r>
              <a:rPr lang="en-US" sz="3200" dirty="0"/>
              <a:t>Current Lustre LND Architecture</a:t>
            </a:r>
          </a:p>
        </p:txBody>
      </p:sp>
      <p:sp>
        <p:nvSpPr>
          <p:cNvPr id="5" name="Slide Number Placeholder 4"/>
          <p:cNvSpPr>
            <a:spLocks noGrp="1"/>
          </p:cNvSpPr>
          <p:nvPr>
            <p:ph type="sldNum" sz="quarter" idx="4"/>
          </p:nvPr>
        </p:nvSpPr>
        <p:spPr>
          <a:xfrm>
            <a:off x="3505200" y="6546850"/>
            <a:ext cx="2133600" cy="354985"/>
          </a:xfrm>
        </p:spPr>
        <p:txBody>
          <a:bodyPr/>
          <a:lstStyle/>
          <a:p>
            <a:fld id="{BF849D2C-A9CD-B04A-B70A-527FFE2F698D}" type="slidenum">
              <a:rPr lang="en-US" smtClean="0"/>
              <a:pPr/>
              <a:t>14</a:t>
            </a:fld>
            <a:endParaRPr lang="en-US" dirty="0"/>
          </a:p>
        </p:txBody>
      </p:sp>
      <p:sp>
        <p:nvSpPr>
          <p:cNvPr id="10" name="AutoShape 3"/>
          <p:cNvSpPr>
            <a:spLocks noChangeAspect="1" noChangeArrowheads="1" noTextEdit="1"/>
          </p:cNvSpPr>
          <p:nvPr/>
        </p:nvSpPr>
        <p:spPr bwMode="auto">
          <a:xfrm>
            <a:off x="989013" y="1600202"/>
            <a:ext cx="7165975" cy="473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313"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313"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7340601" y="2214067"/>
            <a:ext cx="806450" cy="352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7340601" y="2214067"/>
            <a:ext cx="806450"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7512051" y="2211144"/>
            <a:ext cx="630238"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7551738" y="2389458"/>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301" y="277531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301" y="277531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3676651" y="2737315"/>
            <a:ext cx="806450" cy="352242"/>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676651" y="2737315"/>
            <a:ext cx="806450"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3848101" y="2734392"/>
            <a:ext cx="631825"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3887788" y="2912705"/>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7138"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7138"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0"/>
          <p:cNvSpPr>
            <a:spLocks noChangeArrowheads="1"/>
          </p:cNvSpPr>
          <p:nvPr/>
        </p:nvSpPr>
        <p:spPr bwMode="auto">
          <a:xfrm>
            <a:off x="2513013" y="2214067"/>
            <a:ext cx="806450" cy="352242"/>
          </a:xfrm>
          <a:prstGeom prst="rect">
            <a:avLst/>
          </a:prstGeom>
          <a:solidFill>
            <a:srgbClr val="FDA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
          <p:cNvSpPr>
            <a:spLocks noChangeArrowheads="1"/>
          </p:cNvSpPr>
          <p:nvPr/>
        </p:nvSpPr>
        <p:spPr bwMode="auto">
          <a:xfrm>
            <a:off x="2513013" y="2214067"/>
            <a:ext cx="806450"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2"/>
          <p:cNvSpPr>
            <a:spLocks noChangeArrowheads="1"/>
          </p:cNvSpPr>
          <p:nvPr/>
        </p:nvSpPr>
        <p:spPr bwMode="auto">
          <a:xfrm>
            <a:off x="2744788" y="2301763"/>
            <a:ext cx="463550"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OFED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4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1138"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1138"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5"/>
          <p:cNvSpPr>
            <a:spLocks noChangeArrowheads="1"/>
          </p:cNvSpPr>
          <p:nvPr/>
        </p:nvSpPr>
        <p:spPr bwMode="auto">
          <a:xfrm>
            <a:off x="1497013" y="2214067"/>
            <a:ext cx="804863" cy="352242"/>
          </a:xfrm>
          <a:prstGeom prst="rect">
            <a:avLst/>
          </a:prstGeom>
          <a:solidFill>
            <a:srgbClr val="8D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6"/>
          <p:cNvSpPr>
            <a:spLocks noChangeArrowheads="1"/>
          </p:cNvSpPr>
          <p:nvPr/>
        </p:nvSpPr>
        <p:spPr bwMode="auto">
          <a:xfrm>
            <a:off x="1497013" y="2214067"/>
            <a:ext cx="804863"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7"/>
          <p:cNvSpPr>
            <a:spLocks noChangeArrowheads="1"/>
          </p:cNvSpPr>
          <p:nvPr/>
        </p:nvSpPr>
        <p:spPr bwMode="auto">
          <a:xfrm>
            <a:off x="1662113" y="2301763"/>
            <a:ext cx="177800"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8"/>
          <p:cNvSpPr>
            <a:spLocks noChangeArrowheads="1"/>
          </p:cNvSpPr>
          <p:nvPr/>
        </p:nvSpPr>
        <p:spPr bwMode="auto">
          <a:xfrm>
            <a:off x="1744663" y="2301763"/>
            <a:ext cx="177800"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9"/>
          <p:cNvSpPr>
            <a:spLocks noChangeArrowheads="1"/>
          </p:cNvSpPr>
          <p:nvPr/>
        </p:nvSpPr>
        <p:spPr bwMode="auto">
          <a:xfrm>
            <a:off x="1825626" y="2301763"/>
            <a:ext cx="4238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iblnd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30"/>
          <p:cNvSpPr>
            <a:spLocks noChangeShapeType="1"/>
          </p:cNvSpPr>
          <p:nvPr/>
        </p:nvSpPr>
        <p:spPr bwMode="auto">
          <a:xfrm>
            <a:off x="2301876" y="2390919"/>
            <a:ext cx="2111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31"/>
          <p:cNvSpPr>
            <a:spLocks noChangeShapeType="1"/>
          </p:cNvSpPr>
          <p:nvPr/>
        </p:nvSpPr>
        <p:spPr bwMode="auto">
          <a:xfrm>
            <a:off x="3165476" y="2566309"/>
            <a:ext cx="511175" cy="35808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32"/>
          <p:cNvSpPr>
            <a:spLocks noChangeShapeType="1"/>
          </p:cNvSpPr>
          <p:nvPr/>
        </p:nvSpPr>
        <p:spPr bwMode="auto">
          <a:xfrm flipV="1">
            <a:off x="5006976" y="2395304"/>
            <a:ext cx="2333625" cy="4823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7"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8538"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8538"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5"/>
          <p:cNvSpPr>
            <a:spLocks noChangeArrowheads="1"/>
          </p:cNvSpPr>
          <p:nvPr/>
        </p:nvSpPr>
        <p:spPr bwMode="auto">
          <a:xfrm>
            <a:off x="1004888" y="3349719"/>
            <a:ext cx="806450" cy="350780"/>
          </a:xfrm>
          <a:prstGeom prst="rect">
            <a:avLst/>
          </a:prstGeom>
          <a:solidFill>
            <a:srgbClr val="8E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6"/>
          <p:cNvSpPr>
            <a:spLocks noChangeArrowheads="1"/>
          </p:cNvSpPr>
          <p:nvPr/>
        </p:nvSpPr>
        <p:spPr bwMode="auto">
          <a:xfrm>
            <a:off x="1004888"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37"/>
          <p:cNvSpPr>
            <a:spLocks noChangeArrowheads="1"/>
          </p:cNvSpPr>
          <p:nvPr/>
        </p:nvSpPr>
        <p:spPr bwMode="auto">
          <a:xfrm>
            <a:off x="1263651" y="3435952"/>
            <a:ext cx="40481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LNet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5" name="Line 38"/>
          <p:cNvSpPr>
            <a:spLocks noChangeShapeType="1"/>
          </p:cNvSpPr>
          <p:nvPr/>
        </p:nvSpPr>
        <p:spPr bwMode="auto">
          <a:xfrm flipV="1">
            <a:off x="1435101" y="2566309"/>
            <a:ext cx="379413" cy="783409"/>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3"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37076"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37076"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41"/>
          <p:cNvSpPr>
            <a:spLocks noChangeArrowheads="1"/>
          </p:cNvSpPr>
          <p:nvPr/>
        </p:nvSpPr>
        <p:spPr bwMode="auto">
          <a:xfrm>
            <a:off x="4545013" y="3349719"/>
            <a:ext cx="806450" cy="350780"/>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42"/>
          <p:cNvSpPr>
            <a:spLocks noChangeArrowheads="1"/>
          </p:cNvSpPr>
          <p:nvPr/>
        </p:nvSpPr>
        <p:spPr bwMode="auto">
          <a:xfrm>
            <a:off x="4545013"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43"/>
          <p:cNvSpPr>
            <a:spLocks noChangeArrowheads="1"/>
          </p:cNvSpPr>
          <p:nvPr/>
        </p:nvSpPr>
        <p:spPr bwMode="auto">
          <a:xfrm>
            <a:off x="4716463" y="3345334"/>
            <a:ext cx="631825"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1" name="Rectangle 44"/>
          <p:cNvSpPr>
            <a:spLocks noChangeArrowheads="1"/>
          </p:cNvSpPr>
          <p:nvPr/>
        </p:nvSpPr>
        <p:spPr bwMode="auto">
          <a:xfrm>
            <a:off x="4756151" y="3523647"/>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69" name="Pictur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26313"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26313"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47"/>
          <p:cNvSpPr>
            <a:spLocks noChangeArrowheads="1"/>
          </p:cNvSpPr>
          <p:nvPr/>
        </p:nvSpPr>
        <p:spPr bwMode="auto">
          <a:xfrm>
            <a:off x="7340601" y="3349719"/>
            <a:ext cx="806450" cy="3507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48"/>
          <p:cNvSpPr>
            <a:spLocks noChangeArrowheads="1"/>
          </p:cNvSpPr>
          <p:nvPr/>
        </p:nvSpPr>
        <p:spPr bwMode="auto">
          <a:xfrm>
            <a:off x="7340601"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49"/>
          <p:cNvSpPr>
            <a:spLocks noChangeArrowheads="1"/>
          </p:cNvSpPr>
          <p:nvPr/>
        </p:nvSpPr>
        <p:spPr bwMode="auto">
          <a:xfrm>
            <a:off x="7512051" y="3345334"/>
            <a:ext cx="630238"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8" name="Rectangle 50"/>
          <p:cNvSpPr>
            <a:spLocks noChangeArrowheads="1"/>
          </p:cNvSpPr>
          <p:nvPr/>
        </p:nvSpPr>
        <p:spPr bwMode="auto">
          <a:xfrm>
            <a:off x="7551738" y="3523647"/>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9" name="Line 51"/>
          <p:cNvSpPr>
            <a:spLocks noChangeShapeType="1"/>
          </p:cNvSpPr>
          <p:nvPr/>
        </p:nvSpPr>
        <p:spPr bwMode="auto">
          <a:xfrm>
            <a:off x="5383213" y="3492954"/>
            <a:ext cx="1957388" cy="438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76" name="Picture 5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81663" y="3013554"/>
            <a:ext cx="1546225" cy="9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5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37076"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8"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37076"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55"/>
          <p:cNvSpPr>
            <a:spLocks noChangeArrowheads="1"/>
          </p:cNvSpPr>
          <p:nvPr/>
        </p:nvSpPr>
        <p:spPr bwMode="auto">
          <a:xfrm>
            <a:off x="4545013" y="4573065"/>
            <a:ext cx="806450" cy="350780"/>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56"/>
          <p:cNvSpPr>
            <a:spLocks noChangeArrowheads="1"/>
          </p:cNvSpPr>
          <p:nvPr/>
        </p:nvSpPr>
        <p:spPr bwMode="auto">
          <a:xfrm>
            <a:off x="4545013" y="4573065"/>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57"/>
          <p:cNvSpPr>
            <a:spLocks noChangeArrowheads="1"/>
          </p:cNvSpPr>
          <p:nvPr/>
        </p:nvSpPr>
        <p:spPr bwMode="auto">
          <a:xfrm>
            <a:off x="4716463" y="4571603"/>
            <a:ext cx="631825"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5" name="Rectangle 58"/>
          <p:cNvSpPr>
            <a:spLocks noChangeArrowheads="1"/>
          </p:cNvSpPr>
          <p:nvPr/>
        </p:nvSpPr>
        <p:spPr bwMode="auto">
          <a:xfrm>
            <a:off x="4756151" y="4748455"/>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83" name="Picture 5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26313"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4" name="Picture 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26313"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61"/>
          <p:cNvSpPr>
            <a:spLocks noChangeArrowheads="1"/>
          </p:cNvSpPr>
          <p:nvPr/>
        </p:nvSpPr>
        <p:spPr bwMode="auto">
          <a:xfrm>
            <a:off x="7340601" y="4573065"/>
            <a:ext cx="806450" cy="3507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62"/>
          <p:cNvSpPr>
            <a:spLocks noChangeArrowheads="1"/>
          </p:cNvSpPr>
          <p:nvPr/>
        </p:nvSpPr>
        <p:spPr bwMode="auto">
          <a:xfrm>
            <a:off x="7340601" y="4573065"/>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63"/>
          <p:cNvSpPr>
            <a:spLocks noChangeArrowheads="1"/>
          </p:cNvSpPr>
          <p:nvPr/>
        </p:nvSpPr>
        <p:spPr bwMode="auto">
          <a:xfrm>
            <a:off x="7512051" y="4571603"/>
            <a:ext cx="630238"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1" name="Rectangle 64"/>
          <p:cNvSpPr>
            <a:spLocks noChangeArrowheads="1"/>
          </p:cNvSpPr>
          <p:nvPr/>
        </p:nvSpPr>
        <p:spPr bwMode="auto">
          <a:xfrm>
            <a:off x="7551738" y="4748455"/>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2" name="Line 65"/>
          <p:cNvSpPr>
            <a:spLocks noChangeShapeType="1"/>
          </p:cNvSpPr>
          <p:nvPr/>
        </p:nvSpPr>
        <p:spPr bwMode="auto">
          <a:xfrm flipV="1">
            <a:off x="5383213" y="4722146"/>
            <a:ext cx="1957388" cy="877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90" name="Picture 6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81663" y="4235439"/>
            <a:ext cx="1546225" cy="9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1" name="Picture 6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97138"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2" name="Picture 6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97138"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 name="Rectangle 69"/>
          <p:cNvSpPr>
            <a:spLocks noChangeArrowheads="1"/>
          </p:cNvSpPr>
          <p:nvPr/>
        </p:nvSpPr>
        <p:spPr bwMode="auto">
          <a:xfrm>
            <a:off x="2513013" y="3349719"/>
            <a:ext cx="806450" cy="350780"/>
          </a:xfrm>
          <a:prstGeom prst="rect">
            <a:avLst/>
          </a:prstGeom>
          <a:solidFill>
            <a:srgbClr val="8E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70"/>
          <p:cNvSpPr>
            <a:spLocks noChangeArrowheads="1"/>
          </p:cNvSpPr>
          <p:nvPr/>
        </p:nvSpPr>
        <p:spPr bwMode="auto">
          <a:xfrm>
            <a:off x="2513013"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71"/>
          <p:cNvSpPr>
            <a:spLocks noChangeArrowheads="1"/>
          </p:cNvSpPr>
          <p:nvPr/>
        </p:nvSpPr>
        <p:spPr bwMode="auto">
          <a:xfrm>
            <a:off x="2678113" y="3435952"/>
            <a:ext cx="6016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smtClean="0">
                <a:ln>
                  <a:noFill/>
                </a:ln>
                <a:solidFill>
                  <a:srgbClr val="000000"/>
                </a:solidFill>
                <a:effectLst/>
                <a:latin typeface="Calibri" panose="020F0502020204030204" pitchFamily="34" charset="0"/>
              </a:rPr>
              <a:t>socklnd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96"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22663" y="3390643"/>
            <a:ext cx="836613"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 name="Picture 7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22663" y="3390643"/>
            <a:ext cx="836613"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Rectangle 74"/>
          <p:cNvSpPr>
            <a:spLocks noChangeArrowheads="1"/>
          </p:cNvSpPr>
          <p:nvPr/>
        </p:nvSpPr>
        <p:spPr bwMode="auto">
          <a:xfrm>
            <a:off x="3529013" y="3349719"/>
            <a:ext cx="806450" cy="3507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75"/>
          <p:cNvSpPr>
            <a:spLocks noChangeArrowheads="1"/>
          </p:cNvSpPr>
          <p:nvPr/>
        </p:nvSpPr>
        <p:spPr bwMode="auto">
          <a:xfrm>
            <a:off x="3529013"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76"/>
          <p:cNvSpPr>
            <a:spLocks noChangeArrowheads="1"/>
          </p:cNvSpPr>
          <p:nvPr/>
        </p:nvSpPr>
        <p:spPr bwMode="auto">
          <a:xfrm>
            <a:off x="3656013" y="3435952"/>
            <a:ext cx="681038"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Ethernet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1" name="Line 77"/>
          <p:cNvSpPr>
            <a:spLocks noChangeShapeType="1"/>
          </p:cNvSpPr>
          <p:nvPr/>
        </p:nvSpPr>
        <p:spPr bwMode="auto">
          <a:xfrm flipV="1">
            <a:off x="1824038" y="3497339"/>
            <a:ext cx="682625" cy="730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Line 78"/>
          <p:cNvSpPr>
            <a:spLocks noChangeShapeType="1"/>
          </p:cNvSpPr>
          <p:nvPr/>
        </p:nvSpPr>
        <p:spPr bwMode="auto">
          <a:xfrm flipV="1">
            <a:off x="3341688" y="3504647"/>
            <a:ext cx="2016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Line 79"/>
          <p:cNvSpPr>
            <a:spLocks noChangeShapeType="1"/>
          </p:cNvSpPr>
          <p:nvPr/>
        </p:nvSpPr>
        <p:spPr bwMode="auto">
          <a:xfrm>
            <a:off x="4349751" y="3492954"/>
            <a:ext cx="195263" cy="730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04" name="Picture 8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85951"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 name="Picture 8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85951"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6" name="Rectangle 82"/>
          <p:cNvSpPr>
            <a:spLocks noChangeArrowheads="1"/>
          </p:cNvSpPr>
          <p:nvPr/>
        </p:nvSpPr>
        <p:spPr bwMode="auto">
          <a:xfrm>
            <a:off x="1900238" y="4573065"/>
            <a:ext cx="804863" cy="350780"/>
          </a:xfrm>
          <a:prstGeom prst="rect">
            <a:avLst/>
          </a:prstGeom>
          <a:solidFill>
            <a:srgbClr val="93F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83"/>
          <p:cNvSpPr>
            <a:spLocks noChangeArrowheads="1"/>
          </p:cNvSpPr>
          <p:nvPr/>
        </p:nvSpPr>
        <p:spPr bwMode="auto">
          <a:xfrm>
            <a:off x="1900238" y="4573065"/>
            <a:ext cx="804863"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84"/>
          <p:cNvSpPr>
            <a:spLocks noChangeArrowheads="1"/>
          </p:cNvSpPr>
          <p:nvPr/>
        </p:nvSpPr>
        <p:spPr bwMode="auto">
          <a:xfrm>
            <a:off x="2109788" y="4659298"/>
            <a:ext cx="501650"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gnilnd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1" name="Line 85"/>
          <p:cNvSpPr>
            <a:spLocks noChangeShapeType="1"/>
          </p:cNvSpPr>
          <p:nvPr/>
        </p:nvSpPr>
        <p:spPr bwMode="auto">
          <a:xfrm>
            <a:off x="1544638" y="3712192"/>
            <a:ext cx="658813" cy="860873"/>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Line 86"/>
          <p:cNvSpPr>
            <a:spLocks noChangeShapeType="1"/>
          </p:cNvSpPr>
          <p:nvPr/>
        </p:nvSpPr>
        <p:spPr bwMode="auto">
          <a:xfrm>
            <a:off x="2719388" y="4738224"/>
            <a:ext cx="1844675" cy="1023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11" name="Picture 8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70301" y="2233068"/>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2" name="Picture 8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70301" y="2233068"/>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Rectangle 89"/>
          <p:cNvSpPr>
            <a:spLocks noChangeArrowheads="1"/>
          </p:cNvSpPr>
          <p:nvPr/>
        </p:nvSpPr>
        <p:spPr bwMode="auto">
          <a:xfrm>
            <a:off x="3676651" y="2196528"/>
            <a:ext cx="806450" cy="350780"/>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Rectangle 90"/>
          <p:cNvSpPr>
            <a:spLocks noChangeArrowheads="1"/>
          </p:cNvSpPr>
          <p:nvPr/>
        </p:nvSpPr>
        <p:spPr bwMode="auto">
          <a:xfrm>
            <a:off x="3676651" y="2196528"/>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91"/>
          <p:cNvSpPr>
            <a:spLocks noChangeArrowheads="1"/>
          </p:cNvSpPr>
          <p:nvPr/>
        </p:nvSpPr>
        <p:spPr bwMode="auto">
          <a:xfrm>
            <a:off x="3848101" y="2195067"/>
            <a:ext cx="631825"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9" name="Rectangle 92"/>
          <p:cNvSpPr>
            <a:spLocks noChangeArrowheads="1"/>
          </p:cNvSpPr>
          <p:nvPr/>
        </p:nvSpPr>
        <p:spPr bwMode="auto">
          <a:xfrm>
            <a:off x="3887788" y="2368995"/>
            <a:ext cx="512763"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117" name="Picture 9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670301" y="1692282"/>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8" name="Picture 9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670301" y="1692282"/>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0" name="Rectangle 95"/>
          <p:cNvSpPr>
            <a:spLocks noChangeArrowheads="1"/>
          </p:cNvSpPr>
          <p:nvPr/>
        </p:nvSpPr>
        <p:spPr bwMode="auto">
          <a:xfrm>
            <a:off x="3676651" y="1654281"/>
            <a:ext cx="806450" cy="352242"/>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96"/>
          <p:cNvSpPr>
            <a:spLocks noChangeArrowheads="1"/>
          </p:cNvSpPr>
          <p:nvPr/>
        </p:nvSpPr>
        <p:spPr bwMode="auto">
          <a:xfrm>
            <a:off x="3676651" y="1654281"/>
            <a:ext cx="806450"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97"/>
          <p:cNvSpPr>
            <a:spLocks noChangeArrowheads="1"/>
          </p:cNvSpPr>
          <p:nvPr/>
        </p:nvSpPr>
        <p:spPr bwMode="auto">
          <a:xfrm>
            <a:off x="3848101" y="1652819"/>
            <a:ext cx="631825"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5" name="Rectangle 98"/>
          <p:cNvSpPr>
            <a:spLocks noChangeArrowheads="1"/>
          </p:cNvSpPr>
          <p:nvPr/>
        </p:nvSpPr>
        <p:spPr bwMode="auto">
          <a:xfrm>
            <a:off x="3887788" y="1829671"/>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6" name="Rectangle 99"/>
          <p:cNvSpPr>
            <a:spLocks noChangeArrowheads="1"/>
          </p:cNvSpPr>
          <p:nvPr/>
        </p:nvSpPr>
        <p:spPr bwMode="auto">
          <a:xfrm>
            <a:off x="3240088" y="5846105"/>
            <a:ext cx="196850" cy="106696"/>
          </a:xfrm>
          <a:prstGeom prst="rect">
            <a:avLst/>
          </a:prstGeom>
          <a:solidFill>
            <a:srgbClr val="8D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100"/>
          <p:cNvSpPr>
            <a:spLocks noChangeArrowheads="1"/>
          </p:cNvSpPr>
          <p:nvPr/>
        </p:nvSpPr>
        <p:spPr bwMode="auto">
          <a:xfrm>
            <a:off x="3240088" y="5846105"/>
            <a:ext cx="196850" cy="106696"/>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101"/>
          <p:cNvSpPr>
            <a:spLocks noChangeArrowheads="1"/>
          </p:cNvSpPr>
          <p:nvPr/>
        </p:nvSpPr>
        <p:spPr bwMode="auto">
          <a:xfrm>
            <a:off x="3240088" y="6017110"/>
            <a:ext cx="196850" cy="106696"/>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102"/>
          <p:cNvSpPr>
            <a:spLocks noChangeArrowheads="1"/>
          </p:cNvSpPr>
          <p:nvPr/>
        </p:nvSpPr>
        <p:spPr bwMode="auto">
          <a:xfrm>
            <a:off x="3240088" y="6017110"/>
            <a:ext cx="196850" cy="106696"/>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103"/>
          <p:cNvSpPr>
            <a:spLocks noChangeArrowheads="1"/>
          </p:cNvSpPr>
          <p:nvPr/>
        </p:nvSpPr>
        <p:spPr bwMode="auto">
          <a:xfrm>
            <a:off x="3240088" y="6188116"/>
            <a:ext cx="196850" cy="106696"/>
          </a:xfrm>
          <a:prstGeom prst="rect">
            <a:avLst/>
          </a:prstGeom>
          <a:solidFill>
            <a:srgbClr val="FD9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104"/>
          <p:cNvSpPr>
            <a:spLocks noChangeArrowheads="1"/>
          </p:cNvSpPr>
          <p:nvPr/>
        </p:nvSpPr>
        <p:spPr bwMode="auto">
          <a:xfrm>
            <a:off x="3240088" y="6188116"/>
            <a:ext cx="196850" cy="106696"/>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105"/>
          <p:cNvSpPr>
            <a:spLocks noChangeArrowheads="1"/>
          </p:cNvSpPr>
          <p:nvPr/>
        </p:nvSpPr>
        <p:spPr bwMode="auto">
          <a:xfrm>
            <a:off x="3667126" y="5808104"/>
            <a:ext cx="2286000"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Supported by Lustre Community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98" name="Rectangle 106"/>
          <p:cNvSpPr>
            <a:spLocks noChangeArrowheads="1"/>
          </p:cNvSpPr>
          <p:nvPr/>
        </p:nvSpPr>
        <p:spPr bwMode="auto">
          <a:xfrm>
            <a:off x="3654426" y="5982032"/>
            <a:ext cx="190341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Supported by HW Vendors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99" name="Rectangle 107"/>
          <p:cNvSpPr>
            <a:spLocks noChangeArrowheads="1"/>
          </p:cNvSpPr>
          <p:nvPr/>
        </p:nvSpPr>
        <p:spPr bwMode="auto">
          <a:xfrm>
            <a:off x="3695701" y="6153038"/>
            <a:ext cx="2720975"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Supported by OpenFabrics Community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00" name="Line 108"/>
          <p:cNvSpPr>
            <a:spLocks noChangeShapeType="1"/>
          </p:cNvSpPr>
          <p:nvPr/>
        </p:nvSpPr>
        <p:spPr bwMode="auto">
          <a:xfrm>
            <a:off x="3333751" y="2387996"/>
            <a:ext cx="358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1" name="Line 109"/>
          <p:cNvSpPr>
            <a:spLocks noChangeShapeType="1"/>
          </p:cNvSpPr>
          <p:nvPr/>
        </p:nvSpPr>
        <p:spPr bwMode="auto">
          <a:xfrm flipV="1">
            <a:off x="3162301" y="1839902"/>
            <a:ext cx="527050" cy="374166"/>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 name="Line 110"/>
          <p:cNvSpPr>
            <a:spLocks noChangeShapeType="1"/>
          </p:cNvSpPr>
          <p:nvPr/>
        </p:nvSpPr>
        <p:spPr bwMode="auto">
          <a:xfrm>
            <a:off x="4483101" y="1829671"/>
            <a:ext cx="523875" cy="61386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 name="Line 111"/>
          <p:cNvSpPr>
            <a:spLocks noChangeShapeType="1"/>
          </p:cNvSpPr>
          <p:nvPr/>
        </p:nvSpPr>
        <p:spPr bwMode="auto">
          <a:xfrm>
            <a:off x="4494213" y="2409920"/>
            <a:ext cx="512763" cy="33616"/>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Line 112"/>
          <p:cNvSpPr>
            <a:spLocks noChangeShapeType="1"/>
          </p:cNvSpPr>
          <p:nvPr/>
        </p:nvSpPr>
        <p:spPr bwMode="auto">
          <a:xfrm flipV="1">
            <a:off x="4505326" y="2443536"/>
            <a:ext cx="501650" cy="495477"/>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681663" y="1874980"/>
            <a:ext cx="1546225" cy="9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092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885826" y="1486097"/>
            <a:ext cx="7334250" cy="4923613"/>
          </a:xfrm>
          <a:prstGeom prst="rect">
            <a:avLst/>
          </a:prstGeom>
        </p:spPr>
      </p:pic>
      <p:sp>
        <p:nvSpPr>
          <p:cNvPr id="4" name="Content Placeholder 3"/>
          <p:cNvSpPr>
            <a:spLocks noGrp="1"/>
          </p:cNvSpPr>
          <p:nvPr>
            <p:ph sz="quarter" idx="13"/>
          </p:nvPr>
        </p:nvSpPr>
        <p:spPr>
          <a:xfrm>
            <a:off x="457200" y="285750"/>
            <a:ext cx="8229600" cy="781315"/>
          </a:xfrm>
        </p:spPr>
        <p:txBody>
          <a:bodyPr/>
          <a:lstStyle/>
          <a:p>
            <a:r>
              <a:rPr lang="en-US" sz="3200" dirty="0" smtClean="0"/>
              <a:t>Future Lustre LND Architecture</a:t>
            </a:r>
            <a:endParaRPr lang="en-US" sz="3200" dirty="0"/>
          </a:p>
        </p:txBody>
      </p:sp>
      <p:sp>
        <p:nvSpPr>
          <p:cNvPr id="5" name="Slide Number Placeholder 4"/>
          <p:cNvSpPr>
            <a:spLocks noGrp="1"/>
          </p:cNvSpPr>
          <p:nvPr>
            <p:ph type="sldNum" sz="quarter" idx="4"/>
          </p:nvPr>
        </p:nvSpPr>
        <p:spPr/>
        <p:txBody>
          <a:bodyPr/>
          <a:lstStyle/>
          <a:p>
            <a:fld id="{BF849D2C-A9CD-B04A-B70A-527FFE2F698D}" type="slidenum">
              <a:rPr lang="en-US" smtClean="0"/>
              <a:pPr/>
              <a:t>15</a:t>
            </a:fld>
            <a:endParaRPr lang="en-US" dirty="0"/>
          </a:p>
        </p:txBody>
      </p:sp>
    </p:spTree>
    <p:extLst>
      <p:ext uri="{BB962C8B-B14F-4D97-AF65-F5344CB8AC3E}">
        <p14:creationId xmlns:p14="http://schemas.microsoft.com/office/powerpoint/2010/main" val="308971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571128"/>
            <a:ext cx="9144000" cy="1042935"/>
          </a:xfrm>
        </p:spPr>
        <p:txBody>
          <a:bodyPr/>
          <a:lstStyle/>
          <a:p>
            <a:r>
              <a:rPr lang="en-US" dirty="0" smtClean="0"/>
              <a:t>THANK YOU</a:t>
            </a:r>
            <a:endParaRPr lang="en-US" dirty="0"/>
          </a:p>
        </p:txBody>
      </p:sp>
      <p:sp>
        <p:nvSpPr>
          <p:cNvPr id="5" name="Subtitle 4"/>
          <p:cNvSpPr>
            <a:spLocks noGrp="1"/>
          </p:cNvSpPr>
          <p:nvPr>
            <p:ph type="subTitle" idx="1"/>
          </p:nvPr>
        </p:nvSpPr>
        <p:spPr>
          <a:xfrm>
            <a:off x="0" y="5216743"/>
            <a:ext cx="9144000" cy="554937"/>
          </a:xfrm>
        </p:spPr>
        <p:txBody>
          <a:bodyPr/>
          <a:lstStyle/>
          <a:p>
            <a:r>
              <a:rPr lang="en-US" dirty="0" smtClean="0"/>
              <a:t>OFIWG – DS/DA</a:t>
            </a:r>
          </a:p>
          <a:p>
            <a:endParaRPr lang="en-US" dirty="0"/>
          </a:p>
        </p:txBody>
      </p:sp>
    </p:spTree>
    <p:extLst>
      <p:ext uri="{BB962C8B-B14F-4D97-AF65-F5344CB8AC3E}">
        <p14:creationId xmlns:p14="http://schemas.microsoft.com/office/powerpoint/2010/main" val="2598956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467100"/>
            <a:ext cx="9144000" cy="2505074"/>
          </a:xfrm>
        </p:spPr>
        <p:txBody>
          <a:bodyPr>
            <a:normAutofit lnSpcReduction="10000"/>
          </a:bodyPr>
          <a:lstStyle/>
          <a:p>
            <a:r>
              <a:rPr lang="en-US" sz="4800" dirty="0" smtClean="0"/>
              <a:t>Pathfinding a </a:t>
            </a:r>
            <a:r>
              <a:rPr lang="en-US" sz="4800" dirty="0" smtClean="0"/>
              <a:t>Kernel</a:t>
            </a:r>
            <a:endParaRPr lang="en-US" sz="4800" dirty="0" smtClean="0"/>
          </a:p>
          <a:p>
            <a:r>
              <a:rPr lang="en-US" sz="4800" dirty="0" smtClean="0"/>
              <a:t>Storage</a:t>
            </a:r>
            <a:r>
              <a:rPr lang="en-US" sz="4800" dirty="0"/>
              <a:t> </a:t>
            </a:r>
            <a:r>
              <a:rPr lang="en-US" sz="4800" dirty="0" smtClean="0"/>
              <a:t>Fabric</a:t>
            </a:r>
          </a:p>
          <a:p>
            <a:r>
              <a:rPr lang="en-US" sz="4800" dirty="0" smtClean="0"/>
              <a:t>Mid-layer</a:t>
            </a:r>
          </a:p>
          <a:p>
            <a:endParaRPr lang="en-US" dirty="0" smtClean="0"/>
          </a:p>
        </p:txBody>
      </p:sp>
      <p:sp>
        <p:nvSpPr>
          <p:cNvPr id="4" name="Date Placeholder 3"/>
          <p:cNvSpPr txBox="1">
            <a:spLocks/>
          </p:cNvSpPr>
          <p:nvPr/>
        </p:nvSpPr>
        <p:spPr>
          <a:xfrm>
            <a:off x="1" y="6499225"/>
            <a:ext cx="9143999" cy="348666"/>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2000" dirty="0" smtClean="0">
                <a:solidFill>
                  <a:schemeClr val="bg1"/>
                </a:solidFill>
              </a:rPr>
              <a:t>April 2016 </a:t>
            </a:r>
            <a:endParaRPr lang="en-US" sz="2000" dirty="0">
              <a:solidFill>
                <a:schemeClr val="bg1"/>
              </a:solidFill>
            </a:endParaRPr>
          </a:p>
        </p:txBody>
      </p:sp>
      <p:sp>
        <p:nvSpPr>
          <p:cNvPr id="10" name="Subtitle 6"/>
          <p:cNvSpPr txBox="1">
            <a:spLocks/>
          </p:cNvSpPr>
          <p:nvPr/>
        </p:nvSpPr>
        <p:spPr>
          <a:xfrm>
            <a:off x="676275" y="5972174"/>
            <a:ext cx="7705726" cy="676275"/>
          </a:xfrm>
          <a:prstGeom prst="rect">
            <a:avLst/>
          </a:prstGeom>
        </p:spPr>
        <p:txBody>
          <a:bodyPr vert="horz" lIns="91440" tIns="45720" rIns="91440" bIns="45720" rtlCol="0">
            <a:normAutofit/>
          </a:bodyPr>
          <a:lstStyle>
            <a:lvl1pPr marL="0" indent="0" algn="ctr" defTabSz="457200" rtl="0" eaLnBrk="1" latinLnBrk="0" hangingPunct="1">
              <a:spcBef>
                <a:spcPct val="20000"/>
              </a:spcBef>
              <a:buSzPct val="110000"/>
              <a:buFont typeface="Wingdings" charset="2"/>
              <a:buNone/>
              <a:defRPr sz="2600" b="0" i="0" kern="1200">
                <a:solidFill>
                  <a:srgbClr val="FFFFFF"/>
                </a:solidFill>
                <a:latin typeface="Arial Narrow"/>
                <a:ea typeface="+mn-ea"/>
                <a:cs typeface="Arial Narrow"/>
              </a:defRPr>
            </a:lvl1pPr>
            <a:lvl2pPr marL="457200" indent="0" algn="ctr" defTabSz="457200" rtl="0" eaLnBrk="1" latinLnBrk="0" hangingPunct="1">
              <a:spcBef>
                <a:spcPct val="20000"/>
              </a:spcBef>
              <a:buClr>
                <a:srgbClr val="399ACA"/>
              </a:buClr>
              <a:buSzPct val="120000"/>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00588D"/>
              </a:buClr>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t>Scott Atchley, Stan Smith, Paul Grun</a:t>
            </a:r>
            <a:endParaRPr lang="en-US" sz="2800" dirty="0"/>
          </a:p>
        </p:txBody>
      </p:sp>
    </p:spTree>
    <p:extLst>
      <p:ext uri="{BB962C8B-B14F-4D97-AF65-F5344CB8AC3E}">
        <p14:creationId xmlns:p14="http://schemas.microsoft.com/office/powerpoint/2010/main" val="554762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11215"/>
            <a:ext cx="8229600" cy="5172136"/>
          </a:xfrm>
        </p:spPr>
        <p:txBody>
          <a:bodyPr>
            <a:normAutofit fontScale="92500"/>
          </a:bodyPr>
          <a:lstStyle/>
          <a:p>
            <a:r>
              <a:rPr lang="en-US" sz="2200" dirty="0" smtClean="0"/>
              <a:t>Kernel fabric clients (ULPs) require a fabric device specific bottom edge in order to interface with kernel fabric </a:t>
            </a:r>
            <a:r>
              <a:rPr lang="en-US" sz="2200" dirty="0" smtClean="0"/>
              <a:t>devices</a:t>
            </a:r>
            <a:r>
              <a:rPr lang="en-US" sz="2400" dirty="0" smtClean="0"/>
              <a:t/>
            </a:r>
            <a:br>
              <a:rPr lang="en-US" sz="2400" dirty="0" smtClean="0"/>
            </a:br>
            <a:endParaRPr lang="en-US" sz="2400" dirty="0" smtClean="0"/>
          </a:p>
          <a:p>
            <a:r>
              <a:rPr lang="en-US" sz="2200" dirty="0" smtClean="0"/>
              <a:t>Each ULP is forced to define a fabric transport abstraction layer  and then meld the fabric device specific behavior into their fabric transport abstraction; often 8+ months of development </a:t>
            </a:r>
            <a:r>
              <a:rPr lang="en-US" sz="2200" dirty="0" smtClean="0"/>
              <a:t>work</a:t>
            </a:r>
            <a:r>
              <a:rPr lang="en-US" dirty="0" smtClean="0"/>
              <a:t/>
            </a:r>
            <a:br>
              <a:rPr lang="en-US" dirty="0" smtClean="0"/>
            </a:br>
            <a:r>
              <a:rPr lang="en-US" dirty="0" smtClean="0"/>
              <a:t>Case in point:</a:t>
            </a:r>
          </a:p>
          <a:p>
            <a:pPr lvl="2"/>
            <a:r>
              <a:rPr lang="en-US" sz="2000" dirty="0" smtClean="0"/>
              <a:t>LNET is the fabric transport </a:t>
            </a:r>
            <a:r>
              <a:rPr lang="en-US" sz="2000" dirty="0" smtClean="0"/>
              <a:t>abstraction</a:t>
            </a:r>
            <a:endParaRPr lang="en-US" sz="2000" dirty="0" smtClean="0"/>
          </a:p>
          <a:p>
            <a:pPr lvl="2"/>
            <a:r>
              <a:rPr lang="en-US" sz="2000" dirty="0" smtClean="0"/>
              <a:t>A </a:t>
            </a:r>
            <a:r>
              <a:rPr lang="en-US" sz="2000" dirty="0" smtClean="0"/>
              <a:t>Lustre Network Driver </a:t>
            </a:r>
            <a:r>
              <a:rPr lang="en-US" sz="2000" dirty="0" smtClean="0"/>
              <a:t>(LND) is </a:t>
            </a:r>
            <a:r>
              <a:rPr lang="en-US" sz="2000" dirty="0" smtClean="0"/>
              <a:t>required for each supported </a:t>
            </a:r>
            <a:r>
              <a:rPr lang="en-US" sz="2000" dirty="0" smtClean="0"/>
              <a:t>fabric:</a:t>
            </a:r>
            <a:br>
              <a:rPr lang="en-US" sz="2000" dirty="0" smtClean="0"/>
            </a:br>
            <a:r>
              <a:rPr lang="en-US" sz="1800" dirty="0" smtClean="0"/>
              <a:t>LNDs </a:t>
            </a:r>
            <a:r>
              <a:rPr lang="en-US" sz="1800" dirty="0" smtClean="0"/>
              <a:t>for IB/iWARP, </a:t>
            </a:r>
            <a:r>
              <a:rPr lang="en-US" sz="1800" dirty="0" smtClean="0"/>
              <a:t>Cray GNI, ksockets, </a:t>
            </a:r>
            <a:r>
              <a:rPr lang="en-US" sz="1800" dirty="0" smtClean="0"/>
              <a:t>non-QP based devices…</a:t>
            </a:r>
          </a:p>
          <a:p>
            <a:pPr lvl="1"/>
            <a:endParaRPr lang="en-US" sz="2000" dirty="0" smtClean="0"/>
          </a:p>
          <a:p>
            <a:r>
              <a:rPr lang="en-US" sz="2200" dirty="0" smtClean="0"/>
              <a:t>NVMe over Fabrics (NVMe/F), </a:t>
            </a:r>
            <a:r>
              <a:rPr lang="en-US" sz="2200" dirty="0"/>
              <a:t>NFS/RDMA, </a:t>
            </a:r>
            <a:r>
              <a:rPr lang="en-US" sz="2200" dirty="0" smtClean="0"/>
              <a:t>iSER/SRP have the </a:t>
            </a:r>
            <a:r>
              <a:rPr lang="en-US" sz="2200" dirty="0" smtClean="0"/>
              <a:t>same </a:t>
            </a:r>
            <a:r>
              <a:rPr lang="en-US" sz="2200" dirty="0" smtClean="0"/>
              <a:t>ULP-to-fabric </a:t>
            </a:r>
            <a:r>
              <a:rPr lang="en-US" sz="2200" dirty="0" smtClean="0"/>
              <a:t>device I/F </a:t>
            </a:r>
            <a:r>
              <a:rPr lang="en-US" sz="2200" dirty="0" smtClean="0"/>
              <a:t>issues </a:t>
            </a:r>
            <a:r>
              <a:rPr lang="en-US" sz="2200" dirty="0" smtClean="0"/>
              <a:t>as </a:t>
            </a:r>
            <a:r>
              <a:rPr lang="en-US" sz="2200" dirty="0" smtClean="0"/>
              <a:t>Lustre in order to support new interconnects</a:t>
            </a:r>
            <a:endParaRPr lang="en-US" sz="2200" dirty="0" smtClean="0"/>
          </a:p>
        </p:txBody>
      </p:sp>
      <p:sp>
        <p:nvSpPr>
          <p:cNvPr id="6" name="Content Placeholder 5"/>
          <p:cNvSpPr>
            <a:spLocks noGrp="1"/>
          </p:cNvSpPr>
          <p:nvPr>
            <p:ph sz="quarter" idx="13"/>
          </p:nvPr>
        </p:nvSpPr>
        <p:spPr>
          <a:xfrm>
            <a:off x="457200" y="190501"/>
            <a:ext cx="8229600" cy="647700"/>
          </a:xfrm>
        </p:spPr>
        <p:txBody>
          <a:bodyPr/>
          <a:lstStyle/>
          <a:p>
            <a:r>
              <a:rPr lang="en-US" sz="3600" dirty="0" smtClean="0"/>
              <a:t>Kernel Fabric Observations</a:t>
            </a:r>
            <a:endParaRPr lang="en-US" sz="3600" dirty="0"/>
          </a:p>
        </p:txBody>
      </p:sp>
      <p:sp>
        <p:nvSpPr>
          <p:cNvPr id="7" name="Slide Number Placeholder 9"/>
          <p:cNvSpPr>
            <a:spLocks noGrp="1"/>
          </p:cNvSpPr>
          <p:nvPr>
            <p:ph type="sldNum" sz="quarter" idx="4"/>
          </p:nvPr>
        </p:nvSpPr>
        <p:spPr>
          <a:xfrm>
            <a:off x="3505200" y="6411456"/>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3</a:t>
            </a:fld>
            <a:endParaRPr lang="en-US" dirty="0"/>
          </a:p>
        </p:txBody>
      </p:sp>
    </p:spTree>
    <p:extLst>
      <p:ext uri="{BB962C8B-B14F-4D97-AF65-F5344CB8AC3E}">
        <p14:creationId xmlns:p14="http://schemas.microsoft.com/office/powerpoint/2010/main" val="1192434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258762"/>
            <a:ext cx="8229600" cy="808303"/>
          </a:xfrm>
        </p:spPr>
        <p:txBody>
          <a:bodyPr/>
          <a:lstStyle/>
          <a:p>
            <a:r>
              <a:rPr lang="en-US" sz="3200" dirty="0"/>
              <a:t>Current Lustre LND Architecture</a:t>
            </a:r>
          </a:p>
        </p:txBody>
      </p:sp>
      <p:sp>
        <p:nvSpPr>
          <p:cNvPr id="5" name="Slide Number Placeholder 4"/>
          <p:cNvSpPr>
            <a:spLocks noGrp="1"/>
          </p:cNvSpPr>
          <p:nvPr>
            <p:ph type="sldNum" sz="quarter" idx="4"/>
          </p:nvPr>
        </p:nvSpPr>
        <p:spPr>
          <a:xfrm>
            <a:off x="3505200" y="6546850"/>
            <a:ext cx="2133600" cy="354985"/>
          </a:xfrm>
        </p:spPr>
        <p:txBody>
          <a:bodyPr/>
          <a:lstStyle/>
          <a:p>
            <a:fld id="{BF849D2C-A9CD-B04A-B70A-527FFE2F698D}" type="slidenum">
              <a:rPr lang="en-US" smtClean="0"/>
              <a:pPr/>
              <a:t>4</a:t>
            </a:fld>
            <a:endParaRPr lang="en-US" dirty="0"/>
          </a:p>
        </p:txBody>
      </p:sp>
      <p:sp>
        <p:nvSpPr>
          <p:cNvPr id="10" name="AutoShape 3"/>
          <p:cNvSpPr>
            <a:spLocks noChangeAspect="1" noChangeArrowheads="1" noTextEdit="1"/>
          </p:cNvSpPr>
          <p:nvPr/>
        </p:nvSpPr>
        <p:spPr bwMode="auto">
          <a:xfrm>
            <a:off x="989013" y="1600202"/>
            <a:ext cx="7165975" cy="473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313"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313"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7340601" y="2214067"/>
            <a:ext cx="806450" cy="352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7340601" y="2214067"/>
            <a:ext cx="806450"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7512051" y="2211144"/>
            <a:ext cx="630238"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7551738" y="2389458"/>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301" y="277531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301" y="277531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3676651" y="2737315"/>
            <a:ext cx="806450" cy="352242"/>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676651" y="2737315"/>
            <a:ext cx="806450"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3848101" y="2734392"/>
            <a:ext cx="631825"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3887788" y="2912705"/>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7138"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7138"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0"/>
          <p:cNvSpPr>
            <a:spLocks noChangeArrowheads="1"/>
          </p:cNvSpPr>
          <p:nvPr/>
        </p:nvSpPr>
        <p:spPr bwMode="auto">
          <a:xfrm>
            <a:off x="2513013" y="2214067"/>
            <a:ext cx="806450" cy="352242"/>
          </a:xfrm>
          <a:prstGeom prst="rect">
            <a:avLst/>
          </a:prstGeom>
          <a:solidFill>
            <a:srgbClr val="FDA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
          <p:cNvSpPr>
            <a:spLocks noChangeArrowheads="1"/>
          </p:cNvSpPr>
          <p:nvPr/>
        </p:nvSpPr>
        <p:spPr bwMode="auto">
          <a:xfrm>
            <a:off x="2513013" y="2214067"/>
            <a:ext cx="806450"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2"/>
          <p:cNvSpPr>
            <a:spLocks noChangeArrowheads="1"/>
          </p:cNvSpPr>
          <p:nvPr/>
        </p:nvSpPr>
        <p:spPr bwMode="auto">
          <a:xfrm>
            <a:off x="2744788" y="2301763"/>
            <a:ext cx="463550"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OFED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4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1138"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1138" y="2252069"/>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5"/>
          <p:cNvSpPr>
            <a:spLocks noChangeArrowheads="1"/>
          </p:cNvSpPr>
          <p:nvPr/>
        </p:nvSpPr>
        <p:spPr bwMode="auto">
          <a:xfrm>
            <a:off x="1497013" y="2214067"/>
            <a:ext cx="804863" cy="352242"/>
          </a:xfrm>
          <a:prstGeom prst="rect">
            <a:avLst/>
          </a:prstGeom>
          <a:solidFill>
            <a:srgbClr val="8D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6"/>
          <p:cNvSpPr>
            <a:spLocks noChangeArrowheads="1"/>
          </p:cNvSpPr>
          <p:nvPr/>
        </p:nvSpPr>
        <p:spPr bwMode="auto">
          <a:xfrm>
            <a:off x="1497013" y="2214067"/>
            <a:ext cx="804863"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7"/>
          <p:cNvSpPr>
            <a:spLocks noChangeArrowheads="1"/>
          </p:cNvSpPr>
          <p:nvPr/>
        </p:nvSpPr>
        <p:spPr bwMode="auto">
          <a:xfrm>
            <a:off x="1662113" y="2301763"/>
            <a:ext cx="177800"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8"/>
          <p:cNvSpPr>
            <a:spLocks noChangeArrowheads="1"/>
          </p:cNvSpPr>
          <p:nvPr/>
        </p:nvSpPr>
        <p:spPr bwMode="auto">
          <a:xfrm>
            <a:off x="1744663" y="2301763"/>
            <a:ext cx="177800"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9"/>
          <p:cNvSpPr>
            <a:spLocks noChangeArrowheads="1"/>
          </p:cNvSpPr>
          <p:nvPr/>
        </p:nvSpPr>
        <p:spPr bwMode="auto">
          <a:xfrm>
            <a:off x="1825626" y="2301763"/>
            <a:ext cx="4238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iblnd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30"/>
          <p:cNvSpPr>
            <a:spLocks noChangeShapeType="1"/>
          </p:cNvSpPr>
          <p:nvPr/>
        </p:nvSpPr>
        <p:spPr bwMode="auto">
          <a:xfrm>
            <a:off x="2301876" y="2390919"/>
            <a:ext cx="2111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31"/>
          <p:cNvSpPr>
            <a:spLocks noChangeShapeType="1"/>
          </p:cNvSpPr>
          <p:nvPr/>
        </p:nvSpPr>
        <p:spPr bwMode="auto">
          <a:xfrm>
            <a:off x="3165476" y="2566309"/>
            <a:ext cx="511175" cy="35808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32"/>
          <p:cNvSpPr>
            <a:spLocks noChangeShapeType="1"/>
          </p:cNvSpPr>
          <p:nvPr/>
        </p:nvSpPr>
        <p:spPr bwMode="auto">
          <a:xfrm flipV="1">
            <a:off x="5006976" y="2395304"/>
            <a:ext cx="2333625" cy="4823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7"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8538"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8538"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5"/>
          <p:cNvSpPr>
            <a:spLocks noChangeArrowheads="1"/>
          </p:cNvSpPr>
          <p:nvPr/>
        </p:nvSpPr>
        <p:spPr bwMode="auto">
          <a:xfrm>
            <a:off x="1004888" y="3349719"/>
            <a:ext cx="806450" cy="350780"/>
          </a:xfrm>
          <a:prstGeom prst="rect">
            <a:avLst/>
          </a:prstGeom>
          <a:solidFill>
            <a:srgbClr val="8E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6"/>
          <p:cNvSpPr>
            <a:spLocks noChangeArrowheads="1"/>
          </p:cNvSpPr>
          <p:nvPr/>
        </p:nvSpPr>
        <p:spPr bwMode="auto">
          <a:xfrm>
            <a:off x="1004888"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37"/>
          <p:cNvSpPr>
            <a:spLocks noChangeArrowheads="1"/>
          </p:cNvSpPr>
          <p:nvPr/>
        </p:nvSpPr>
        <p:spPr bwMode="auto">
          <a:xfrm>
            <a:off x="1263651" y="3435952"/>
            <a:ext cx="40481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LNet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5" name="Line 38"/>
          <p:cNvSpPr>
            <a:spLocks noChangeShapeType="1"/>
          </p:cNvSpPr>
          <p:nvPr/>
        </p:nvSpPr>
        <p:spPr bwMode="auto">
          <a:xfrm flipV="1">
            <a:off x="1435101" y="2566309"/>
            <a:ext cx="379413" cy="783409"/>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3"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37076"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37076"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41"/>
          <p:cNvSpPr>
            <a:spLocks noChangeArrowheads="1"/>
          </p:cNvSpPr>
          <p:nvPr/>
        </p:nvSpPr>
        <p:spPr bwMode="auto">
          <a:xfrm>
            <a:off x="4545013" y="3349719"/>
            <a:ext cx="806450" cy="350780"/>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42"/>
          <p:cNvSpPr>
            <a:spLocks noChangeArrowheads="1"/>
          </p:cNvSpPr>
          <p:nvPr/>
        </p:nvSpPr>
        <p:spPr bwMode="auto">
          <a:xfrm>
            <a:off x="4545013"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43"/>
          <p:cNvSpPr>
            <a:spLocks noChangeArrowheads="1"/>
          </p:cNvSpPr>
          <p:nvPr/>
        </p:nvSpPr>
        <p:spPr bwMode="auto">
          <a:xfrm>
            <a:off x="4716463" y="3345334"/>
            <a:ext cx="631825"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1" name="Rectangle 44"/>
          <p:cNvSpPr>
            <a:spLocks noChangeArrowheads="1"/>
          </p:cNvSpPr>
          <p:nvPr/>
        </p:nvSpPr>
        <p:spPr bwMode="auto">
          <a:xfrm>
            <a:off x="4756151" y="3523647"/>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69" name="Pictur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26313"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26313"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47"/>
          <p:cNvSpPr>
            <a:spLocks noChangeArrowheads="1"/>
          </p:cNvSpPr>
          <p:nvPr/>
        </p:nvSpPr>
        <p:spPr bwMode="auto">
          <a:xfrm>
            <a:off x="7340601" y="3349719"/>
            <a:ext cx="806450" cy="3507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48"/>
          <p:cNvSpPr>
            <a:spLocks noChangeArrowheads="1"/>
          </p:cNvSpPr>
          <p:nvPr/>
        </p:nvSpPr>
        <p:spPr bwMode="auto">
          <a:xfrm>
            <a:off x="7340601"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49"/>
          <p:cNvSpPr>
            <a:spLocks noChangeArrowheads="1"/>
          </p:cNvSpPr>
          <p:nvPr/>
        </p:nvSpPr>
        <p:spPr bwMode="auto">
          <a:xfrm>
            <a:off x="7512051" y="3345334"/>
            <a:ext cx="630238"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8" name="Rectangle 50"/>
          <p:cNvSpPr>
            <a:spLocks noChangeArrowheads="1"/>
          </p:cNvSpPr>
          <p:nvPr/>
        </p:nvSpPr>
        <p:spPr bwMode="auto">
          <a:xfrm>
            <a:off x="7551738" y="3523647"/>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9" name="Line 51"/>
          <p:cNvSpPr>
            <a:spLocks noChangeShapeType="1"/>
          </p:cNvSpPr>
          <p:nvPr/>
        </p:nvSpPr>
        <p:spPr bwMode="auto">
          <a:xfrm>
            <a:off x="5383213" y="3492954"/>
            <a:ext cx="1957388" cy="438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76" name="Picture 5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81663" y="3013554"/>
            <a:ext cx="1546225" cy="9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5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37076"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8"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37076"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55"/>
          <p:cNvSpPr>
            <a:spLocks noChangeArrowheads="1"/>
          </p:cNvSpPr>
          <p:nvPr/>
        </p:nvSpPr>
        <p:spPr bwMode="auto">
          <a:xfrm>
            <a:off x="4545013" y="4573065"/>
            <a:ext cx="806450" cy="350780"/>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56"/>
          <p:cNvSpPr>
            <a:spLocks noChangeArrowheads="1"/>
          </p:cNvSpPr>
          <p:nvPr/>
        </p:nvSpPr>
        <p:spPr bwMode="auto">
          <a:xfrm>
            <a:off x="4545013" y="4573065"/>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57"/>
          <p:cNvSpPr>
            <a:spLocks noChangeArrowheads="1"/>
          </p:cNvSpPr>
          <p:nvPr/>
        </p:nvSpPr>
        <p:spPr bwMode="auto">
          <a:xfrm>
            <a:off x="4716463" y="4571603"/>
            <a:ext cx="631825"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5" name="Rectangle 58"/>
          <p:cNvSpPr>
            <a:spLocks noChangeArrowheads="1"/>
          </p:cNvSpPr>
          <p:nvPr/>
        </p:nvSpPr>
        <p:spPr bwMode="auto">
          <a:xfrm>
            <a:off x="4756151" y="4748455"/>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83" name="Picture 5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26313"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4" name="Picture 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26313"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61"/>
          <p:cNvSpPr>
            <a:spLocks noChangeArrowheads="1"/>
          </p:cNvSpPr>
          <p:nvPr/>
        </p:nvSpPr>
        <p:spPr bwMode="auto">
          <a:xfrm>
            <a:off x="7340601" y="4573065"/>
            <a:ext cx="806450" cy="3507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62"/>
          <p:cNvSpPr>
            <a:spLocks noChangeArrowheads="1"/>
          </p:cNvSpPr>
          <p:nvPr/>
        </p:nvSpPr>
        <p:spPr bwMode="auto">
          <a:xfrm>
            <a:off x="7340601" y="4573065"/>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63"/>
          <p:cNvSpPr>
            <a:spLocks noChangeArrowheads="1"/>
          </p:cNvSpPr>
          <p:nvPr/>
        </p:nvSpPr>
        <p:spPr bwMode="auto">
          <a:xfrm>
            <a:off x="7512051" y="4571603"/>
            <a:ext cx="630238"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1" name="Rectangle 64"/>
          <p:cNvSpPr>
            <a:spLocks noChangeArrowheads="1"/>
          </p:cNvSpPr>
          <p:nvPr/>
        </p:nvSpPr>
        <p:spPr bwMode="auto">
          <a:xfrm>
            <a:off x="7551738" y="4748455"/>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2" name="Line 65"/>
          <p:cNvSpPr>
            <a:spLocks noChangeShapeType="1"/>
          </p:cNvSpPr>
          <p:nvPr/>
        </p:nvSpPr>
        <p:spPr bwMode="auto">
          <a:xfrm flipV="1">
            <a:off x="5383213" y="4722146"/>
            <a:ext cx="1957388" cy="877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90" name="Picture 6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81663" y="4235439"/>
            <a:ext cx="1546225" cy="9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1" name="Picture 6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97138"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2" name="Picture 6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97138" y="3390643"/>
            <a:ext cx="838200"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 name="Rectangle 69"/>
          <p:cNvSpPr>
            <a:spLocks noChangeArrowheads="1"/>
          </p:cNvSpPr>
          <p:nvPr/>
        </p:nvSpPr>
        <p:spPr bwMode="auto">
          <a:xfrm>
            <a:off x="2513013" y="3349719"/>
            <a:ext cx="806450" cy="350780"/>
          </a:xfrm>
          <a:prstGeom prst="rect">
            <a:avLst/>
          </a:prstGeom>
          <a:solidFill>
            <a:srgbClr val="8E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70"/>
          <p:cNvSpPr>
            <a:spLocks noChangeArrowheads="1"/>
          </p:cNvSpPr>
          <p:nvPr/>
        </p:nvSpPr>
        <p:spPr bwMode="auto">
          <a:xfrm>
            <a:off x="2513013"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71"/>
          <p:cNvSpPr>
            <a:spLocks noChangeArrowheads="1"/>
          </p:cNvSpPr>
          <p:nvPr/>
        </p:nvSpPr>
        <p:spPr bwMode="auto">
          <a:xfrm>
            <a:off x="2678113" y="3435952"/>
            <a:ext cx="6016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smtClean="0">
                <a:ln>
                  <a:noFill/>
                </a:ln>
                <a:solidFill>
                  <a:srgbClr val="000000"/>
                </a:solidFill>
                <a:effectLst/>
                <a:latin typeface="Calibri" panose="020F0502020204030204" pitchFamily="34" charset="0"/>
              </a:rPr>
              <a:t>socklnd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96"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22663" y="3390643"/>
            <a:ext cx="836613"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 name="Picture 7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22663" y="3390643"/>
            <a:ext cx="836613" cy="3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Rectangle 74"/>
          <p:cNvSpPr>
            <a:spLocks noChangeArrowheads="1"/>
          </p:cNvSpPr>
          <p:nvPr/>
        </p:nvSpPr>
        <p:spPr bwMode="auto">
          <a:xfrm>
            <a:off x="3529013" y="3349719"/>
            <a:ext cx="806450" cy="3507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75"/>
          <p:cNvSpPr>
            <a:spLocks noChangeArrowheads="1"/>
          </p:cNvSpPr>
          <p:nvPr/>
        </p:nvSpPr>
        <p:spPr bwMode="auto">
          <a:xfrm>
            <a:off x="3529013" y="3349719"/>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76"/>
          <p:cNvSpPr>
            <a:spLocks noChangeArrowheads="1"/>
          </p:cNvSpPr>
          <p:nvPr/>
        </p:nvSpPr>
        <p:spPr bwMode="auto">
          <a:xfrm>
            <a:off x="3656013" y="3435952"/>
            <a:ext cx="681038"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Ethernet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1" name="Line 77"/>
          <p:cNvSpPr>
            <a:spLocks noChangeShapeType="1"/>
          </p:cNvSpPr>
          <p:nvPr/>
        </p:nvSpPr>
        <p:spPr bwMode="auto">
          <a:xfrm flipV="1">
            <a:off x="1824038" y="3497339"/>
            <a:ext cx="682625" cy="730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Line 78"/>
          <p:cNvSpPr>
            <a:spLocks noChangeShapeType="1"/>
          </p:cNvSpPr>
          <p:nvPr/>
        </p:nvSpPr>
        <p:spPr bwMode="auto">
          <a:xfrm flipV="1">
            <a:off x="3341688" y="3504647"/>
            <a:ext cx="2016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Line 79"/>
          <p:cNvSpPr>
            <a:spLocks noChangeShapeType="1"/>
          </p:cNvSpPr>
          <p:nvPr/>
        </p:nvSpPr>
        <p:spPr bwMode="auto">
          <a:xfrm>
            <a:off x="4349751" y="3492954"/>
            <a:ext cx="195263" cy="730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04" name="Picture 8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85951"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 name="Picture 8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85951" y="4611066"/>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6" name="Rectangle 82"/>
          <p:cNvSpPr>
            <a:spLocks noChangeArrowheads="1"/>
          </p:cNvSpPr>
          <p:nvPr/>
        </p:nvSpPr>
        <p:spPr bwMode="auto">
          <a:xfrm>
            <a:off x="1900238" y="4573065"/>
            <a:ext cx="804863" cy="350780"/>
          </a:xfrm>
          <a:prstGeom prst="rect">
            <a:avLst/>
          </a:prstGeom>
          <a:solidFill>
            <a:srgbClr val="93F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83"/>
          <p:cNvSpPr>
            <a:spLocks noChangeArrowheads="1"/>
          </p:cNvSpPr>
          <p:nvPr/>
        </p:nvSpPr>
        <p:spPr bwMode="auto">
          <a:xfrm>
            <a:off x="1900238" y="4573065"/>
            <a:ext cx="804863"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84"/>
          <p:cNvSpPr>
            <a:spLocks noChangeArrowheads="1"/>
          </p:cNvSpPr>
          <p:nvPr/>
        </p:nvSpPr>
        <p:spPr bwMode="auto">
          <a:xfrm>
            <a:off x="2109788" y="4659298"/>
            <a:ext cx="501650"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gnilnd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1" name="Line 85"/>
          <p:cNvSpPr>
            <a:spLocks noChangeShapeType="1"/>
          </p:cNvSpPr>
          <p:nvPr/>
        </p:nvSpPr>
        <p:spPr bwMode="auto">
          <a:xfrm>
            <a:off x="1544638" y="3712192"/>
            <a:ext cx="658813" cy="860873"/>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Line 86"/>
          <p:cNvSpPr>
            <a:spLocks noChangeShapeType="1"/>
          </p:cNvSpPr>
          <p:nvPr/>
        </p:nvSpPr>
        <p:spPr bwMode="auto">
          <a:xfrm>
            <a:off x="2719388" y="4738224"/>
            <a:ext cx="1844675" cy="1023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11" name="Picture 8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70301" y="2233068"/>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2" name="Picture 8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70301" y="2233068"/>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Rectangle 89"/>
          <p:cNvSpPr>
            <a:spLocks noChangeArrowheads="1"/>
          </p:cNvSpPr>
          <p:nvPr/>
        </p:nvSpPr>
        <p:spPr bwMode="auto">
          <a:xfrm>
            <a:off x="3676651" y="2196528"/>
            <a:ext cx="806450" cy="350780"/>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Rectangle 90"/>
          <p:cNvSpPr>
            <a:spLocks noChangeArrowheads="1"/>
          </p:cNvSpPr>
          <p:nvPr/>
        </p:nvSpPr>
        <p:spPr bwMode="auto">
          <a:xfrm>
            <a:off x="3676651" y="2196528"/>
            <a:ext cx="806450" cy="350780"/>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91"/>
          <p:cNvSpPr>
            <a:spLocks noChangeArrowheads="1"/>
          </p:cNvSpPr>
          <p:nvPr/>
        </p:nvSpPr>
        <p:spPr bwMode="auto">
          <a:xfrm>
            <a:off x="3848101" y="2195067"/>
            <a:ext cx="631825"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9" name="Rectangle 92"/>
          <p:cNvSpPr>
            <a:spLocks noChangeArrowheads="1"/>
          </p:cNvSpPr>
          <p:nvPr/>
        </p:nvSpPr>
        <p:spPr bwMode="auto">
          <a:xfrm>
            <a:off x="3887788" y="2368995"/>
            <a:ext cx="512763"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117" name="Picture 9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670301" y="1692282"/>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8" name="Picture 9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670301" y="1692282"/>
            <a:ext cx="838200" cy="3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0" name="Rectangle 95"/>
          <p:cNvSpPr>
            <a:spLocks noChangeArrowheads="1"/>
          </p:cNvSpPr>
          <p:nvPr/>
        </p:nvSpPr>
        <p:spPr bwMode="auto">
          <a:xfrm>
            <a:off x="3676651" y="1654281"/>
            <a:ext cx="806450" cy="352242"/>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96"/>
          <p:cNvSpPr>
            <a:spLocks noChangeArrowheads="1"/>
          </p:cNvSpPr>
          <p:nvPr/>
        </p:nvSpPr>
        <p:spPr bwMode="auto">
          <a:xfrm>
            <a:off x="3676651" y="1654281"/>
            <a:ext cx="806450" cy="352242"/>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97"/>
          <p:cNvSpPr>
            <a:spLocks noChangeArrowheads="1"/>
          </p:cNvSpPr>
          <p:nvPr/>
        </p:nvSpPr>
        <p:spPr bwMode="auto">
          <a:xfrm>
            <a:off x="3848101" y="1652819"/>
            <a:ext cx="631825"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Vendor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5" name="Rectangle 98"/>
          <p:cNvSpPr>
            <a:spLocks noChangeArrowheads="1"/>
          </p:cNvSpPr>
          <p:nvPr/>
        </p:nvSpPr>
        <p:spPr bwMode="auto">
          <a:xfrm>
            <a:off x="3887788" y="1829671"/>
            <a:ext cx="51276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6" name="Rectangle 99"/>
          <p:cNvSpPr>
            <a:spLocks noChangeArrowheads="1"/>
          </p:cNvSpPr>
          <p:nvPr/>
        </p:nvSpPr>
        <p:spPr bwMode="auto">
          <a:xfrm>
            <a:off x="3240088" y="5846105"/>
            <a:ext cx="196850" cy="106696"/>
          </a:xfrm>
          <a:prstGeom prst="rect">
            <a:avLst/>
          </a:prstGeom>
          <a:solidFill>
            <a:srgbClr val="8D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100"/>
          <p:cNvSpPr>
            <a:spLocks noChangeArrowheads="1"/>
          </p:cNvSpPr>
          <p:nvPr/>
        </p:nvSpPr>
        <p:spPr bwMode="auto">
          <a:xfrm>
            <a:off x="3240088" y="5846105"/>
            <a:ext cx="196850" cy="106696"/>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101"/>
          <p:cNvSpPr>
            <a:spLocks noChangeArrowheads="1"/>
          </p:cNvSpPr>
          <p:nvPr/>
        </p:nvSpPr>
        <p:spPr bwMode="auto">
          <a:xfrm>
            <a:off x="3240088" y="6017110"/>
            <a:ext cx="196850" cy="106696"/>
          </a:xfrm>
          <a:prstGeom prst="rect">
            <a:avLst/>
          </a:prstGeom>
          <a:solidFill>
            <a:srgbClr val="94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102"/>
          <p:cNvSpPr>
            <a:spLocks noChangeArrowheads="1"/>
          </p:cNvSpPr>
          <p:nvPr/>
        </p:nvSpPr>
        <p:spPr bwMode="auto">
          <a:xfrm>
            <a:off x="3240088" y="6017110"/>
            <a:ext cx="196850" cy="106696"/>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103"/>
          <p:cNvSpPr>
            <a:spLocks noChangeArrowheads="1"/>
          </p:cNvSpPr>
          <p:nvPr/>
        </p:nvSpPr>
        <p:spPr bwMode="auto">
          <a:xfrm>
            <a:off x="3240088" y="6188116"/>
            <a:ext cx="196850" cy="106696"/>
          </a:xfrm>
          <a:prstGeom prst="rect">
            <a:avLst/>
          </a:prstGeom>
          <a:solidFill>
            <a:srgbClr val="FD9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104"/>
          <p:cNvSpPr>
            <a:spLocks noChangeArrowheads="1"/>
          </p:cNvSpPr>
          <p:nvPr/>
        </p:nvSpPr>
        <p:spPr bwMode="auto">
          <a:xfrm>
            <a:off x="3240088" y="6188116"/>
            <a:ext cx="196850" cy="106696"/>
          </a:xfrm>
          <a:prstGeom prst="rect">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105"/>
          <p:cNvSpPr>
            <a:spLocks noChangeArrowheads="1"/>
          </p:cNvSpPr>
          <p:nvPr/>
        </p:nvSpPr>
        <p:spPr bwMode="auto">
          <a:xfrm>
            <a:off x="3667126" y="5808104"/>
            <a:ext cx="2286000" cy="2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Supported by Lustre Community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98" name="Rectangle 106"/>
          <p:cNvSpPr>
            <a:spLocks noChangeArrowheads="1"/>
          </p:cNvSpPr>
          <p:nvPr/>
        </p:nvSpPr>
        <p:spPr bwMode="auto">
          <a:xfrm>
            <a:off x="3654426" y="5982032"/>
            <a:ext cx="1903413"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Supported by HW Vendors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99" name="Rectangle 107"/>
          <p:cNvSpPr>
            <a:spLocks noChangeArrowheads="1"/>
          </p:cNvSpPr>
          <p:nvPr/>
        </p:nvSpPr>
        <p:spPr bwMode="auto">
          <a:xfrm>
            <a:off x="3695701" y="6153038"/>
            <a:ext cx="2720975"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Supported by OpenFabrics Community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00" name="Line 108"/>
          <p:cNvSpPr>
            <a:spLocks noChangeShapeType="1"/>
          </p:cNvSpPr>
          <p:nvPr/>
        </p:nvSpPr>
        <p:spPr bwMode="auto">
          <a:xfrm>
            <a:off x="3333751" y="2387996"/>
            <a:ext cx="358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1" name="Line 109"/>
          <p:cNvSpPr>
            <a:spLocks noChangeShapeType="1"/>
          </p:cNvSpPr>
          <p:nvPr/>
        </p:nvSpPr>
        <p:spPr bwMode="auto">
          <a:xfrm flipV="1">
            <a:off x="3162301" y="1839902"/>
            <a:ext cx="527050" cy="374166"/>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 name="Line 110"/>
          <p:cNvSpPr>
            <a:spLocks noChangeShapeType="1"/>
          </p:cNvSpPr>
          <p:nvPr/>
        </p:nvSpPr>
        <p:spPr bwMode="auto">
          <a:xfrm>
            <a:off x="4483101" y="1829671"/>
            <a:ext cx="523875" cy="61386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 name="Line 111"/>
          <p:cNvSpPr>
            <a:spLocks noChangeShapeType="1"/>
          </p:cNvSpPr>
          <p:nvPr/>
        </p:nvSpPr>
        <p:spPr bwMode="auto">
          <a:xfrm>
            <a:off x="4494213" y="2409920"/>
            <a:ext cx="512763" cy="33616"/>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Line 112"/>
          <p:cNvSpPr>
            <a:spLocks noChangeShapeType="1"/>
          </p:cNvSpPr>
          <p:nvPr/>
        </p:nvSpPr>
        <p:spPr bwMode="auto">
          <a:xfrm flipV="1">
            <a:off x="4505326" y="2443536"/>
            <a:ext cx="501650" cy="495477"/>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681663" y="1874980"/>
            <a:ext cx="1546225" cy="9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1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9638"/>
            <a:ext cx="8229600" cy="4970072"/>
          </a:xfrm>
        </p:spPr>
        <p:txBody>
          <a:bodyPr>
            <a:normAutofit fontScale="85000" lnSpcReduction="20000"/>
          </a:bodyPr>
          <a:lstStyle/>
          <a:p>
            <a:endParaRPr lang="en-US" dirty="0" smtClean="0"/>
          </a:p>
          <a:p>
            <a:r>
              <a:rPr lang="en-US" dirty="0" smtClean="0"/>
              <a:t>Reduction in storage ULP fabric device I/F development time for new fabric </a:t>
            </a:r>
            <a:r>
              <a:rPr lang="en-US" dirty="0" smtClean="0"/>
              <a:t>devices is desirable</a:t>
            </a:r>
            <a:r>
              <a:rPr lang="en-US" dirty="0" smtClean="0"/>
              <a:t/>
            </a:r>
            <a:br>
              <a:rPr lang="en-US" dirty="0" smtClean="0"/>
            </a:br>
            <a:endParaRPr lang="en-US" dirty="0" smtClean="0"/>
          </a:p>
          <a:p>
            <a:r>
              <a:rPr lang="en-US" dirty="0" smtClean="0"/>
              <a:t>Multiple </a:t>
            </a:r>
            <a:r>
              <a:rPr lang="en-US" dirty="0"/>
              <a:t>storage ULPs </a:t>
            </a:r>
            <a:r>
              <a:rPr lang="en-US" dirty="0" smtClean="0"/>
              <a:t>could utilize a common fabric </a:t>
            </a:r>
            <a:r>
              <a:rPr lang="en-US" dirty="0" smtClean="0"/>
              <a:t>mid-layer</a:t>
            </a:r>
            <a:r>
              <a:rPr lang="en-US" dirty="0" smtClean="0"/>
              <a:t/>
            </a:r>
            <a:br>
              <a:rPr lang="en-US" dirty="0" smtClean="0"/>
            </a:br>
            <a:endParaRPr lang="en-US" dirty="0" smtClean="0"/>
          </a:p>
          <a:p>
            <a:r>
              <a:rPr lang="en-US" dirty="0" smtClean="0"/>
              <a:t>A storage fabric mid-layer would be RMA device agnostic in order to support current and future RMA </a:t>
            </a:r>
            <a:r>
              <a:rPr lang="en-US" dirty="0" smtClean="0"/>
              <a:t>devices</a:t>
            </a:r>
            <a:endParaRPr lang="en-US" dirty="0" smtClean="0"/>
          </a:p>
          <a:p>
            <a:pPr lvl="1"/>
            <a:r>
              <a:rPr lang="en-US" dirty="0" smtClean="0"/>
              <a:t>Not all fabric devices are Queue-Pair </a:t>
            </a:r>
            <a:r>
              <a:rPr lang="en-US" dirty="0" smtClean="0"/>
              <a:t>based</a:t>
            </a:r>
            <a:endParaRPr lang="en-US" dirty="0" smtClean="0"/>
          </a:p>
          <a:p>
            <a:pPr lvl="1"/>
            <a:r>
              <a:rPr lang="en-US" dirty="0" smtClean="0"/>
              <a:t>Support diverse fabrics w/o </a:t>
            </a:r>
            <a:r>
              <a:rPr lang="en-US" dirty="0"/>
              <a:t>requiring emulation of an existing </a:t>
            </a:r>
            <a:r>
              <a:rPr lang="en-US" dirty="0" smtClean="0"/>
              <a:t>fabric (</a:t>
            </a:r>
            <a:r>
              <a:rPr lang="en-US" dirty="0" err="1" smtClean="0"/>
              <a:t>i.e</a:t>
            </a:r>
            <a:r>
              <a:rPr lang="en-US" dirty="0" smtClean="0"/>
              <a:t> not wire compatible)</a:t>
            </a:r>
            <a:r>
              <a:rPr lang="en-US" dirty="0" smtClean="0"/>
              <a:t/>
            </a:r>
            <a:br>
              <a:rPr lang="en-US" dirty="0" smtClean="0"/>
            </a:br>
            <a:endParaRPr lang="en-US" dirty="0" smtClean="0"/>
          </a:p>
          <a:p>
            <a:r>
              <a:rPr lang="en-US" dirty="0" smtClean="0"/>
              <a:t>Fabric mid-layer would present </a:t>
            </a:r>
            <a:r>
              <a:rPr lang="en-US" dirty="0"/>
              <a:t>a consumer-oriented </a:t>
            </a:r>
            <a:r>
              <a:rPr lang="en-US" dirty="0" smtClean="0"/>
              <a:t>message transfer abstraction</a:t>
            </a:r>
          </a:p>
          <a:p>
            <a:pPr lvl="1"/>
            <a:r>
              <a:rPr lang="en-US" dirty="0" smtClean="0"/>
              <a:t>Minimize device specific special cases above message transfer </a:t>
            </a:r>
            <a:r>
              <a:rPr lang="en-US" dirty="0" smtClean="0"/>
              <a:t>layer</a:t>
            </a:r>
            <a:r>
              <a:rPr lang="en-US" dirty="0" smtClean="0"/>
              <a:t/>
            </a:r>
            <a:br>
              <a:rPr lang="en-US" dirty="0" smtClean="0"/>
            </a:br>
            <a:endParaRPr lang="en-US" dirty="0" smtClean="0"/>
          </a:p>
          <a:p>
            <a:r>
              <a:rPr lang="en-US" dirty="0" smtClean="0"/>
              <a:t>Support </a:t>
            </a:r>
            <a:r>
              <a:rPr lang="en-US" dirty="0"/>
              <a:t>emerging </a:t>
            </a:r>
            <a:r>
              <a:rPr lang="en-US" dirty="0" smtClean="0"/>
              <a:t>fabric use </a:t>
            </a:r>
            <a:r>
              <a:rPr lang="en-US" dirty="0"/>
              <a:t>cases </a:t>
            </a:r>
            <a:r>
              <a:rPr lang="en-US" dirty="0" smtClean="0"/>
              <a:t>– NVMe for remote storage (</a:t>
            </a:r>
            <a:r>
              <a:rPr lang="en-US" dirty="0" smtClean="0"/>
              <a:t>NVMe/F</a:t>
            </a:r>
            <a:r>
              <a:rPr lang="en-US" dirty="0" smtClean="0"/>
              <a:t>)</a:t>
            </a:r>
            <a:endParaRPr lang="en-US" sz="1800" dirty="0"/>
          </a:p>
          <a:p>
            <a:pPr lvl="1"/>
            <a:r>
              <a:rPr lang="en-US" sz="1800" dirty="0"/>
              <a:t>NVMe is </a:t>
            </a:r>
            <a:r>
              <a:rPr lang="en-US" sz="1800" dirty="0" err="1"/>
              <a:t>PCIe</a:t>
            </a:r>
            <a:r>
              <a:rPr lang="en-US" sz="1800" dirty="0"/>
              <a:t> slot </a:t>
            </a:r>
            <a:r>
              <a:rPr lang="en-US" sz="1800" dirty="0" smtClean="0"/>
              <a:t>and device [0…255] </a:t>
            </a:r>
            <a:r>
              <a:rPr lang="en-US" sz="1800" dirty="0" smtClean="0"/>
              <a:t>limited</a:t>
            </a:r>
            <a:endParaRPr lang="en-US" sz="1800" dirty="0"/>
          </a:p>
          <a:p>
            <a:pPr lvl="1"/>
            <a:r>
              <a:rPr lang="en-US" sz="1800" dirty="0" smtClean="0"/>
              <a:t>NVMe/F </a:t>
            </a:r>
            <a:r>
              <a:rPr lang="en-US" sz="1800" dirty="0" smtClean="0"/>
              <a:t>gains access to ‘more’ NVMe </a:t>
            </a:r>
            <a:r>
              <a:rPr lang="en-US" sz="1800" dirty="0" smtClean="0"/>
              <a:t>resources </a:t>
            </a:r>
            <a:r>
              <a:rPr lang="en-US" sz="1800" dirty="0" smtClean="0"/>
              <a:t>at ‘near local’ </a:t>
            </a:r>
            <a:r>
              <a:rPr lang="en-US" sz="1800" dirty="0" smtClean="0"/>
              <a:t>speeds</a:t>
            </a:r>
            <a:endParaRPr lang="en-US" sz="1800" dirty="0" smtClean="0"/>
          </a:p>
          <a:p>
            <a:pPr lvl="1"/>
            <a:r>
              <a:rPr lang="en-US" sz="1800" dirty="0" smtClean="0"/>
              <a:t>Sharing NVMe data </a:t>
            </a:r>
            <a:r>
              <a:rPr lang="en-US" sz="1800" dirty="0"/>
              <a:t>over the </a:t>
            </a:r>
            <a:r>
              <a:rPr lang="en-US" sz="1800" dirty="0" smtClean="0"/>
              <a:t>fabric</a:t>
            </a:r>
            <a:endParaRPr lang="en-US" sz="1800" dirty="0" smtClean="0"/>
          </a:p>
          <a:p>
            <a:pPr lvl="1"/>
            <a:r>
              <a:rPr lang="en-US" dirty="0" smtClean="0"/>
              <a:t>Data replication / Mirroring </a:t>
            </a:r>
            <a:r>
              <a:rPr lang="en-US" dirty="0"/>
              <a:t>using </a:t>
            </a:r>
            <a:r>
              <a:rPr lang="en-US" dirty="0" smtClean="0"/>
              <a:t>RMA (</a:t>
            </a:r>
            <a:r>
              <a:rPr lang="en-US" dirty="0" smtClean="0"/>
              <a:t>multicast+) especially for NVDIMMs</a:t>
            </a:r>
            <a:endParaRPr lang="en-US" dirty="0"/>
          </a:p>
          <a:p>
            <a:pPr lvl="1"/>
            <a:r>
              <a:rPr lang="en-US" dirty="0" smtClean="0"/>
              <a:t>All RMA </a:t>
            </a:r>
            <a:r>
              <a:rPr lang="en-US" dirty="0"/>
              <a:t>writes must reach </a:t>
            </a:r>
            <a:r>
              <a:rPr lang="en-US" dirty="0" smtClean="0"/>
              <a:t>a durability </a:t>
            </a:r>
            <a:r>
              <a:rPr lang="en-US" dirty="0"/>
              <a:t>point before signaling </a:t>
            </a:r>
            <a:r>
              <a:rPr lang="en-US" dirty="0" smtClean="0"/>
              <a:t>completion</a:t>
            </a:r>
            <a:r>
              <a:rPr lang="en-US" dirty="0" smtClean="0"/>
              <a:t/>
            </a:r>
            <a:br>
              <a:rPr lang="en-US" dirty="0" smtClean="0"/>
            </a:br>
            <a:endParaRPr lang="en-US" dirty="0" smtClean="0"/>
          </a:p>
          <a:p>
            <a:endParaRPr lang="en-US" dirty="0"/>
          </a:p>
        </p:txBody>
      </p:sp>
      <p:sp>
        <p:nvSpPr>
          <p:cNvPr id="2" name="Slide Number Placeholder 1"/>
          <p:cNvSpPr>
            <a:spLocks noGrp="1"/>
          </p:cNvSpPr>
          <p:nvPr>
            <p:ph type="sldNum" sz="quarter" idx="4"/>
          </p:nvPr>
        </p:nvSpPr>
        <p:spPr/>
        <p:txBody>
          <a:bodyPr/>
          <a:lstStyle/>
          <a:p>
            <a:fld id="{BF849D2C-A9CD-B04A-B70A-527FFE2F698D}" type="slidenum">
              <a:rPr lang="en-US" smtClean="0"/>
              <a:pPr/>
              <a:t>5</a:t>
            </a:fld>
            <a:endParaRPr lang="en-US" dirty="0"/>
          </a:p>
        </p:txBody>
      </p:sp>
      <p:sp>
        <p:nvSpPr>
          <p:cNvPr id="8" name="Content Placeholder 7"/>
          <p:cNvSpPr>
            <a:spLocks noGrp="1"/>
          </p:cNvSpPr>
          <p:nvPr>
            <p:ph sz="quarter" idx="13"/>
          </p:nvPr>
        </p:nvSpPr>
        <p:spPr>
          <a:xfrm>
            <a:off x="457200" y="291326"/>
            <a:ext cx="8229600" cy="626249"/>
          </a:xfrm>
        </p:spPr>
        <p:txBody>
          <a:bodyPr/>
          <a:lstStyle/>
          <a:p>
            <a:r>
              <a:rPr lang="en-US" sz="3200" dirty="0"/>
              <a:t>Pathfinding Conclusions</a:t>
            </a:r>
          </a:p>
        </p:txBody>
      </p:sp>
    </p:spTree>
    <p:extLst>
      <p:ext uri="{BB962C8B-B14F-4D97-AF65-F5344CB8AC3E}">
        <p14:creationId xmlns:p14="http://schemas.microsoft.com/office/powerpoint/2010/main" val="3954620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9349" y="1486097"/>
            <a:ext cx="4195674" cy="4528874"/>
          </a:xfrm>
        </p:spPr>
      </p:pic>
      <p:sp>
        <p:nvSpPr>
          <p:cNvPr id="4" name="Content Placeholder 3"/>
          <p:cNvSpPr>
            <a:spLocks noGrp="1"/>
          </p:cNvSpPr>
          <p:nvPr>
            <p:ph sz="quarter" idx="13"/>
          </p:nvPr>
        </p:nvSpPr>
        <p:spPr>
          <a:xfrm>
            <a:off x="457200" y="291326"/>
            <a:ext cx="8229600" cy="674832"/>
          </a:xfrm>
        </p:spPr>
        <p:txBody>
          <a:bodyPr/>
          <a:lstStyle/>
          <a:p>
            <a:r>
              <a:rPr lang="en-US" sz="3200" dirty="0" smtClean="0"/>
              <a:t>Hold on, it’s not a QP device…</a:t>
            </a:r>
            <a:endParaRPr lang="en-US" sz="3200" dirty="0"/>
          </a:p>
        </p:txBody>
      </p:sp>
      <p:sp>
        <p:nvSpPr>
          <p:cNvPr id="5" name="Slide Number Placeholder 4"/>
          <p:cNvSpPr>
            <a:spLocks noGrp="1"/>
          </p:cNvSpPr>
          <p:nvPr>
            <p:ph type="sldNum" sz="quarter" idx="4"/>
          </p:nvPr>
        </p:nvSpPr>
        <p:spPr/>
        <p:txBody>
          <a:bodyPr/>
          <a:lstStyle/>
          <a:p>
            <a:fld id="{BF849D2C-A9CD-B04A-B70A-527FFE2F698D}" type="slidenum">
              <a:rPr lang="en-US" smtClean="0"/>
              <a:pPr/>
              <a:t>6</a:t>
            </a:fld>
            <a:endParaRPr lang="en-US" dirty="0"/>
          </a:p>
        </p:txBody>
      </p:sp>
    </p:spTree>
    <p:extLst>
      <p:ext uri="{BB962C8B-B14F-4D97-AF65-F5344CB8AC3E}">
        <p14:creationId xmlns:p14="http://schemas.microsoft.com/office/powerpoint/2010/main" val="2854933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9638"/>
            <a:ext cx="8229600" cy="4954812"/>
          </a:xfrm>
        </p:spPr>
        <p:txBody>
          <a:bodyPr/>
          <a:lstStyle/>
          <a:p>
            <a:endParaRPr lang="en-US" dirty="0" smtClean="0"/>
          </a:p>
          <a:p>
            <a:r>
              <a:rPr lang="en-US" dirty="0" smtClean="0"/>
              <a:t>Kernel storage ULP </a:t>
            </a:r>
            <a:r>
              <a:rPr lang="en-US" dirty="0"/>
              <a:t>I/F requirements </a:t>
            </a:r>
            <a:r>
              <a:rPr lang="en-US" dirty="0" smtClean="0"/>
              <a:t>drive fabric mid-layer messaging API </a:t>
            </a:r>
            <a:r>
              <a:rPr lang="en-US" dirty="0" smtClean="0"/>
              <a:t>design</a:t>
            </a:r>
            <a:endParaRPr lang="en-US" dirty="0"/>
          </a:p>
          <a:p>
            <a:pPr lvl="1">
              <a:buFont typeface="Arial" panose="020B0604020202020204" pitchFamily="34" charset="0"/>
              <a:buChar char="•"/>
            </a:pPr>
            <a:r>
              <a:rPr lang="en-US" sz="1800" dirty="0" smtClean="0"/>
              <a:t>File systems</a:t>
            </a:r>
            <a:r>
              <a:rPr lang="en-US" sz="1800" dirty="0"/>
              <a:t>, object I/O, block storage, persistent memory (emerging</a:t>
            </a:r>
            <a:r>
              <a:rPr lang="en-US" sz="1800" dirty="0" smtClean="0"/>
              <a:t>)</a:t>
            </a:r>
            <a:br>
              <a:rPr lang="en-US" sz="1800" dirty="0" smtClean="0"/>
            </a:br>
            <a:endParaRPr lang="en-US" sz="1800" dirty="0"/>
          </a:p>
          <a:p>
            <a:r>
              <a:rPr lang="en-US" dirty="0" smtClean="0"/>
              <a:t>Fabric </a:t>
            </a:r>
            <a:r>
              <a:rPr lang="en-US" dirty="0"/>
              <a:t>agnostic</a:t>
            </a:r>
            <a:endParaRPr lang="en-US" sz="1800" dirty="0"/>
          </a:p>
          <a:p>
            <a:pPr lvl="1"/>
            <a:r>
              <a:rPr lang="en-US" sz="1800" dirty="0" smtClean="0">
                <a:sym typeface="Wingdings" panose="05000000000000000000" pitchFamily="2" charset="2"/>
              </a:rPr>
              <a:t>Support for new fabrics </a:t>
            </a:r>
            <a:r>
              <a:rPr lang="en-US" sz="1800" dirty="0">
                <a:sym typeface="Wingdings" panose="05000000000000000000" pitchFamily="2" charset="2"/>
              </a:rPr>
              <a:t>should not require emulating an existing one</a:t>
            </a:r>
            <a:endParaRPr lang="en-US" sz="1800" dirty="0"/>
          </a:p>
          <a:p>
            <a:pPr lvl="2"/>
            <a:r>
              <a:rPr lang="en-US" sz="1400" dirty="0" smtClean="0"/>
              <a:t>Device </a:t>
            </a:r>
            <a:r>
              <a:rPr lang="en-US" sz="1400" dirty="0"/>
              <a:t>drivers are typically based on a specific </a:t>
            </a:r>
            <a:r>
              <a:rPr lang="en-US" sz="1400" dirty="0" smtClean="0"/>
              <a:t>fabric </a:t>
            </a:r>
            <a:r>
              <a:rPr lang="en-US" sz="1400" dirty="0" smtClean="0"/>
              <a:t>technology</a:t>
            </a:r>
            <a:r>
              <a:rPr lang="en-US" sz="1400" dirty="0" smtClean="0"/>
              <a:t/>
            </a:r>
            <a:br>
              <a:rPr lang="en-US" sz="1400" dirty="0" smtClean="0"/>
            </a:br>
            <a:endParaRPr lang="en-US" sz="1400" dirty="0"/>
          </a:p>
          <a:p>
            <a:r>
              <a:rPr lang="en-US" dirty="0" smtClean="0"/>
              <a:t>Support </a:t>
            </a:r>
            <a:r>
              <a:rPr lang="en-US" dirty="0"/>
              <a:t>for emerging </a:t>
            </a:r>
            <a:r>
              <a:rPr lang="en-US" dirty="0" smtClean="0"/>
              <a:t>fabrics</a:t>
            </a:r>
            <a:r>
              <a:rPr lang="is-IS" dirty="0" smtClean="0"/>
              <a:t>…</a:t>
            </a:r>
            <a:endParaRPr lang="en-US" dirty="0"/>
          </a:p>
          <a:p>
            <a:pPr lvl="1"/>
            <a:r>
              <a:rPr lang="en-US" sz="1800" dirty="0"/>
              <a:t>Allow for innovation </a:t>
            </a:r>
            <a:r>
              <a:rPr lang="en-US" sz="1800" dirty="0" smtClean="0"/>
              <a:t>from </a:t>
            </a:r>
            <a:r>
              <a:rPr lang="en-US" sz="1800" dirty="0"/>
              <a:t>new </a:t>
            </a:r>
            <a:r>
              <a:rPr lang="en-US" sz="1800" dirty="0" smtClean="0"/>
              <a:t>fabrics as they </a:t>
            </a:r>
            <a:r>
              <a:rPr lang="en-US" sz="1800" dirty="0" smtClean="0"/>
              <a:t>emerge</a:t>
            </a:r>
            <a:r>
              <a:rPr lang="en-US" sz="1800" dirty="0" smtClean="0"/>
              <a:t/>
            </a:r>
            <a:br>
              <a:rPr lang="en-US" sz="1800" dirty="0" smtClean="0"/>
            </a:br>
            <a:endParaRPr lang="en-US" sz="1800" dirty="0"/>
          </a:p>
          <a:p>
            <a:r>
              <a:rPr lang="en-US" dirty="0" smtClean="0"/>
              <a:t>While still supporting </a:t>
            </a:r>
            <a:r>
              <a:rPr lang="en-US" dirty="0" smtClean="0"/>
              <a:t>existing </a:t>
            </a:r>
            <a:r>
              <a:rPr lang="en-US" dirty="0"/>
              <a:t>networks</a:t>
            </a:r>
          </a:p>
          <a:p>
            <a:pPr lvl="1"/>
            <a:r>
              <a:rPr lang="en-US" sz="1800" dirty="0"/>
              <a:t>Must </a:t>
            </a:r>
            <a:r>
              <a:rPr lang="en-US" sz="1800" dirty="0" smtClean="0"/>
              <a:t>be able to support existing </a:t>
            </a:r>
            <a:r>
              <a:rPr lang="en-US" sz="1800" dirty="0"/>
              <a:t>network </a:t>
            </a:r>
            <a:r>
              <a:rPr lang="en-US" sz="1800" dirty="0" smtClean="0"/>
              <a:t>technologies</a:t>
            </a:r>
            <a:endParaRPr lang="en-US" sz="1800" dirty="0"/>
          </a:p>
        </p:txBody>
      </p:sp>
      <p:sp>
        <p:nvSpPr>
          <p:cNvPr id="4" name="Content Placeholder 3"/>
          <p:cNvSpPr>
            <a:spLocks noGrp="1"/>
          </p:cNvSpPr>
          <p:nvPr>
            <p:ph sz="quarter" idx="13"/>
          </p:nvPr>
        </p:nvSpPr>
        <p:spPr>
          <a:xfrm>
            <a:off x="295275" y="193676"/>
            <a:ext cx="8582025" cy="581024"/>
          </a:xfrm>
        </p:spPr>
        <p:txBody>
          <a:bodyPr/>
          <a:lstStyle/>
          <a:p>
            <a:r>
              <a:rPr lang="en-US" sz="3600" dirty="0" smtClean="0"/>
              <a:t>Fabric Mid-layer Objectives</a:t>
            </a:r>
            <a:endParaRPr lang="en-US" sz="3600" dirty="0"/>
          </a:p>
          <a:p>
            <a:endParaRPr lang="en-US" sz="3200" dirty="0"/>
          </a:p>
        </p:txBody>
      </p:sp>
      <p:sp>
        <p:nvSpPr>
          <p:cNvPr id="2" name="Slide Number Placeholder 1"/>
          <p:cNvSpPr>
            <a:spLocks noGrp="1"/>
          </p:cNvSpPr>
          <p:nvPr>
            <p:ph type="sldNum" sz="quarter" idx="4"/>
          </p:nvPr>
        </p:nvSpPr>
        <p:spPr/>
        <p:txBody>
          <a:bodyPr/>
          <a:lstStyle/>
          <a:p>
            <a:fld id="{BF849D2C-A9CD-B04A-B70A-527FFE2F698D}" type="slidenum">
              <a:rPr lang="en-US" smtClean="0"/>
              <a:pPr/>
              <a:t>7</a:t>
            </a:fld>
            <a:endParaRPr lang="en-US" dirty="0"/>
          </a:p>
        </p:txBody>
      </p:sp>
    </p:spTree>
    <p:extLst>
      <p:ext uri="{BB962C8B-B14F-4D97-AF65-F5344CB8AC3E}">
        <p14:creationId xmlns:p14="http://schemas.microsoft.com/office/powerpoint/2010/main" val="4118514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638"/>
            <a:ext cx="8229600" cy="4521927"/>
          </a:xfrm>
        </p:spPr>
        <p:txBody>
          <a:bodyPr>
            <a:normAutofit fontScale="92500" lnSpcReduction="20000"/>
          </a:bodyPr>
          <a:lstStyle/>
          <a:p>
            <a:r>
              <a:rPr lang="en-US" sz="2400" dirty="0" smtClean="0"/>
              <a:t>kfabric</a:t>
            </a:r>
            <a:r>
              <a:rPr lang="en-US" sz="2400" dirty="0"/>
              <a:t>: an abstract, kernel mode API for </a:t>
            </a:r>
            <a:r>
              <a:rPr lang="en-US" sz="2400" dirty="0" smtClean="0"/>
              <a:t>storage</a:t>
            </a:r>
            <a:endParaRPr lang="en-US" sz="2400" dirty="0"/>
          </a:p>
          <a:p>
            <a:pPr lvl="1"/>
            <a:r>
              <a:rPr lang="en-US" sz="2000" dirty="0" smtClean="0"/>
              <a:t>API </a:t>
            </a:r>
            <a:r>
              <a:rPr lang="en-US" sz="2000" dirty="0"/>
              <a:t>is expressed in terms of  </a:t>
            </a:r>
            <a:r>
              <a:rPr lang="en-US" sz="2000" dirty="0" smtClean="0"/>
              <a:t>message passing </a:t>
            </a:r>
            <a:r>
              <a:rPr lang="en-US" sz="2000" dirty="0"/>
              <a:t>operations, not </a:t>
            </a:r>
            <a:r>
              <a:rPr lang="en-US" sz="2000" dirty="0" smtClean="0"/>
              <a:t>fabric device protocols (e.g</a:t>
            </a:r>
            <a:r>
              <a:rPr lang="en-US" sz="2000" dirty="0"/>
              <a:t>. ‘write message’ vs ‘post send request</a:t>
            </a:r>
            <a:r>
              <a:rPr lang="en-US" sz="2000" dirty="0" smtClean="0"/>
              <a:t>’)</a:t>
            </a:r>
          </a:p>
          <a:p>
            <a:pPr lvl="1"/>
            <a:r>
              <a:rPr lang="en-US" sz="2000" dirty="0" smtClean="0"/>
              <a:t>Fabric </a:t>
            </a:r>
            <a:r>
              <a:rPr lang="en-US" sz="2000" dirty="0"/>
              <a:t>provider </a:t>
            </a:r>
            <a:r>
              <a:rPr lang="en-US" sz="2000" dirty="0" smtClean="0"/>
              <a:t>does address resolution in consumer-provider agreed upon address </a:t>
            </a:r>
            <a:r>
              <a:rPr lang="en-US" sz="2000" dirty="0" smtClean="0"/>
              <a:t>format</a:t>
            </a:r>
            <a:r>
              <a:rPr lang="en-US" sz="2000" dirty="0" smtClean="0"/>
              <a:t/>
            </a:r>
            <a:br>
              <a:rPr lang="en-US" sz="2000" dirty="0" smtClean="0"/>
            </a:br>
            <a:endParaRPr lang="en-US" sz="2000" dirty="0"/>
          </a:p>
          <a:p>
            <a:r>
              <a:rPr lang="en-US" sz="2400" dirty="0"/>
              <a:t>Emerging </a:t>
            </a:r>
            <a:r>
              <a:rPr lang="en-US" sz="2400" dirty="0" smtClean="0"/>
              <a:t>NVMe/F </a:t>
            </a:r>
            <a:r>
              <a:rPr lang="en-US" sz="2400" dirty="0"/>
              <a:t>technology </a:t>
            </a:r>
            <a:r>
              <a:rPr lang="en-US" sz="2400" dirty="0" smtClean="0"/>
              <a:t>can benefit from </a:t>
            </a:r>
            <a:r>
              <a:rPr lang="en-US" sz="2400" dirty="0" smtClean="0"/>
              <a:t>a </a:t>
            </a:r>
            <a:r>
              <a:rPr lang="en-US" sz="2400" dirty="0"/>
              <a:t>transport </a:t>
            </a:r>
            <a:r>
              <a:rPr lang="en-US" sz="2400" dirty="0" smtClean="0"/>
              <a:t>neutral, </a:t>
            </a:r>
            <a:r>
              <a:rPr lang="en-US" sz="2400" dirty="0"/>
              <a:t>RMA-enabled </a:t>
            </a:r>
            <a:r>
              <a:rPr lang="en-US" sz="2400" dirty="0" smtClean="0"/>
              <a:t>fabric </a:t>
            </a:r>
            <a:r>
              <a:rPr lang="en-US" sz="2400" dirty="0" smtClean="0"/>
              <a:t>mid-layer</a:t>
            </a:r>
            <a:r>
              <a:rPr lang="en-US" sz="2400" dirty="0" smtClean="0"/>
              <a:t/>
            </a:r>
            <a:br>
              <a:rPr lang="en-US" sz="2400" dirty="0" smtClean="0"/>
            </a:br>
            <a:endParaRPr lang="en-US" sz="2400" dirty="0" smtClean="0"/>
          </a:p>
          <a:p>
            <a:r>
              <a:rPr lang="en-US" sz="2400" dirty="0" smtClean="0"/>
              <a:t>kfabric </a:t>
            </a:r>
            <a:r>
              <a:rPr lang="en-US" sz="2400" dirty="0" smtClean="0"/>
              <a:t>designed in ‘spirit’ around libfabric </a:t>
            </a:r>
            <a:r>
              <a:rPr lang="en-US" sz="2400" dirty="0" smtClean="0"/>
              <a:t>concepts</a:t>
            </a:r>
            <a:endParaRPr lang="en-US" sz="2400" dirty="0" smtClean="0"/>
          </a:p>
          <a:p>
            <a:pPr lvl="1"/>
            <a:r>
              <a:rPr lang="en-US" sz="2100" dirty="0"/>
              <a:t>RMA device agnostic (consider SCSI mid-layer </a:t>
            </a:r>
            <a:r>
              <a:rPr lang="en-US" sz="2100" dirty="0" smtClean="0"/>
              <a:t>common code design)</a:t>
            </a:r>
          </a:p>
          <a:p>
            <a:pPr lvl="1"/>
            <a:r>
              <a:rPr lang="en-US" sz="2100" dirty="0" smtClean="0"/>
              <a:t>Reduce/Simplify ULP </a:t>
            </a:r>
            <a:r>
              <a:rPr lang="en-US" sz="2100" dirty="0"/>
              <a:t>fabric device </a:t>
            </a:r>
            <a:r>
              <a:rPr lang="en-US" sz="2100" dirty="0" smtClean="0"/>
              <a:t>specific I/F code</a:t>
            </a:r>
            <a:endParaRPr lang="en-US" sz="2100" dirty="0"/>
          </a:p>
          <a:p>
            <a:pPr lvl="2"/>
            <a:r>
              <a:rPr lang="en-US" sz="2100" dirty="0" smtClean="0"/>
              <a:t>Device </a:t>
            </a:r>
            <a:r>
              <a:rPr lang="en-US" sz="2100" dirty="0" smtClean="0"/>
              <a:t>specifics </a:t>
            </a:r>
            <a:r>
              <a:rPr lang="en-US" sz="2100" dirty="0" smtClean="0"/>
              <a:t>contained in the provider module, not </a:t>
            </a:r>
            <a:r>
              <a:rPr lang="en-US" sz="2100" dirty="0" smtClean="0"/>
              <a:t>in </a:t>
            </a:r>
            <a:r>
              <a:rPr lang="en-US" sz="2100" dirty="0" smtClean="0"/>
              <a:t>ULP</a:t>
            </a:r>
            <a:endParaRPr lang="en-US" sz="2100" dirty="0"/>
          </a:p>
          <a:p>
            <a:pPr lvl="2"/>
            <a:r>
              <a:rPr lang="en-US" sz="2100" dirty="0" smtClean="0"/>
              <a:t>NVMe/F </a:t>
            </a:r>
            <a:r>
              <a:rPr lang="en-US" sz="2100" dirty="0" smtClean="0"/>
              <a:t>and Lustre LND fabric I/F implementations reap benefits (code reduction/simplification) from </a:t>
            </a:r>
            <a:r>
              <a:rPr lang="en-US" sz="2100" dirty="0" smtClean="0"/>
              <a:t>kfabric mid-layer</a:t>
            </a:r>
            <a:endParaRPr lang="en-US" sz="2100" dirty="0"/>
          </a:p>
          <a:p>
            <a:endParaRPr lang="en-US" dirty="0"/>
          </a:p>
        </p:txBody>
      </p:sp>
      <p:sp>
        <p:nvSpPr>
          <p:cNvPr id="4" name="Content Placeholder 3"/>
          <p:cNvSpPr>
            <a:spLocks noGrp="1"/>
          </p:cNvSpPr>
          <p:nvPr>
            <p:ph sz="quarter" idx="13"/>
          </p:nvPr>
        </p:nvSpPr>
        <p:spPr>
          <a:xfrm>
            <a:off x="457200" y="168275"/>
            <a:ext cx="8229600" cy="552450"/>
          </a:xfrm>
        </p:spPr>
        <p:txBody>
          <a:bodyPr/>
          <a:lstStyle/>
          <a:p>
            <a:r>
              <a:rPr lang="en-US" sz="3600" dirty="0" smtClean="0"/>
              <a:t>kfabric </a:t>
            </a:r>
            <a:r>
              <a:rPr lang="en-US" sz="3600" dirty="0" smtClean="0"/>
              <a:t>Mid-layer Proposal</a:t>
            </a:r>
            <a:endParaRPr lang="en-US" sz="3600" dirty="0"/>
          </a:p>
        </p:txBody>
      </p:sp>
      <p:sp>
        <p:nvSpPr>
          <p:cNvPr id="7" name="TextBox 6"/>
          <p:cNvSpPr txBox="1"/>
          <p:nvPr/>
        </p:nvSpPr>
        <p:spPr>
          <a:xfrm>
            <a:off x="457200" y="6104645"/>
            <a:ext cx="7924800" cy="400110"/>
          </a:xfrm>
          <a:prstGeom prst="rect">
            <a:avLst/>
          </a:prstGeom>
          <a:noFill/>
          <a:ln>
            <a:solidFill>
              <a:schemeClr val="accent1"/>
            </a:solidFill>
          </a:ln>
        </p:spPr>
        <p:txBody>
          <a:bodyPr wrap="square" rtlCol="0">
            <a:spAutoFit/>
          </a:bodyPr>
          <a:lstStyle>
            <a:defPPr>
              <a:defRPr lang="en-US"/>
            </a:defPPr>
            <a:lvl1pPr algn="ctr"/>
          </a:lstStyle>
          <a:p>
            <a:r>
              <a:rPr lang="en-US" sz="2000" dirty="0"/>
              <a:t>Demand exists for </a:t>
            </a:r>
            <a:r>
              <a:rPr lang="en-US" sz="2000" dirty="0" smtClean="0"/>
              <a:t>an </a:t>
            </a:r>
            <a:r>
              <a:rPr lang="en-US" sz="2000" dirty="0"/>
              <a:t>abstract, </a:t>
            </a:r>
            <a:r>
              <a:rPr lang="en-US" sz="2000" dirty="0" smtClean="0"/>
              <a:t>fabric mid-layer </a:t>
            </a:r>
            <a:r>
              <a:rPr lang="en-US" sz="2000" dirty="0"/>
              <a:t>API based on </a:t>
            </a:r>
            <a:r>
              <a:rPr lang="en-US" sz="2000" dirty="0" smtClean="0"/>
              <a:t>RMA</a:t>
            </a:r>
            <a:endParaRPr lang="en-US" sz="2000" dirty="0"/>
          </a:p>
        </p:txBody>
      </p:sp>
      <p:sp>
        <p:nvSpPr>
          <p:cNvPr id="2" name="Slide Number Placeholder 1"/>
          <p:cNvSpPr>
            <a:spLocks noGrp="1"/>
          </p:cNvSpPr>
          <p:nvPr>
            <p:ph type="sldNum" sz="quarter" idx="4"/>
          </p:nvPr>
        </p:nvSpPr>
        <p:spPr/>
        <p:txBody>
          <a:bodyPr/>
          <a:lstStyle/>
          <a:p>
            <a:fld id="{BF849D2C-A9CD-B04A-B70A-527FFE2F698D}" type="slidenum">
              <a:rPr lang="en-US" smtClean="0"/>
              <a:pPr/>
              <a:t>8</a:t>
            </a:fld>
            <a:endParaRPr lang="en-US" dirty="0"/>
          </a:p>
        </p:txBody>
      </p:sp>
    </p:spTree>
    <p:extLst>
      <p:ext uri="{BB962C8B-B14F-4D97-AF65-F5344CB8AC3E}">
        <p14:creationId xmlns:p14="http://schemas.microsoft.com/office/powerpoint/2010/main" val="3986938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660738" y="1825626"/>
            <a:ext cx="3822523" cy="4278624"/>
          </a:xfrm>
          <a:prstGeom prst="rect">
            <a:avLst/>
          </a:prstGeom>
        </p:spPr>
      </p:pic>
      <p:sp>
        <p:nvSpPr>
          <p:cNvPr id="4" name="Content Placeholder 3"/>
          <p:cNvSpPr>
            <a:spLocks noGrp="1"/>
          </p:cNvSpPr>
          <p:nvPr>
            <p:ph sz="quarter" idx="13"/>
          </p:nvPr>
        </p:nvSpPr>
        <p:spPr>
          <a:xfrm>
            <a:off x="457200" y="291326"/>
            <a:ext cx="8229600" cy="737989"/>
          </a:xfrm>
        </p:spPr>
        <p:txBody>
          <a:bodyPr/>
          <a:lstStyle/>
          <a:p>
            <a:r>
              <a:rPr lang="en-US" sz="3200" dirty="0" smtClean="0"/>
              <a:t>kfabric </a:t>
            </a:r>
            <a:r>
              <a:rPr lang="en-US" sz="3200" dirty="0" smtClean="0"/>
              <a:t>Mid-layer Stack</a:t>
            </a:r>
            <a:endParaRPr lang="en-US" sz="3200" dirty="0"/>
          </a:p>
        </p:txBody>
      </p:sp>
      <p:sp>
        <p:nvSpPr>
          <p:cNvPr id="5" name="Slide Number Placeholder 4"/>
          <p:cNvSpPr>
            <a:spLocks noGrp="1"/>
          </p:cNvSpPr>
          <p:nvPr>
            <p:ph type="sldNum" sz="quarter" idx="4"/>
          </p:nvPr>
        </p:nvSpPr>
        <p:spPr/>
        <p:txBody>
          <a:bodyPr/>
          <a:lstStyle/>
          <a:p>
            <a:fld id="{BF849D2C-A9CD-B04A-B70A-527FFE2F698D}" type="slidenum">
              <a:rPr lang="en-US" smtClean="0"/>
              <a:pPr/>
              <a:t>9</a:t>
            </a:fld>
            <a:endParaRPr lang="en-US" dirty="0"/>
          </a:p>
        </p:txBody>
      </p:sp>
    </p:spTree>
    <p:extLst>
      <p:ext uri="{BB962C8B-B14F-4D97-AF65-F5344CB8AC3E}">
        <p14:creationId xmlns:p14="http://schemas.microsoft.com/office/powerpoint/2010/main" val="698658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11573</TotalTime>
  <Words>1371</Words>
  <Application>Microsoft Macintosh PowerPoint</Application>
  <PresentationFormat>On-screen Show (4:3)</PresentationFormat>
  <Paragraphs>213</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Narrow</vt:lpstr>
      <vt:lpstr>Calibri</vt:lpstr>
      <vt:lpstr>ＭＳ Ｐゴシック</vt:lpstr>
      <vt:lpstr>Wingdings</vt:lpstr>
      <vt:lpstr>Arial</vt:lpstr>
      <vt:lpstr>Office Theme</vt:lpstr>
      <vt:lpstr>Objective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password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CTPClassification=CTP_PUBLIC:VisualMarkings=</cp:keywords>
  <cp:lastModifiedBy>Atchley, Scott</cp:lastModifiedBy>
  <cp:revision>238</cp:revision>
  <dcterms:created xsi:type="dcterms:W3CDTF">2016-02-08T22:33:42Z</dcterms:created>
  <dcterms:modified xsi:type="dcterms:W3CDTF">2016-04-04T21:56:27Z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8168a68d-84d7-4732-8256-6be6dfe9f59d</vt:lpwstr>
  </property>
  <property fmtid="{D5CDD505-2E9C-101B-9397-08002B2CF9AE}" pid="3" name="CTP_TimeStamp">
    <vt:lpwstr>2016-03-24 22:46:32Z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