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0" r:id="rId4"/>
    <p:sldId id="275" r:id="rId5"/>
    <p:sldId id="276" r:id="rId6"/>
    <p:sldId id="282" r:id="rId7"/>
    <p:sldId id="272" r:id="rId8"/>
    <p:sldId id="274" r:id="rId9"/>
    <p:sldId id="258" r:id="rId10"/>
    <p:sldId id="267" r:id="rId11"/>
    <p:sldId id="268" r:id="rId12"/>
    <p:sldId id="277" r:id="rId13"/>
    <p:sldId id="283" r:id="rId14"/>
    <p:sldId id="265" r:id="rId15"/>
    <p:sldId id="281" r:id="rId16"/>
    <p:sldId id="278" r:id="rId17"/>
    <p:sldId id="279" r:id="rId18"/>
    <p:sldId id="280" r:id="rId1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973" autoAdjust="0"/>
  </p:normalViewPr>
  <p:slideViewPr>
    <p:cSldViewPr snapToGrid="0">
      <p:cViewPr varScale="1">
        <p:scale>
          <a:sx n="55" d="100"/>
          <a:sy n="55" d="100"/>
        </p:scale>
        <p:origin x="336" y="3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3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27" tIns="46463" rIns="92927" bIns="4646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2"/>
            <a:ext cx="5486400" cy="4183379"/>
          </a:xfrm>
          <a:prstGeom prst="rect">
            <a:avLst/>
          </a:prstGeom>
        </p:spPr>
        <p:txBody>
          <a:bodyPr vert="horz" wrap="square" lIns="92927" tIns="46463" rIns="92927" bIns="4646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wrap="square" lIns="92927" tIns="46463" rIns="92927" bIns="464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4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6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82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3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61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7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9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15 – 18, 2015                                               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4613"/>
            <a:ext cx="82296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330" y="228600"/>
            <a:ext cx="879569" cy="89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193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fabrics.org/index.php/working-group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Intro to OpenFabrics Interfaces (OFI)</a:t>
            </a:r>
            <a:br>
              <a:rPr lang="en-US" sz="2800" dirty="0" smtClean="0"/>
            </a:br>
            <a:r>
              <a:rPr lang="en-US" sz="2800" dirty="0" smtClean="0"/>
              <a:t>For </a:t>
            </a:r>
            <a:r>
              <a:rPr lang="en-US" sz="2800" dirty="0" err="1" smtClean="0"/>
              <a:t>NVMe</a:t>
            </a:r>
            <a:r>
              <a:rPr lang="en-US" sz="2800" dirty="0" smtClean="0"/>
              <a:t> SIG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5655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8/22/16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93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DS/DA Starting Point for NVM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3821" y="2060565"/>
            <a:ext cx="77287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does the emergence of NVM impact the network stack?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Specifically, the API?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What do fabric consumers need?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To answer that, we need to think a little bit about how NVM is used</a:t>
            </a:r>
          </a:p>
        </p:txBody>
      </p:sp>
    </p:spTree>
    <p:extLst>
      <p:ext uri="{BB962C8B-B14F-4D97-AF65-F5344CB8AC3E}">
        <p14:creationId xmlns:p14="http://schemas.microsoft.com/office/powerpoint/2010/main" val="10901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44613"/>
            <a:ext cx="8229600" cy="49037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cases</a:t>
            </a:r>
          </a:p>
          <a:p>
            <a:pPr lvl="1"/>
            <a:r>
              <a:rPr lang="en-US" sz="2000" dirty="0" smtClean="0"/>
              <a:t>Persistent Memory (PM) as a target of memory operations</a:t>
            </a:r>
          </a:p>
          <a:p>
            <a:pPr lvl="1"/>
            <a:r>
              <a:rPr lang="en-US" sz="2000" dirty="0" smtClean="0"/>
              <a:t>NVM as a target of I/O operations</a:t>
            </a:r>
          </a:p>
          <a:p>
            <a:endParaRPr lang="en-US" dirty="0" smtClean="0"/>
          </a:p>
          <a:p>
            <a:r>
              <a:rPr lang="en-US" dirty="0" smtClean="0"/>
              <a:t>Locality</a:t>
            </a:r>
          </a:p>
          <a:p>
            <a:pPr lvl="1"/>
            <a:r>
              <a:rPr lang="en-US" sz="2000" strike="sngStrike" dirty="0" smtClean="0"/>
              <a:t>A device attached to an I/O bus (PCIe) or a memory channel</a:t>
            </a:r>
          </a:p>
          <a:p>
            <a:pPr lvl="1"/>
            <a:r>
              <a:rPr lang="en-US" sz="2000" dirty="0" smtClean="0"/>
              <a:t>A remote device accessed over a network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Modes</a:t>
            </a:r>
          </a:p>
          <a:p>
            <a:pPr lvl="1"/>
            <a:r>
              <a:rPr lang="en-US" sz="2000" dirty="0" smtClean="0"/>
              <a:t>User mode - libfabric an API and library for User mode</a:t>
            </a:r>
          </a:p>
          <a:p>
            <a:pPr lvl="1"/>
            <a:r>
              <a:rPr lang="en-US" sz="2000" dirty="0" smtClean="0"/>
              <a:t>Kernel mode - kfabric an API and kernel modules for Kernel mode</a:t>
            </a:r>
          </a:p>
        </p:txBody>
      </p:sp>
    </p:spTree>
    <p:extLst>
      <p:ext uri="{BB962C8B-B14F-4D97-AF65-F5344CB8AC3E}">
        <p14:creationId xmlns:p14="http://schemas.microsoft.com/office/powerpoint/2010/main" val="101731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Storage, Data Access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6221"/>
              </p:ext>
            </p:extLst>
          </p:nvPr>
        </p:nvGraphicFramePr>
        <p:xfrm>
          <a:off x="951182" y="2195786"/>
          <a:ext cx="7086533" cy="2753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5629"/>
                <a:gridCol w="848701"/>
                <a:gridCol w="848700"/>
                <a:gridCol w="848701"/>
                <a:gridCol w="424350"/>
                <a:gridCol w="424350"/>
                <a:gridCol w="848701"/>
                <a:gridCol w="848700"/>
                <a:gridCol w="848701"/>
              </a:tblGrid>
              <a:tr h="602739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Kernel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739">
                <a:tc>
                  <a:txBody>
                    <a:bodyPr/>
                    <a:lstStyle/>
                    <a:p>
                      <a:r>
                        <a:rPr lang="en-US" dirty="0" smtClean="0"/>
                        <a:t>ULP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NVMe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739">
                <a:tc>
                  <a:txBody>
                    <a:bodyPr/>
                    <a:lstStyle/>
                    <a:p>
                      <a:r>
                        <a:rPr lang="en-US" dirty="0" smtClean="0"/>
                        <a:t>API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kfabric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libfabric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37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gni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mxm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psm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udp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usnic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verbs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Gemini,</a:t>
                      </a:r>
                      <a:r>
                        <a:rPr lang="en-US" sz="1600" baseline="0" dirty="0" smtClean="0"/>
                        <a:t> Aries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IP/</a:t>
                      </a:r>
                      <a:r>
                        <a:rPr lang="en-US" sz="1600" dirty="0" err="1" smtClean="0"/>
                        <a:t>Enet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IB,</a:t>
                      </a:r>
                      <a:r>
                        <a:rPr lang="en-US" sz="1600" baseline="0" dirty="0" smtClean="0"/>
                        <a:t> IP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6547" y="1672606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“Data Storage”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7554" y="1672606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“Data Access”</a:t>
            </a:r>
          </a:p>
        </p:txBody>
      </p:sp>
    </p:spTree>
    <p:extLst>
      <p:ext uri="{BB962C8B-B14F-4D97-AF65-F5344CB8AC3E}">
        <p14:creationId xmlns:p14="http://schemas.microsoft.com/office/powerpoint/2010/main" val="39070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264560" y="3527608"/>
            <a:ext cx="2104313" cy="14074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5" name="Elbow Connector 24"/>
          <p:cNvCxnSpPr>
            <a:stCxn id="52" idx="2"/>
            <a:endCxn id="97" idx="1"/>
          </p:cNvCxnSpPr>
          <p:nvPr/>
        </p:nvCxnSpPr>
        <p:spPr>
          <a:xfrm rot="16200000" flipH="1">
            <a:off x="3292990" y="3506481"/>
            <a:ext cx="242375" cy="1207313"/>
          </a:xfrm>
          <a:prstGeom prst="bentConnector2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Use cases – Storage, PM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193586" y="3118770"/>
            <a:ext cx="3523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prstClr val="black"/>
                </a:solidFill>
              </a:rPr>
              <a:t>shared remote access I/O device</a:t>
            </a: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prstClr val="black"/>
                </a:solidFill>
              </a:rPr>
              <a:t>shared remote persistent memory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3505200" y="6409710"/>
            <a:ext cx="2133600" cy="365125"/>
          </a:xfrm>
          <a:prstGeom prst="rect">
            <a:avLst/>
          </a:prstGeom>
        </p:spPr>
        <p:txBody>
          <a:bodyPr/>
          <a:lstStyle/>
          <a:p>
            <a:fld id="{BF849D2C-A9CD-B04A-B70A-527FFE2F698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1264560" y="1902373"/>
            <a:ext cx="967702" cy="54964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storage client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41" idx="2"/>
            <a:endCxn id="91" idx="0"/>
          </p:cNvCxnSpPr>
          <p:nvPr/>
        </p:nvCxnSpPr>
        <p:spPr>
          <a:xfrm>
            <a:off x="1748411" y="2452013"/>
            <a:ext cx="0" cy="1130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031728" y="5384241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60" name="Straight Connector 59"/>
          <p:cNvCxnSpPr>
            <a:stCxn id="66" idx="3"/>
            <a:endCxn id="84" idx="3"/>
          </p:cNvCxnSpPr>
          <p:nvPr/>
        </p:nvCxnSpPr>
        <p:spPr>
          <a:xfrm>
            <a:off x="6955565" y="4594187"/>
            <a:ext cx="703307" cy="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756858" y="3882644"/>
            <a:ext cx="2080855" cy="2353098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665264" y="5325105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5877329" y="5384241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NIC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65" name="Elbow Connector 64"/>
          <p:cNvCxnSpPr>
            <a:stCxn id="63" idx="0"/>
            <a:endCxn id="66" idx="2"/>
          </p:cNvCxnSpPr>
          <p:nvPr/>
        </p:nvCxnSpPr>
        <p:spPr>
          <a:xfrm rot="5400000" flipH="1" flipV="1">
            <a:off x="6095863" y="4853151"/>
            <a:ext cx="590029" cy="4721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6298340" y="4394162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7" name="Elbow Connector 66"/>
          <p:cNvCxnSpPr>
            <a:stCxn id="66" idx="2"/>
            <a:endCxn id="62" idx="0"/>
          </p:cNvCxnSpPr>
          <p:nvPr/>
        </p:nvCxnSpPr>
        <p:spPr>
          <a:xfrm rot="16200000" flipH="1">
            <a:off x="6502106" y="4919058"/>
            <a:ext cx="530893" cy="281199"/>
          </a:xfrm>
          <a:prstGeom prst="bentConnector3">
            <a:avLst>
              <a:gd name="adj1" fmla="val 573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779564" y="5439405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893864" y="5553704"/>
            <a:ext cx="561116" cy="52810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SSD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98664" y="4039231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87422" y="4039231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 dirty="0">
              <a:solidFill>
                <a:prstClr val="black"/>
              </a:solidFill>
            </a:endParaRPr>
          </a:p>
        </p:txBody>
      </p:sp>
      <p:cxnSp>
        <p:nvCxnSpPr>
          <p:cNvPr id="87" name="Elbow Connector 86"/>
          <p:cNvCxnSpPr>
            <a:stCxn id="56" idx="2"/>
            <a:endCxn id="63" idx="2"/>
          </p:cNvCxnSpPr>
          <p:nvPr/>
        </p:nvCxnSpPr>
        <p:spPr>
          <a:xfrm rot="16200000" flipH="1">
            <a:off x="4232001" y="3747191"/>
            <a:ext cx="12700" cy="38456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556241" y="358255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fs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017834" y="3560641"/>
            <a:ext cx="293696" cy="13413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DIMM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584537" y="3560641"/>
            <a:ext cx="293696" cy="13413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DIMM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326669" y="1902373"/>
            <a:ext cx="967702" cy="54964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app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321926" y="3588901"/>
            <a:ext cx="977189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virt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sw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4" name="Straight Arrow Connector 63"/>
          <p:cNvCxnSpPr>
            <a:stCxn id="44" idx="2"/>
            <a:endCxn id="52" idx="0"/>
          </p:cNvCxnSpPr>
          <p:nvPr/>
        </p:nvCxnSpPr>
        <p:spPr>
          <a:xfrm>
            <a:off x="2810520" y="2452013"/>
            <a:ext cx="1" cy="1136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56" idx="0"/>
            <a:endCxn id="91" idx="2"/>
          </p:cNvCxnSpPr>
          <p:nvPr/>
        </p:nvCxnSpPr>
        <p:spPr>
          <a:xfrm rot="16200000" flipV="1">
            <a:off x="1327986" y="4403026"/>
            <a:ext cx="1401640" cy="5607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52" idx="2"/>
            <a:endCxn id="56" idx="0"/>
          </p:cNvCxnSpPr>
          <p:nvPr/>
        </p:nvCxnSpPr>
        <p:spPr>
          <a:xfrm rot="5400000">
            <a:off x="1862216" y="4435936"/>
            <a:ext cx="1395290" cy="5013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38880" y="2554700"/>
            <a:ext cx="114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POSIX read or write</a:t>
            </a:r>
            <a:endParaRPr lang="en-US" sz="1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259817" y="2892258"/>
            <a:ext cx="400817" cy="18566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388779" y="2476890"/>
            <a:ext cx="114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load/store, </a:t>
            </a:r>
            <a:r>
              <a:rPr lang="en-US" sz="1400" dirty="0" err="1" smtClean="0"/>
              <a:t>memcopy</a:t>
            </a:r>
            <a:r>
              <a:rPr lang="en-US" sz="1400" dirty="0" smtClean="0"/>
              <a:t>…</a:t>
            </a:r>
            <a:endParaRPr lang="en-US" sz="1400" dirty="0"/>
          </a:p>
        </p:txBody>
      </p:sp>
      <p:cxnSp>
        <p:nvCxnSpPr>
          <p:cNvPr id="71" name="Straight Connector 70"/>
          <p:cNvCxnSpPr>
            <a:stCxn id="101" idx="1"/>
          </p:cNvCxnSpPr>
          <p:nvPr/>
        </p:nvCxnSpPr>
        <p:spPr>
          <a:xfrm flipH="1">
            <a:off x="2944934" y="2738500"/>
            <a:ext cx="443845" cy="38027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35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lbow Connector 10"/>
          <p:cNvCxnSpPr>
            <a:endCxn id="100" idx="0"/>
          </p:cNvCxnSpPr>
          <p:nvPr/>
        </p:nvCxnSpPr>
        <p:spPr>
          <a:xfrm rot="5400000">
            <a:off x="565218" y="3707252"/>
            <a:ext cx="1591900" cy="137596"/>
          </a:xfrm>
          <a:prstGeom prst="bentConnector3">
            <a:avLst>
              <a:gd name="adj1" fmla="val 3533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OFI-based I/O Stack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05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81" name="Straight Arrow Connector 80"/>
          <p:cNvCxnSpPr>
            <a:stCxn id="61" idx="2"/>
          </p:cNvCxnSpPr>
          <p:nvPr/>
        </p:nvCxnSpPr>
        <p:spPr>
          <a:xfrm>
            <a:off x="8116401" y="2502291"/>
            <a:ext cx="3963" cy="88155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800088" y="5638800"/>
            <a:ext cx="227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600" dirty="0"/>
              <a:t>remote </a:t>
            </a:r>
            <a:r>
              <a:rPr lang="en-US" sz="1600" dirty="0" smtClean="0"/>
              <a:t>byte-addressable</a:t>
            </a:r>
            <a:endParaRPr lang="en-US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7354401" y="2199114"/>
            <a:ext cx="1523999" cy="30317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7995455" y="4642654"/>
            <a:ext cx="292037" cy="1700252"/>
          </a:xfrm>
          <a:prstGeom prst="leftBrace">
            <a:avLst>
              <a:gd name="adj1" fmla="val 40099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4" name="Straight Connector 63"/>
          <p:cNvCxnSpPr/>
          <p:nvPr/>
        </p:nvCxnSpPr>
        <p:spPr>
          <a:xfrm>
            <a:off x="89916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97655" y="1794043"/>
            <a:ext cx="2149114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82" idx="2"/>
          </p:cNvCxnSpPr>
          <p:nvPr/>
        </p:nvCxnSpPr>
        <p:spPr>
          <a:xfrm>
            <a:off x="6672543" y="4038600"/>
            <a:ext cx="0" cy="53444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2" idx="0"/>
          </p:cNvCxnSpPr>
          <p:nvPr/>
        </p:nvCxnSpPr>
        <p:spPr>
          <a:xfrm>
            <a:off x="6666426" y="3383850"/>
            <a:ext cx="6117" cy="47341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945450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109" name="Straight Arrow Connector 108"/>
          <p:cNvCxnSpPr>
            <a:stCxn id="16" idx="2"/>
            <a:endCxn id="108" idx="0"/>
          </p:cNvCxnSpPr>
          <p:nvPr/>
        </p:nvCxnSpPr>
        <p:spPr>
          <a:xfrm flipH="1">
            <a:off x="7578298" y="4870594"/>
            <a:ext cx="1" cy="2315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5137988" y="3383850"/>
            <a:ext cx="2075715" cy="220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91524" y="3852813"/>
            <a:ext cx="121920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kverbs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4769361" y="4017458"/>
            <a:ext cx="431763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>
            <a:off x="5201124" y="4017458"/>
            <a:ext cx="459989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32" idx="0"/>
          </p:cNvCxnSpPr>
          <p:nvPr/>
        </p:nvCxnSpPr>
        <p:spPr>
          <a:xfrm flipH="1">
            <a:off x="4769360" y="4867471"/>
            <a:ext cx="1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35" idx="0"/>
          </p:cNvCxnSpPr>
          <p:nvPr/>
        </p:nvCxnSpPr>
        <p:spPr>
          <a:xfrm>
            <a:off x="5661113" y="4867471"/>
            <a:ext cx="0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04552" y="4572000"/>
            <a:ext cx="729617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HCA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5966" y="4572000"/>
            <a:ext cx="890294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NIC, RNIC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2068" y="510217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28265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RoCE, </a:t>
            </a:r>
            <a:r>
              <a:rPr lang="en-US" sz="1400" dirty="0" err="1" smtClean="0"/>
              <a:t>iWarp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67201" y="2754982"/>
            <a:ext cx="2438398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SRP, iSER, NVMe/F, NFSoRDMA, LND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4946652" y="3003847"/>
            <a:ext cx="0" cy="854046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3657600" y="2194778"/>
            <a:ext cx="3570694" cy="30306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 I/O / Network FS / LNET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949342" y="3486854"/>
            <a:ext cx="2628" cy="1008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9" idx="2"/>
            <a:endCxn id="101" idx="0"/>
          </p:cNvCxnSpPr>
          <p:nvPr/>
        </p:nvCxnSpPr>
        <p:spPr>
          <a:xfrm>
            <a:off x="3950656" y="4867471"/>
            <a:ext cx="0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673431" y="4572000"/>
            <a:ext cx="554450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35294" y="510217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670804" y="2754982"/>
            <a:ext cx="559705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iSCSI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95" name="Straight Arrow Connector 94"/>
          <p:cNvCxnSpPr>
            <a:endCxn id="80" idx="0"/>
          </p:cNvCxnSpPr>
          <p:nvPr/>
        </p:nvCxnSpPr>
        <p:spPr>
          <a:xfrm flipH="1">
            <a:off x="3950657" y="3028084"/>
            <a:ext cx="6601" cy="324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552784" y="5638800"/>
            <a:ext cx="1936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remote block/file I/O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0804" y="3352800"/>
            <a:ext cx="559705" cy="257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skts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7" name="Left Brace 86"/>
          <p:cNvSpPr/>
          <p:nvPr/>
        </p:nvSpPr>
        <p:spPr>
          <a:xfrm rot="16200000">
            <a:off x="5290356" y="3637807"/>
            <a:ext cx="292037" cy="3709947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291347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5814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2" idx="0"/>
          </p:cNvCxnSpPr>
          <p:nvPr/>
        </p:nvCxnSpPr>
        <p:spPr>
          <a:xfrm>
            <a:off x="6175846" y="3028084"/>
            <a:ext cx="0" cy="35576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61113" y="3618786"/>
            <a:ext cx="0" cy="2391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131382" y="3857262"/>
            <a:ext cx="1082321" cy="1813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8057" y="4572000"/>
            <a:ext cx="2780483" cy="2985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arbitrary fabric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362329" y="3383850"/>
            <a:ext cx="1508142" cy="234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libfabric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045700" y="2236983"/>
            <a:ext cx="1383300" cy="3410784"/>
            <a:chOff x="5708507" y="2236981"/>
            <a:chExt cx="1689386" cy="3410784"/>
          </a:xfrm>
        </p:grpSpPr>
        <p:sp>
          <p:nvSpPr>
            <p:cNvPr id="77" name="Left Brace 76"/>
            <p:cNvSpPr/>
            <p:nvPr/>
          </p:nvSpPr>
          <p:spPr>
            <a:xfrm rot="16200000">
              <a:off x="6407181" y="4657054"/>
              <a:ext cx="292037" cy="1689386"/>
            </a:xfrm>
            <a:prstGeom prst="leftBrace">
              <a:avLst>
                <a:gd name="adj1" fmla="val 47156"/>
                <a:gd name="adj2" fmla="val 50000"/>
              </a:avLst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7397891" y="2236981"/>
              <a:ext cx="0" cy="3121949"/>
            </a:xfrm>
            <a:prstGeom prst="line">
              <a:avLst/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721491" y="2236981"/>
              <a:ext cx="0" cy="3121949"/>
            </a:xfrm>
            <a:prstGeom prst="line">
              <a:avLst/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 rot="16200000">
            <a:off x="942875" y="4534308"/>
            <a:ext cx="292037" cy="1934877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8" name="Straight Connector 97"/>
          <p:cNvCxnSpPr/>
          <p:nvPr/>
        </p:nvCxnSpPr>
        <p:spPr>
          <a:xfrm>
            <a:off x="121454" y="2236982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959655" y="4572000"/>
            <a:ext cx="665430" cy="2954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02741" y="2230718"/>
            <a:ext cx="1733162" cy="26859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42709" y="4572000"/>
            <a:ext cx="642013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HBA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06" name="Straight Arrow Connector 105"/>
          <p:cNvCxnSpPr>
            <a:endCxn id="104" idx="0"/>
          </p:cNvCxnSpPr>
          <p:nvPr/>
        </p:nvCxnSpPr>
        <p:spPr>
          <a:xfrm>
            <a:off x="563715" y="2968319"/>
            <a:ext cx="1" cy="16036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50714" y="5638800"/>
            <a:ext cx="1370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local block I/O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264454" y="275498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97653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22608" y="5638800"/>
            <a:ext cx="204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local byte-addressable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346769" y="2754982"/>
            <a:ext cx="822685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ulp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1769236" y="4572000"/>
            <a:ext cx="1581236" cy="296512"/>
            <a:chOff x="1923964" y="4495800"/>
            <a:chExt cx="1581236" cy="382342"/>
          </a:xfrm>
        </p:grpSpPr>
        <p:sp>
          <p:nvSpPr>
            <p:cNvPr id="118" name="Rectangle 117"/>
            <p:cNvSpPr/>
            <p:nvPr/>
          </p:nvSpPr>
          <p:spPr>
            <a:xfrm>
              <a:off x="2910679" y="4495800"/>
              <a:ext cx="594521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SSD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923964" y="4497142"/>
              <a:ext cx="904206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NVDIMM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2119387" y="2211423"/>
            <a:ext cx="1246558" cy="29086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1" name="Can 120"/>
          <p:cNvSpPr/>
          <p:nvPr/>
        </p:nvSpPr>
        <p:spPr>
          <a:xfrm>
            <a:off x="360976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242710" y="4069040"/>
            <a:ext cx="1382376" cy="24104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sz="1200" dirty="0"/>
              <a:t>PCIe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1770306" y="4049753"/>
            <a:ext cx="1579097" cy="281482"/>
            <a:chOff x="1923964" y="4049753"/>
            <a:chExt cx="1579097" cy="281482"/>
          </a:xfrm>
        </p:grpSpPr>
        <p:sp>
          <p:nvSpPr>
            <p:cNvPr id="124" name="TextBox 123"/>
            <p:cNvSpPr txBox="1"/>
            <p:nvPr/>
          </p:nvSpPr>
          <p:spPr>
            <a:xfrm>
              <a:off x="1923964" y="4064000"/>
              <a:ext cx="904206" cy="26723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  <a:prstDash val="dash"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200" dirty="0" smtClean="0"/>
                <a:t>mem bus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910678" y="4049753"/>
              <a:ext cx="592383" cy="2814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  <a:prstDash val="dash"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200" dirty="0" smtClean="0"/>
                <a:t>PCIe</a:t>
              </a:r>
            </a:p>
          </p:txBody>
        </p:sp>
      </p:grpSp>
      <p:cxnSp>
        <p:nvCxnSpPr>
          <p:cNvPr id="126" name="Straight Arrow Connector 125"/>
          <p:cNvCxnSpPr>
            <a:stCxn id="125" idx="2"/>
            <a:endCxn id="118" idx="0"/>
          </p:cNvCxnSpPr>
          <p:nvPr/>
        </p:nvCxnSpPr>
        <p:spPr>
          <a:xfrm>
            <a:off x="3053212" y="4331235"/>
            <a:ext cx="0" cy="240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9" idx="0"/>
            <a:endCxn id="124" idx="2"/>
          </p:cNvCxnSpPr>
          <p:nvPr/>
        </p:nvCxnSpPr>
        <p:spPr>
          <a:xfrm flipV="1">
            <a:off x="2221339" y="4331235"/>
            <a:ext cx="1070" cy="24180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5400000">
            <a:off x="1948828" y="3438727"/>
            <a:ext cx="1069652" cy="15240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endCxn id="125" idx="0"/>
          </p:cNvCxnSpPr>
          <p:nvPr/>
        </p:nvCxnSpPr>
        <p:spPr>
          <a:xfrm rot="16200000" flipH="1">
            <a:off x="2462207" y="3458748"/>
            <a:ext cx="1069652" cy="11235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/>
          <p:nvPr/>
        </p:nvCxnSpPr>
        <p:spPr>
          <a:xfrm rot="16200000" flipH="1">
            <a:off x="1315269" y="3435138"/>
            <a:ext cx="1069652" cy="15957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407454" y="1794043"/>
            <a:ext cx="914399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user app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662505" y="1794043"/>
            <a:ext cx="4262295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964000" y="1794043"/>
            <a:ext cx="914400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user app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491478" y="3857893"/>
            <a:ext cx="1249844" cy="1807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58000" y="2502292"/>
            <a:ext cx="0" cy="88155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96" idx="2"/>
            <a:endCxn id="112" idx="0"/>
          </p:cNvCxnSpPr>
          <p:nvPr/>
        </p:nvCxnSpPr>
        <p:spPr>
          <a:xfrm>
            <a:off x="8116400" y="3618786"/>
            <a:ext cx="0" cy="2391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12" idx="2"/>
          </p:cNvCxnSpPr>
          <p:nvPr/>
        </p:nvCxnSpPr>
        <p:spPr>
          <a:xfrm>
            <a:off x="8116400" y="4038600"/>
            <a:ext cx="3964" cy="5334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2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871538" y="6492875"/>
            <a:ext cx="8272462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58150" y="6492875"/>
            <a:ext cx="1085850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traight Arrow Connector 94"/>
          <p:cNvCxnSpPr>
            <a:stCxn id="62" idx="2"/>
            <a:endCxn id="80" idx="0"/>
          </p:cNvCxnSpPr>
          <p:nvPr/>
        </p:nvCxnSpPr>
        <p:spPr>
          <a:xfrm>
            <a:off x="4774019" y="2990261"/>
            <a:ext cx="1" cy="882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1" idx="2"/>
            <a:endCxn id="8" idx="0"/>
          </p:cNvCxnSpPr>
          <p:nvPr/>
        </p:nvCxnSpPr>
        <p:spPr>
          <a:xfrm>
            <a:off x="5972994" y="2990261"/>
            <a:ext cx="0" cy="882872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5400000">
            <a:off x="1077282" y="3707252"/>
            <a:ext cx="1591900" cy="137596"/>
          </a:xfrm>
          <a:prstGeom prst="bentConnector3">
            <a:avLst>
              <a:gd name="adj1" fmla="val 3533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NVM Stack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709719" y="1794043"/>
            <a:ext cx="2149114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1259" y="3873133"/>
            <a:ext cx="76347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kverbs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109" idx="0"/>
          </p:cNvCxnSpPr>
          <p:nvPr/>
        </p:nvCxnSpPr>
        <p:spPr>
          <a:xfrm flipH="1">
            <a:off x="5572001" y="4037778"/>
            <a:ext cx="400993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12" idx="0"/>
          </p:cNvCxnSpPr>
          <p:nvPr/>
        </p:nvCxnSpPr>
        <p:spPr>
          <a:xfrm>
            <a:off x="5972994" y="4037778"/>
            <a:ext cx="513411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91259" y="3293462"/>
            <a:ext cx="763470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NVMe</a:t>
            </a:r>
            <a:r>
              <a:rPr lang="en-US" sz="1200" dirty="0" smtClean="0">
                <a:solidFill>
                  <a:schemeClr val="bg1"/>
                </a:solidFill>
              </a:rPr>
              <a:t>/F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774019" y="4037778"/>
            <a:ext cx="1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774019" y="4887791"/>
            <a:ext cx="0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96794" y="4592320"/>
            <a:ext cx="554450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58657" y="512249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494167" y="3293462"/>
            <a:ext cx="559705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94167" y="3873133"/>
            <a:ext cx="559705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skts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3317425" y="2236983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Left Brace 92"/>
          <p:cNvSpPr/>
          <p:nvPr/>
        </p:nvSpPr>
        <p:spPr>
          <a:xfrm rot="16200000">
            <a:off x="1829453" y="4159793"/>
            <a:ext cx="292037" cy="268390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33518" y="2236982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471719" y="4572000"/>
            <a:ext cx="665430" cy="2954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14805" y="2230718"/>
            <a:ext cx="1733162" cy="26859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54773" y="4572000"/>
            <a:ext cx="642013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HBA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06" name="Straight Arrow Connector 105"/>
          <p:cNvCxnSpPr>
            <a:stCxn id="114" idx="2"/>
            <a:endCxn id="104" idx="0"/>
          </p:cNvCxnSpPr>
          <p:nvPr/>
        </p:nvCxnSpPr>
        <p:spPr>
          <a:xfrm>
            <a:off x="1075779" y="2980101"/>
            <a:ext cx="1" cy="1591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210756" y="5700916"/>
            <a:ext cx="15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block I/O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776518" y="275498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9717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281300" y="4573041"/>
            <a:ext cx="904206" cy="2954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NVDIMM</a:t>
            </a:r>
          </a:p>
        </p:txBody>
      </p:sp>
      <p:sp>
        <p:nvSpPr>
          <p:cNvPr id="121" name="Can 120"/>
          <p:cNvSpPr/>
          <p:nvPr/>
        </p:nvSpPr>
        <p:spPr>
          <a:xfrm>
            <a:off x="873040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754774" y="4069040"/>
            <a:ext cx="1382376" cy="24104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sz="1400" dirty="0"/>
              <a:t>PCIe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282370" y="4064000"/>
            <a:ext cx="904206" cy="26723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 smtClean="0"/>
              <a:t>mem bus</a:t>
            </a:r>
          </a:p>
        </p:txBody>
      </p:sp>
      <p:cxnSp>
        <p:nvCxnSpPr>
          <p:cNvPr id="128" name="Straight Arrow Connector 127"/>
          <p:cNvCxnSpPr>
            <a:stCxn id="119" idx="0"/>
            <a:endCxn id="124" idx="2"/>
          </p:cNvCxnSpPr>
          <p:nvPr/>
        </p:nvCxnSpPr>
        <p:spPr>
          <a:xfrm flipV="1">
            <a:off x="2733403" y="4331235"/>
            <a:ext cx="1070" cy="24180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/>
          <p:nvPr/>
        </p:nvCxnSpPr>
        <p:spPr>
          <a:xfrm rot="16200000" flipH="1">
            <a:off x="1827333" y="3435138"/>
            <a:ext cx="1069652" cy="15957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4416218" y="1799714"/>
            <a:ext cx="4121242" cy="2854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3505200" y="6409710"/>
            <a:ext cx="2133600" cy="365125"/>
          </a:xfrm>
          <a:prstGeom prst="rect">
            <a:avLst/>
          </a:prstGeom>
        </p:spPr>
        <p:txBody>
          <a:bodyPr/>
          <a:lstStyle/>
          <a:p>
            <a:fld id="{BF849D2C-A9CD-B04A-B70A-527FFE2F698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640279" y="276514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07957" y="276514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4411311" y="2200449"/>
            <a:ext cx="3709575" cy="32999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 I/O / Network FS / LNET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6319975" y="3278747"/>
            <a:ext cx="292037" cy="4468705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0" name="Straight Connector 89"/>
          <p:cNvCxnSpPr/>
          <p:nvPr/>
        </p:nvCxnSpPr>
        <p:spPr>
          <a:xfrm>
            <a:off x="8700346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3164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5207192" y="4592320"/>
            <a:ext cx="1828810" cy="862319"/>
            <a:chOff x="4404552" y="4592320"/>
            <a:chExt cx="1828810" cy="862319"/>
          </a:xfrm>
        </p:grpSpPr>
        <p:cxnSp>
          <p:nvCxnSpPr>
            <p:cNvPr id="102" name="Straight Arrow Connector 101"/>
            <p:cNvCxnSpPr>
              <a:stCxn id="109" idx="2"/>
              <a:endCxn id="115" idx="0"/>
            </p:cNvCxnSpPr>
            <p:nvPr/>
          </p:nvCxnSpPr>
          <p:spPr>
            <a:xfrm flipH="1">
              <a:off x="4769360" y="4887791"/>
              <a:ext cx="1" cy="2346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12" idx="2"/>
              <a:endCxn id="116" idx="0"/>
            </p:cNvCxnSpPr>
            <p:nvPr/>
          </p:nvCxnSpPr>
          <p:spPr>
            <a:xfrm>
              <a:off x="5683765" y="4887791"/>
              <a:ext cx="1" cy="259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4404552" y="4592320"/>
              <a:ext cx="729617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HCA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238618" y="4592320"/>
              <a:ext cx="890294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NIC, RNIC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592068" y="5122490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134169" y="5146862"/>
              <a:ext cx="1099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RoCE, </a:t>
              </a:r>
              <a:r>
                <a:rPr lang="en-US" sz="1400" dirty="0" err="1" smtClean="0"/>
                <a:t>iWarp</a:t>
              </a:r>
              <a:endParaRPr lang="en-US" sz="1400" dirty="0" smtClean="0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386562" y="5694666"/>
            <a:ext cx="215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block/file I/O</a:t>
            </a:r>
          </a:p>
        </p:txBody>
      </p:sp>
    </p:spTree>
    <p:extLst>
      <p:ext uri="{BB962C8B-B14F-4D97-AF65-F5344CB8AC3E}">
        <p14:creationId xmlns:p14="http://schemas.microsoft.com/office/powerpoint/2010/main" val="93389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traight Arrow Connector 94"/>
          <p:cNvCxnSpPr>
            <a:stCxn id="62" idx="2"/>
            <a:endCxn id="80" idx="0"/>
          </p:cNvCxnSpPr>
          <p:nvPr/>
        </p:nvCxnSpPr>
        <p:spPr>
          <a:xfrm>
            <a:off x="4774019" y="2990261"/>
            <a:ext cx="1" cy="882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1" idx="2"/>
            <a:endCxn id="8" idx="0"/>
          </p:cNvCxnSpPr>
          <p:nvPr/>
        </p:nvCxnSpPr>
        <p:spPr>
          <a:xfrm>
            <a:off x="5972994" y="2990261"/>
            <a:ext cx="0" cy="882872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591259" y="3873133"/>
            <a:ext cx="76347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kverbs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109" idx="0"/>
          </p:cNvCxnSpPr>
          <p:nvPr/>
        </p:nvCxnSpPr>
        <p:spPr>
          <a:xfrm flipH="1">
            <a:off x="5572001" y="4037778"/>
            <a:ext cx="400993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12" idx="0"/>
          </p:cNvCxnSpPr>
          <p:nvPr/>
        </p:nvCxnSpPr>
        <p:spPr>
          <a:xfrm>
            <a:off x="5972994" y="4037778"/>
            <a:ext cx="513411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91259" y="3293462"/>
            <a:ext cx="763470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NVMe</a:t>
            </a:r>
            <a:r>
              <a:rPr lang="en-US" sz="1200" dirty="0" smtClean="0">
                <a:solidFill>
                  <a:schemeClr val="bg1"/>
                </a:solidFill>
              </a:rPr>
              <a:t>/F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774019" y="4037778"/>
            <a:ext cx="1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774019" y="4887791"/>
            <a:ext cx="0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96794" y="4592320"/>
            <a:ext cx="554450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58657" y="512249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494167" y="3293462"/>
            <a:ext cx="559705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94167" y="3873133"/>
            <a:ext cx="559705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skts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416218" y="1799714"/>
            <a:ext cx="4121242" cy="2854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3505200" y="6409710"/>
            <a:ext cx="2133600" cy="365125"/>
          </a:xfrm>
          <a:prstGeom prst="rect">
            <a:avLst/>
          </a:prstGeom>
        </p:spPr>
        <p:txBody>
          <a:bodyPr/>
          <a:lstStyle/>
          <a:p>
            <a:fld id="{BF849D2C-A9CD-B04A-B70A-527FFE2F698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640279" y="276514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07957" y="276514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4411311" y="2200449"/>
            <a:ext cx="3709575" cy="32999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 I/O / Network FS / LNET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6319975" y="3278747"/>
            <a:ext cx="292037" cy="4468705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0" name="Straight Connector 89"/>
          <p:cNvCxnSpPr/>
          <p:nvPr/>
        </p:nvCxnSpPr>
        <p:spPr>
          <a:xfrm>
            <a:off x="8700346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3164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5207192" y="4592320"/>
            <a:ext cx="1828810" cy="862319"/>
            <a:chOff x="4404552" y="4592320"/>
            <a:chExt cx="1828810" cy="862319"/>
          </a:xfrm>
        </p:grpSpPr>
        <p:cxnSp>
          <p:nvCxnSpPr>
            <p:cNvPr id="102" name="Straight Arrow Connector 101"/>
            <p:cNvCxnSpPr>
              <a:stCxn id="109" idx="2"/>
              <a:endCxn id="115" idx="0"/>
            </p:cNvCxnSpPr>
            <p:nvPr/>
          </p:nvCxnSpPr>
          <p:spPr>
            <a:xfrm flipH="1">
              <a:off x="4769360" y="4887791"/>
              <a:ext cx="1" cy="2346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12" idx="2"/>
              <a:endCxn id="116" idx="0"/>
            </p:cNvCxnSpPr>
            <p:nvPr/>
          </p:nvCxnSpPr>
          <p:spPr>
            <a:xfrm>
              <a:off x="5683765" y="4887791"/>
              <a:ext cx="1" cy="259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4404552" y="4592320"/>
              <a:ext cx="729617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HCA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238618" y="4592320"/>
              <a:ext cx="890294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NIC, RNIC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592068" y="5122490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134169" y="5146862"/>
              <a:ext cx="1099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RoCE, </a:t>
              </a:r>
              <a:r>
                <a:rPr lang="en-US" sz="1400" dirty="0" err="1" smtClean="0"/>
                <a:t>iWarp</a:t>
              </a:r>
              <a:endParaRPr lang="en-US" sz="1400" dirty="0" smtClean="0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5386562" y="5694666"/>
            <a:ext cx="215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block/file I/O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2732" y="2552028"/>
            <a:ext cx="36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reliable sockets semantics don’t map well to reliable messaging operations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85338" y="4084183"/>
            <a:ext cx="29970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assumes certain characteristics based on the fabric</a:t>
            </a:r>
            <a:endParaRPr lang="en-US" sz="2000" dirty="0"/>
          </a:p>
        </p:txBody>
      </p:sp>
      <p:cxnSp>
        <p:nvCxnSpPr>
          <p:cNvPr id="51" name="Straight Connector 50"/>
          <p:cNvCxnSpPr>
            <a:stCxn id="50" idx="3"/>
          </p:cNvCxnSpPr>
          <p:nvPr/>
        </p:nvCxnSpPr>
        <p:spPr>
          <a:xfrm flipV="1">
            <a:off x="3582390" y="4037779"/>
            <a:ext cx="1869847" cy="5542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756434" y="3291077"/>
            <a:ext cx="711998" cy="49113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4931" y="5548439"/>
            <a:ext cx="245529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happens as new fabrics emerge?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3918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>
            <a:endCxn id="8" idx="0"/>
          </p:cNvCxnSpPr>
          <p:nvPr/>
        </p:nvCxnSpPr>
        <p:spPr>
          <a:xfrm>
            <a:off x="5972994" y="2530443"/>
            <a:ext cx="0" cy="134269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5400000">
            <a:off x="1077282" y="3707252"/>
            <a:ext cx="1591900" cy="137596"/>
          </a:xfrm>
          <a:prstGeom prst="bentConnector3">
            <a:avLst>
              <a:gd name="adj1" fmla="val 3533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access methods – directional thinking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3505200" y="6409710"/>
            <a:ext cx="2133600" cy="365125"/>
          </a:xfrm>
          <a:prstGeom prst="rect">
            <a:avLst/>
          </a:prstGeom>
        </p:spPr>
        <p:txBody>
          <a:bodyPr/>
          <a:lstStyle/>
          <a:p>
            <a:fld id="{BF849D2C-A9CD-B04A-B70A-527FFE2F698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09719" y="1794043"/>
            <a:ext cx="2149114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1259" y="3873133"/>
            <a:ext cx="76347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kverbs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5572001" y="4037778"/>
            <a:ext cx="400993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>
            <a:off x="5972994" y="4037778"/>
            <a:ext cx="513411" cy="55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207192" y="4592320"/>
            <a:ext cx="1828810" cy="862319"/>
            <a:chOff x="4404552" y="4592320"/>
            <a:chExt cx="1828810" cy="862319"/>
          </a:xfrm>
        </p:grpSpPr>
        <p:cxnSp>
          <p:nvCxnSpPr>
            <p:cNvPr id="31" name="Straight Arrow Connector 30"/>
            <p:cNvCxnSpPr>
              <a:stCxn id="9" idx="2"/>
              <a:endCxn id="32" idx="0"/>
            </p:cNvCxnSpPr>
            <p:nvPr/>
          </p:nvCxnSpPr>
          <p:spPr>
            <a:xfrm flipH="1">
              <a:off x="4769360" y="4887791"/>
              <a:ext cx="1" cy="2346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" idx="2"/>
              <a:endCxn id="35" idx="0"/>
            </p:cNvCxnSpPr>
            <p:nvPr/>
          </p:nvCxnSpPr>
          <p:spPr>
            <a:xfrm>
              <a:off x="5683765" y="4887791"/>
              <a:ext cx="1" cy="259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404552" y="4592320"/>
              <a:ext cx="729617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HCA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38618" y="4592320"/>
              <a:ext cx="890294" cy="2954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NIC, RNIC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92068" y="5122490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34169" y="5146862"/>
              <a:ext cx="1099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RoCE, </a:t>
              </a:r>
              <a:r>
                <a:rPr lang="en-US" sz="1400" dirty="0" err="1" smtClean="0"/>
                <a:t>iWarp</a:t>
              </a:r>
              <a:endParaRPr lang="en-US" sz="1400" dirty="0" smtClean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5591259" y="3293462"/>
            <a:ext cx="763470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NVMe</a:t>
            </a:r>
            <a:r>
              <a:rPr lang="en-US" sz="1200" dirty="0" smtClean="0">
                <a:solidFill>
                  <a:schemeClr val="bg1"/>
                </a:solidFill>
              </a:rPr>
              <a:t>/F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411311" y="2200449"/>
            <a:ext cx="3709575" cy="32999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 I/O / Network FS / LNET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endCxn id="99" idx="0"/>
          </p:cNvCxnSpPr>
          <p:nvPr/>
        </p:nvCxnSpPr>
        <p:spPr>
          <a:xfrm>
            <a:off x="4774019" y="2530443"/>
            <a:ext cx="0" cy="20618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774019" y="4887791"/>
            <a:ext cx="0" cy="234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96794" y="4592320"/>
            <a:ext cx="554450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58657" y="512249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494167" y="3293462"/>
            <a:ext cx="559705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86562" y="5694666"/>
            <a:ext cx="2158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block/file I/O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494167" y="3873133"/>
            <a:ext cx="559705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skts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7" name="Left Brace 86"/>
          <p:cNvSpPr/>
          <p:nvPr/>
        </p:nvSpPr>
        <p:spPr>
          <a:xfrm rot="16200000">
            <a:off x="6319975" y="3278747"/>
            <a:ext cx="292037" cy="4468705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8700346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23164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17425" y="2236983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Left Brace 92"/>
          <p:cNvSpPr/>
          <p:nvPr/>
        </p:nvSpPr>
        <p:spPr>
          <a:xfrm rot="16200000">
            <a:off x="1829453" y="4159793"/>
            <a:ext cx="292037" cy="268390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33518" y="2236982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471719" y="4572000"/>
            <a:ext cx="665430" cy="2954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14805" y="2230718"/>
            <a:ext cx="1733162" cy="26859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54773" y="4572000"/>
            <a:ext cx="642013" cy="2954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HBA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06" name="Straight Arrow Connector 105"/>
          <p:cNvCxnSpPr>
            <a:stCxn id="114" idx="2"/>
            <a:endCxn id="104" idx="0"/>
          </p:cNvCxnSpPr>
          <p:nvPr/>
        </p:nvCxnSpPr>
        <p:spPr>
          <a:xfrm>
            <a:off x="1075779" y="2980101"/>
            <a:ext cx="1" cy="15918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210756" y="5694666"/>
            <a:ext cx="15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block I/O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776518" y="275498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9717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281300" y="4573041"/>
            <a:ext cx="904206" cy="29547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NVDIMM</a:t>
            </a:r>
          </a:p>
        </p:txBody>
      </p:sp>
      <p:sp>
        <p:nvSpPr>
          <p:cNvPr id="121" name="Can 120"/>
          <p:cNvSpPr/>
          <p:nvPr/>
        </p:nvSpPr>
        <p:spPr>
          <a:xfrm>
            <a:off x="873040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754774" y="4069040"/>
            <a:ext cx="1382376" cy="24104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sz="1400" dirty="0"/>
              <a:t>PCIe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282370" y="4064000"/>
            <a:ext cx="904206" cy="26723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 smtClean="0"/>
              <a:t>mem bus</a:t>
            </a:r>
          </a:p>
        </p:txBody>
      </p:sp>
      <p:cxnSp>
        <p:nvCxnSpPr>
          <p:cNvPr id="128" name="Straight Arrow Connector 127"/>
          <p:cNvCxnSpPr>
            <a:stCxn id="119" idx="0"/>
            <a:endCxn id="124" idx="2"/>
          </p:cNvCxnSpPr>
          <p:nvPr/>
        </p:nvCxnSpPr>
        <p:spPr>
          <a:xfrm flipV="1">
            <a:off x="2733403" y="4331235"/>
            <a:ext cx="1070" cy="24180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/>
          <p:nvPr/>
        </p:nvCxnSpPr>
        <p:spPr>
          <a:xfrm rot="16200000" flipH="1">
            <a:off x="1827333" y="3435138"/>
            <a:ext cx="1069652" cy="15957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4416218" y="1799714"/>
            <a:ext cx="4121242" cy="28546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40279" y="2765142"/>
            <a:ext cx="665430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NVMe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07957" y="276514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SCSI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>
            <a:endCxn id="54" idx="0"/>
          </p:cNvCxnSpPr>
          <p:nvPr/>
        </p:nvCxnSpPr>
        <p:spPr>
          <a:xfrm>
            <a:off x="7579727" y="2530443"/>
            <a:ext cx="0" cy="135209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579727" y="4063872"/>
            <a:ext cx="0" cy="53444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94850" y="5127442"/>
            <a:ext cx="716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52" name="Straight Arrow Connector 51"/>
          <p:cNvCxnSpPr>
            <a:stCxn id="55" idx="2"/>
            <a:endCxn id="51" idx="0"/>
          </p:cNvCxnSpPr>
          <p:nvPr/>
        </p:nvCxnSpPr>
        <p:spPr>
          <a:xfrm>
            <a:off x="7647181" y="4887791"/>
            <a:ext cx="5833" cy="23965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038566" y="3293462"/>
            <a:ext cx="1082321" cy="2778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38566" y="3882534"/>
            <a:ext cx="1082321" cy="1813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095242" y="4597272"/>
            <a:ext cx="1103878" cy="2905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 fabric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endCxn id="8" idx="3"/>
          </p:cNvCxnSpPr>
          <p:nvPr/>
        </p:nvCxnSpPr>
        <p:spPr>
          <a:xfrm flipH="1">
            <a:off x="6354729" y="3566564"/>
            <a:ext cx="740513" cy="38889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305709" y="2990261"/>
            <a:ext cx="730293" cy="30320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5331097" y="3739515"/>
            <a:ext cx="3007612" cy="458102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269150" y="38441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772497" y="6138407"/>
            <a:ext cx="3141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Verbs exists as a kfabric provider today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250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OpenFabrics Interfaces project - OFI</a:t>
            </a:r>
          </a:p>
          <a:p>
            <a:r>
              <a:rPr lang="en-US" dirty="0" smtClean="0"/>
              <a:t>Describe current thinking relative to </a:t>
            </a:r>
            <a:r>
              <a:rPr lang="en-US" dirty="0" err="1" smtClean="0"/>
              <a:t>NVMe</a:t>
            </a:r>
            <a:r>
              <a:rPr lang="en-US" dirty="0" smtClean="0"/>
              <a:t>/F </a:t>
            </a:r>
          </a:p>
          <a:p>
            <a:pPr lvl="1"/>
            <a:r>
              <a:rPr lang="en-US" dirty="0" smtClean="0"/>
              <a:t>Strictly </a:t>
            </a:r>
            <a:r>
              <a:rPr lang="en-US" dirty="0" smtClean="0"/>
              <a:t>fabric </a:t>
            </a:r>
            <a:r>
              <a:rPr lang="en-US" dirty="0" smtClean="0"/>
              <a:t>solutions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ocal access is out of scope</a:t>
            </a:r>
          </a:p>
          <a:p>
            <a:r>
              <a:rPr lang="en-US" dirty="0" smtClean="0"/>
              <a:t>Explore areas of common interest</a:t>
            </a:r>
          </a:p>
          <a:p>
            <a:pPr lvl="1"/>
            <a:r>
              <a:rPr lang="en-US" dirty="0" smtClean="0"/>
              <a:t>Set the stage for deep dive discussions in the near term</a:t>
            </a:r>
          </a:p>
          <a:p>
            <a:r>
              <a:rPr lang="en-US" dirty="0" smtClean="0"/>
              <a:t>Discuss licensing issues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Non-objectives (today)</a:t>
            </a:r>
          </a:p>
          <a:p>
            <a:r>
              <a:rPr lang="en-US" dirty="0" smtClean="0"/>
              <a:t>Deep dive into network 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OpenFabrics Software (OFS) comprises multiple stacks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0090" y="1874520"/>
            <a:ext cx="7886700" cy="4034790"/>
          </a:xfrm>
          <a:prstGeom prst="roundRect">
            <a:avLst/>
          </a:prstGeom>
          <a:noFill/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8210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verbs-based s/w 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910204"/>
            <a:ext cx="1021080" cy="22332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PSM-based s/w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3460" y="303371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uverbs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49780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</a:t>
            </a:r>
            <a:r>
              <a:rPr lang="en-US" dirty="0" err="1" smtClean="0"/>
              <a:t>verbs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44240" y="306530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1043305" y="5597208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927860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13460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83105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iWARP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3404235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85360" y="2910204"/>
            <a:ext cx="1021080" cy="22485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MXM-based s/w 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876800" y="308054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dirty="0"/>
              <a:t>X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4836795" y="561244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8210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468880"/>
            <a:ext cx="7489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274953" y="2651761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3300" y="2471855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psm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753664" y="2648786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2011" y="2468880"/>
            <a:ext cx="6848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mxm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59614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OFI-based s/w stack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354863" y="3033712"/>
            <a:ext cx="969645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libfabric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184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kfabric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259614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41604" y="246888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ofi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59614" y="5332411"/>
            <a:ext cx="2084070" cy="845821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123" y="1703069"/>
            <a:ext cx="24801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Software</a:t>
            </a:r>
          </a:p>
        </p:txBody>
      </p:sp>
    </p:spTree>
    <p:extLst>
      <p:ext uri="{BB962C8B-B14F-4D97-AF65-F5344CB8AC3E}">
        <p14:creationId xmlns:p14="http://schemas.microsoft.com/office/powerpoint/2010/main" val="62214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OpenFabrics Software (OFS) comprises </a:t>
            </a:r>
            <a:r>
              <a:rPr lang="en-US" dirty="0" err="1" smtClean="0"/>
              <a:t>multiplew</a:t>
            </a:r>
            <a:r>
              <a:rPr lang="en-US" dirty="0" smtClean="0"/>
              <a:t> stacks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0090" y="1874520"/>
            <a:ext cx="7886700" cy="4034790"/>
          </a:xfrm>
          <a:prstGeom prst="roundRect">
            <a:avLst/>
          </a:prstGeom>
          <a:noFill/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8210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verbs-based s/w 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910204"/>
            <a:ext cx="1021080" cy="22332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PSM-based s/w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3460" y="303371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uverbs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49780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</a:t>
            </a:r>
            <a:r>
              <a:rPr lang="en-US" dirty="0" err="1" smtClean="0"/>
              <a:t>verbs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44240" y="306530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1043305" y="5597208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927860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13460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83105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iWARP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3404235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85360" y="2910204"/>
            <a:ext cx="1021080" cy="22485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MXM-based s/w 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876800" y="308054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dirty="0"/>
              <a:t>X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4836795" y="561244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8210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468880"/>
            <a:ext cx="7489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274953" y="2651761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3300" y="2471855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psm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753664" y="2648786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2011" y="2468880"/>
            <a:ext cx="6848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mxm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59614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OFI-based s/w stack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354863" y="3033712"/>
            <a:ext cx="969645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libfabric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184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kfabric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259614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41604" y="246888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ofi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59614" y="5332411"/>
            <a:ext cx="2084070" cy="845821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123" y="1703069"/>
            <a:ext cx="24801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Software</a:t>
            </a:r>
          </a:p>
        </p:txBody>
      </p:sp>
      <p:sp>
        <p:nvSpPr>
          <p:cNvPr id="3" name="Oval 2"/>
          <p:cNvSpPr/>
          <p:nvPr/>
        </p:nvSpPr>
        <p:spPr>
          <a:xfrm>
            <a:off x="765680" y="2072402"/>
            <a:ext cx="2365790" cy="4008360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3746412" y="2126574"/>
            <a:ext cx="4120055" cy="2578975"/>
          </a:xfrm>
          <a:prstGeom prst="wedgeEllipseCallout">
            <a:avLst>
              <a:gd name="adj1" fmla="val -63945"/>
              <a:gd name="adj2" fmla="val 29082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Confirm – </a:t>
            </a:r>
            <a:r>
              <a:rPr lang="en-US" dirty="0" err="1" smtClean="0">
                <a:solidFill>
                  <a:schemeClr val="tx1"/>
                </a:solidFill>
              </a:rPr>
              <a:t>NVMe</a:t>
            </a:r>
            <a:r>
              <a:rPr lang="en-US" dirty="0" smtClean="0">
                <a:solidFill>
                  <a:schemeClr val="tx1"/>
                </a:solidFill>
              </a:rPr>
              <a:t>/F for RDMA  is based on the existing verbs API.  Correct?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7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OpenFabrics Software (OFS) comprises </a:t>
            </a:r>
            <a:r>
              <a:rPr lang="en-US" dirty="0" err="1" smtClean="0"/>
              <a:t>multiplew</a:t>
            </a:r>
            <a:r>
              <a:rPr lang="en-US" dirty="0" smtClean="0"/>
              <a:t> stacks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0090" y="1874520"/>
            <a:ext cx="7886700" cy="4034790"/>
          </a:xfrm>
          <a:prstGeom prst="roundRect">
            <a:avLst/>
          </a:prstGeom>
          <a:noFill/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8210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verbs-based s/w 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352800" y="2910204"/>
            <a:ext cx="1021080" cy="22332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PSM-based s/w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3460" y="303371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uverbs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49780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</a:t>
            </a:r>
            <a:r>
              <a:rPr lang="en-US" dirty="0" err="1" smtClean="0"/>
              <a:t>verbs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44240" y="306530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1043305" y="5597208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927860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13460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983105" y="4472940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iWARP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3404235" y="559720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85360" y="2910204"/>
            <a:ext cx="1021080" cy="22485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MXM-based s/w 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876800" y="3080543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dirty="0"/>
              <a:t>X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4836795" y="5612447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8210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468880"/>
            <a:ext cx="7489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274953" y="2651761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3300" y="2471855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psm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753664" y="2648786"/>
            <a:ext cx="115607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2011" y="2468880"/>
            <a:ext cx="6848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mxm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59614" y="2910204"/>
            <a:ext cx="2084070" cy="2233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OFI-based s/w stack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354863" y="3033712"/>
            <a:ext cx="969645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libfabric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184" y="3045142"/>
            <a:ext cx="84582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kfabric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259614" y="2651760"/>
            <a:ext cx="208407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41604" y="246888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ofi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59614" y="5332411"/>
            <a:ext cx="2084070" cy="845821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arbitrary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123" y="1703069"/>
            <a:ext cx="24801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Software</a:t>
            </a:r>
          </a:p>
        </p:txBody>
      </p:sp>
      <p:sp>
        <p:nvSpPr>
          <p:cNvPr id="3" name="Oval 2"/>
          <p:cNvSpPr/>
          <p:nvPr/>
        </p:nvSpPr>
        <p:spPr>
          <a:xfrm>
            <a:off x="6094403" y="2072402"/>
            <a:ext cx="2365790" cy="4008360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1454387" y="1894174"/>
            <a:ext cx="4120055" cy="2578975"/>
          </a:xfrm>
          <a:prstGeom prst="wedgeEllipseCallout">
            <a:avLst>
              <a:gd name="adj1" fmla="val 59524"/>
              <a:gd name="adj2" fmla="val 3315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Focus for today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5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OFA 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Enterprise WG (EWG) – </a:t>
            </a:r>
          </a:p>
          <a:p>
            <a:pPr lvl="1"/>
            <a:r>
              <a:rPr lang="en-US" sz="2000" dirty="0" smtClean="0"/>
              <a:t>maintains OpenFabrics Software</a:t>
            </a:r>
          </a:p>
          <a:p>
            <a:r>
              <a:rPr lang="en-US" sz="2400" dirty="0" smtClean="0"/>
              <a:t>OpenFabrics Verbs WG (OFVWG) </a:t>
            </a:r>
          </a:p>
          <a:p>
            <a:pPr lvl="1"/>
            <a:r>
              <a:rPr lang="en-US" sz="2000" dirty="0" smtClean="0"/>
              <a:t>on-going development of the Verbs API</a:t>
            </a:r>
          </a:p>
          <a:p>
            <a:r>
              <a:rPr lang="en-US" sz="2400" dirty="0" smtClean="0"/>
              <a:t>OpenFabrics Interfaces Project</a:t>
            </a:r>
          </a:p>
          <a:p>
            <a:pPr lvl="1"/>
            <a:r>
              <a:rPr lang="en-US" sz="2000" dirty="0" smtClean="0"/>
              <a:t>OpenFabrics Interfaces WG (OFIWG) </a:t>
            </a:r>
          </a:p>
          <a:p>
            <a:pPr lvl="2"/>
            <a:r>
              <a:rPr lang="en-US" sz="1800" dirty="0" smtClean="0"/>
              <a:t>design/development of APIs for distributed and parallel computing</a:t>
            </a:r>
          </a:p>
          <a:p>
            <a:pPr lvl="2"/>
            <a:r>
              <a:rPr lang="en-US" sz="1800" dirty="0" smtClean="0"/>
              <a:t>maintains the libfabric API, framework, and providers</a:t>
            </a:r>
          </a:p>
          <a:p>
            <a:pPr lvl="1"/>
            <a:r>
              <a:rPr lang="en-US" sz="2000" dirty="0" smtClean="0"/>
              <a:t>Data Storage/Data Access WG (DS/DA)</a:t>
            </a:r>
          </a:p>
          <a:p>
            <a:pPr lvl="2"/>
            <a:r>
              <a:rPr lang="en-US" sz="1800" dirty="0" smtClean="0"/>
              <a:t>design and development of APIs for data storage, data access</a:t>
            </a:r>
          </a:p>
          <a:p>
            <a:pPr lvl="2"/>
            <a:r>
              <a:rPr lang="en-US" sz="1800" dirty="0" smtClean="0"/>
              <a:t>maintains the kfabric API, kernel modules and providers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35326" y="6001306"/>
            <a:ext cx="5673348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6D6E71"/>
                </a:solidFill>
              </a:defRPr>
            </a:lvl1pPr>
          </a:lstStyle>
          <a:p>
            <a:pPr algn="ctr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openfabrics.org/index.php/working-groups.html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0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– a brief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OpenFabrics Software stack was built around the Verbs API</a:t>
            </a:r>
          </a:p>
          <a:p>
            <a:pPr lvl="1"/>
            <a:r>
              <a:rPr lang="en-US" sz="2000" dirty="0" smtClean="0"/>
              <a:t>Expanded to include iWARP</a:t>
            </a:r>
          </a:p>
          <a:p>
            <a:pPr lvl="1"/>
            <a:r>
              <a:rPr lang="en-US" sz="2000" dirty="0" smtClean="0"/>
              <a:t>Further expanded to include RoCE, RoCEv2</a:t>
            </a:r>
          </a:p>
          <a:p>
            <a:pPr lvl="1"/>
            <a:r>
              <a:rPr lang="en-US" sz="2000" dirty="0" smtClean="0"/>
              <a:t>PSM, MXM added as independent APIs  </a:t>
            </a:r>
          </a:p>
          <a:p>
            <a:r>
              <a:rPr lang="en-US" sz="2400" dirty="0" smtClean="0"/>
              <a:t>OFA strongly supports on-going development </a:t>
            </a:r>
            <a:r>
              <a:rPr lang="en-US" sz="2400" dirty="0"/>
              <a:t>of the </a:t>
            </a:r>
            <a:r>
              <a:rPr lang="en-US" sz="2400" dirty="0" smtClean="0"/>
              <a:t>Verbs </a:t>
            </a:r>
            <a:r>
              <a:rPr lang="en-US" sz="2400" dirty="0"/>
              <a:t>API and </a:t>
            </a:r>
            <a:r>
              <a:rPr lang="en-US" sz="2400" dirty="0" smtClean="0"/>
              <a:t>stack</a:t>
            </a:r>
          </a:p>
          <a:p>
            <a:pPr lvl="1"/>
            <a:r>
              <a:rPr lang="en-US" sz="2000" dirty="0" smtClean="0"/>
              <a:t>OFS stack is maintained by the EWG</a:t>
            </a:r>
          </a:p>
          <a:p>
            <a:pPr lvl="1"/>
            <a:r>
              <a:rPr lang="en-US" sz="2000" dirty="0" smtClean="0"/>
              <a:t>On-going Verbs development in the OFVWG</a:t>
            </a:r>
            <a:endParaRPr lang="en-US" sz="2000" dirty="0"/>
          </a:p>
          <a:p>
            <a:r>
              <a:rPr lang="en-US" sz="2400" dirty="0" smtClean="0"/>
              <a:t>OpenFabrics Interfaces project (OFI) emerged in 2013</a:t>
            </a:r>
          </a:p>
          <a:p>
            <a:pPr lvl="1"/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OFI Charter 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evelop</a:t>
            </a:r>
            <a:r>
              <a:rPr lang="en-US" dirty="0"/>
              <a:t>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extensible, open source framework that provides access to high-performance fabric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Extensible</a:t>
            </a:r>
            <a:r>
              <a:rPr lang="en-US" dirty="0"/>
              <a:t>, open source interfaces aligned with ULP and application needs for high-performance fabric services</a:t>
            </a:r>
            <a:r>
              <a:rPr lang="en-US" dirty="0" smtClean="0"/>
              <a:t>.</a:t>
            </a:r>
          </a:p>
          <a:p>
            <a:pPr marL="514350" lvl="1" indent="0">
              <a:buNone/>
            </a:pPr>
            <a:r>
              <a:rPr lang="en-US" dirty="0" smtClean="0"/>
              <a:t>OFIWG will not create specifications, but will work with standards bodies to create interoperability as needed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20491" y="5728138"/>
            <a:ext cx="4703019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“Transport independent, Application-Centric”</a:t>
            </a:r>
          </a:p>
        </p:txBody>
      </p:sp>
    </p:spTree>
    <p:extLst>
      <p:ext uri="{BB962C8B-B14F-4D97-AF65-F5344CB8AC3E}">
        <p14:creationId xmlns:p14="http://schemas.microsoft.com/office/powerpoint/2010/main" val="267427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930" y="2408184"/>
            <a:ext cx="1318905" cy="1662017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Legacy apps (</a:t>
            </a: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</a:rPr>
              <a:t>skts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, IP)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69336" y="2408184"/>
            <a:ext cx="1721761" cy="1662017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4423" y="2399810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6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43904" y="2407098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/>
              <a:t>Distributed and Parallel </a:t>
            </a:r>
          </a:p>
          <a:p>
            <a:pPr algn="ctr"/>
            <a:r>
              <a:rPr lang="en-US" sz="1600" b="1" dirty="0" smtClean="0"/>
              <a:t>Computing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64424" y="2874365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43905" y="3328155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</a:t>
            </a:r>
            <a:r>
              <a:rPr lang="en-US" sz="1400" dirty="0" err="1" smtClean="0"/>
              <a:t>msg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69337" y="3220433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Structured data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Unstructured data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930" y="3220433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Skts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9723" y="3328155"/>
            <a:ext cx="18123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shared memory</a:t>
            </a:r>
          </a:p>
          <a:p>
            <a:r>
              <a:rPr lang="en-US" sz="1400" dirty="0" smtClean="0"/>
              <a:t>- PGAS languages</a:t>
            </a:r>
            <a:endParaRPr lang="en-US" sz="1400" dirty="0"/>
          </a:p>
        </p:txBody>
      </p:sp>
      <p:sp>
        <p:nvSpPr>
          <p:cNvPr id="6" name="Left Brace 5"/>
          <p:cNvSpPr/>
          <p:nvPr/>
        </p:nvSpPr>
        <p:spPr>
          <a:xfrm rot="16200000" flipV="1">
            <a:off x="7015769" y="2710957"/>
            <a:ext cx="375556" cy="321376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 flipV="1">
            <a:off x="4279343" y="3370931"/>
            <a:ext cx="375556" cy="191013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6939834" y="4297231"/>
            <a:ext cx="461665" cy="80958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OFI WG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769486" y="4471188"/>
            <a:ext cx="3384330" cy="762360"/>
          </a:xfrm>
          <a:prstGeom prst="rect">
            <a:avLst/>
          </a:prstGeom>
        </p:spPr>
        <p:txBody>
          <a:bodyPr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indent="-169863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charset="2"/>
              <a:buNone/>
            </a:pPr>
            <a:r>
              <a:rPr lang="en-US" sz="1800" dirty="0" smtClean="0"/>
              <a:t>DS/DA</a:t>
            </a:r>
          </a:p>
          <a:p>
            <a:pPr marL="0" indent="0" algn="ctr">
              <a:buFont typeface="Wingdings" charset="2"/>
              <a:buNone/>
            </a:pPr>
            <a:r>
              <a:rPr lang="en-US" sz="1800" dirty="0" smtClean="0"/>
              <a:t>Responsible for NVM work</a:t>
            </a:r>
          </a:p>
          <a:p>
            <a:pPr marL="0" indent="0" algn="ctr">
              <a:buFont typeface="Wingdings" charset="2"/>
              <a:buNone/>
            </a:pPr>
            <a:endParaRPr lang="en-US" sz="105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Project Overview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9D2C-A9CD-B04A-B70A-527FFE2F698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4320633" y="-2169520"/>
            <a:ext cx="419823" cy="855976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79730" y="1467482"/>
            <a:ext cx="1479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OFI Project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94125" y="5488020"/>
            <a:ext cx="6955750" cy="92333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 dirty="0"/>
              <a:t>OFI project </a:t>
            </a:r>
            <a:r>
              <a:rPr lang="en-US" dirty="0" smtClean="0"/>
              <a:t>is partitioned </a:t>
            </a:r>
            <a:r>
              <a:rPr lang="en-US" dirty="0"/>
              <a:t>based on use cases; </a:t>
            </a:r>
            <a:r>
              <a:rPr lang="en-US" dirty="0" smtClean="0"/>
              <a:t>two </a:t>
            </a:r>
            <a:r>
              <a:rPr lang="en-US" dirty="0"/>
              <a:t>defined so far: </a:t>
            </a:r>
          </a:p>
          <a:p>
            <a:pPr lvl="4"/>
            <a:r>
              <a:rPr lang="en-US" dirty="0"/>
              <a:t>Data Storage/Data </a:t>
            </a:r>
            <a:r>
              <a:rPr lang="en-US" dirty="0" smtClean="0"/>
              <a:t>Access </a:t>
            </a:r>
            <a:endParaRPr lang="en-US" dirty="0"/>
          </a:p>
          <a:p>
            <a:pPr lvl="4"/>
            <a:r>
              <a:rPr lang="en-US" dirty="0"/>
              <a:t>Distributed and Parallel Computing</a:t>
            </a:r>
          </a:p>
        </p:txBody>
      </p:sp>
      <p:sp>
        <p:nvSpPr>
          <p:cNvPr id="3" name="Left Arrow 2"/>
          <p:cNvSpPr/>
          <p:nvPr/>
        </p:nvSpPr>
        <p:spPr>
          <a:xfrm flipH="1">
            <a:off x="1276762" y="5889665"/>
            <a:ext cx="1082566" cy="12004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atl Labs Forum 2015_1217a.pptx" id="{2E257918-F3C9-4AFB-91E5-74DFC9B24FF1}" vid="{62FC577A-CE87-44BB-8CF0-0DC4C9CBA0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Natl Labs Forum 2015_1217a</Template>
  <TotalTime>5104</TotalTime>
  <Words>1019</Words>
  <Application>Microsoft Office PowerPoint</Application>
  <PresentationFormat>On-screen Show (4:3)</PresentationFormat>
  <Paragraphs>355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Wingdings</vt:lpstr>
      <vt:lpstr>Office Theme</vt:lpstr>
      <vt:lpstr>Intro to OpenFabrics Interfaces (OFI) For NVMe SIG</vt:lpstr>
      <vt:lpstr>Objectives (today)</vt:lpstr>
      <vt:lpstr>OpenFabrics Software (OFS) comprises multiple stacks</vt:lpstr>
      <vt:lpstr>OpenFabrics Software (OFS) comprises multiplew stacks</vt:lpstr>
      <vt:lpstr>OpenFabrics Software (OFS) comprises multiplew stacks</vt:lpstr>
      <vt:lpstr>Relevant OFA Working Groups</vt:lpstr>
      <vt:lpstr>OFS – a brief background</vt:lpstr>
      <vt:lpstr>OFI Project</vt:lpstr>
      <vt:lpstr>OFI Project Overview</vt:lpstr>
      <vt:lpstr>DS/DA Starting Point for NVM</vt:lpstr>
      <vt:lpstr>Scope</vt:lpstr>
      <vt:lpstr>Data Storage, Data Access</vt:lpstr>
      <vt:lpstr>Use cases – Storage, PM</vt:lpstr>
      <vt:lpstr>possible OFI-based I/O Stack</vt:lpstr>
      <vt:lpstr>Backups</vt:lpstr>
      <vt:lpstr>Current NVM Stack</vt:lpstr>
      <vt:lpstr>Looking ahead</vt:lpstr>
      <vt:lpstr>Storage access methods – directional thinking</vt:lpstr>
    </vt:vector>
  </TitlesOfParts>
  <Company>Cray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Grun</dc:creator>
  <cp:lastModifiedBy>Paul Grun</cp:lastModifiedBy>
  <cp:revision>22</cp:revision>
  <cp:lastPrinted>2015-10-28T22:27:39Z</cp:lastPrinted>
  <dcterms:created xsi:type="dcterms:W3CDTF">2016-08-12T19:32:33Z</dcterms:created>
  <dcterms:modified xsi:type="dcterms:W3CDTF">2016-08-16T08:44:45Z</dcterms:modified>
</cp:coreProperties>
</file>