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7"/>
  </p:notesMasterIdLst>
  <p:handoutMasterIdLst>
    <p:handoutMasterId r:id="rId18"/>
  </p:handoutMasterIdLst>
  <p:sldIdLst>
    <p:sldId id="294" r:id="rId2"/>
    <p:sldId id="297" r:id="rId3"/>
    <p:sldId id="335" r:id="rId4"/>
    <p:sldId id="330" r:id="rId5"/>
    <p:sldId id="346" r:id="rId6"/>
    <p:sldId id="343" r:id="rId7"/>
    <p:sldId id="334" r:id="rId8"/>
    <p:sldId id="342" r:id="rId9"/>
    <p:sldId id="348" r:id="rId10"/>
    <p:sldId id="349" r:id="rId11"/>
    <p:sldId id="350" r:id="rId12"/>
    <p:sldId id="333" r:id="rId13"/>
    <p:sldId id="337" r:id="rId14"/>
    <p:sldId id="344" r:id="rId15"/>
    <p:sldId id="347" r:id="rId16"/>
  </p:sldIdLst>
  <p:sldSz cx="9144000" cy="6858000" type="screen4x3"/>
  <p:notesSz cx="6858000" cy="9296400"/>
  <p:defaultTextStyle>
    <a:defPPr>
      <a:defRPr lang="en-US"/>
    </a:defPPr>
    <a:lvl1pPr algn="l" defTabSz="457200" rtl="0" fontAlgn="base">
      <a:spcBef>
        <a:spcPct val="0"/>
      </a:spcBef>
      <a:spcAft>
        <a:spcPct val="0"/>
      </a:spcAft>
      <a:defRPr kern="1200">
        <a:solidFill>
          <a:schemeClr val="tx1"/>
        </a:solidFill>
        <a:latin typeface="Arial"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p:defaultTextStyle>
  <p:extLst>
    <p:ext uri="{EFAFB233-063F-42B5-8137-9DF3F51BA10A}">
      <p15:sldGuideLst xmlns:p15="http://schemas.microsoft.com/office/powerpoint/2012/main">
        <p15:guide id="1" orient="horz" pos="2112">
          <p15:clr>
            <a:srgbClr val="A4A3A4"/>
          </p15:clr>
        </p15:guide>
        <p15:guide id="2" pos="1296">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oward Pritchard" initials="HP" lastIdx="1" clrIdx="0"/>
  <p:cmAuthor id="1" name="Paul Grun" initials="PG" lastIdx="9" clrIdx="1">
    <p:extLst>
      <p:ext uri="{19B8F6BF-5375-455C-9EA6-DF929625EA0E}">
        <p15:presenceInfo xmlns:p15="http://schemas.microsoft.com/office/powerpoint/2012/main" userId="S-1-5-21-1123561945-492894223-1417001333-2487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5302"/>
    <a:srgbClr val="6D6E71"/>
    <a:srgbClr val="0051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63" autoAdjust="0"/>
    <p:restoredTop sz="89885" autoAdjust="0"/>
  </p:normalViewPr>
  <p:slideViewPr>
    <p:cSldViewPr snapToGrid="0">
      <p:cViewPr varScale="1">
        <p:scale>
          <a:sx n="71" d="100"/>
          <a:sy n="71" d="100"/>
        </p:scale>
        <p:origin x="1109" y="58"/>
      </p:cViewPr>
      <p:guideLst>
        <p:guide orient="horz" pos="2112"/>
        <p:guide pos="1296"/>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8" d="100"/>
          <a:sy n="88" d="100"/>
        </p:scale>
        <p:origin x="-3822" y="-12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BFB2BF-839E-49CF-8299-14C33DC351C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A9470D04-44F0-43DA-B794-84780ABB688F}">
      <dgm:prSet phldrT="[Text]"/>
      <dgm:spPr/>
      <dgm:t>
        <a:bodyPr/>
        <a:lstStyle/>
        <a:p>
          <a:r>
            <a:rPr lang="en-US" dirty="0"/>
            <a:t>PM aware applications</a:t>
          </a:r>
        </a:p>
      </dgm:t>
    </dgm:pt>
    <dgm:pt modelId="{0BD7BA28-271D-455D-8630-3863B386FEE9}" type="parTrans" cxnId="{8EF7EB7F-3E53-4320-88C1-DDA823DBB882}">
      <dgm:prSet/>
      <dgm:spPr/>
      <dgm:t>
        <a:bodyPr/>
        <a:lstStyle/>
        <a:p>
          <a:endParaRPr lang="en-US"/>
        </a:p>
      </dgm:t>
    </dgm:pt>
    <dgm:pt modelId="{09ED96DA-6C6D-41BE-A5F3-D88B742DA9AB}" type="sibTrans" cxnId="{8EF7EB7F-3E53-4320-88C1-DDA823DBB882}">
      <dgm:prSet/>
      <dgm:spPr/>
      <dgm:t>
        <a:bodyPr/>
        <a:lstStyle/>
        <a:p>
          <a:endParaRPr lang="en-US"/>
        </a:p>
      </dgm:t>
    </dgm:pt>
    <dgm:pt modelId="{4144F033-22D0-4C5A-BE84-2C7EB5840697}">
      <dgm:prSet phldrT="[Text]"/>
      <dgm:spPr/>
      <dgm:t>
        <a:bodyPr/>
        <a:lstStyle/>
        <a:p>
          <a:r>
            <a:rPr lang="en-US" dirty="0"/>
            <a:t>PMoF Library</a:t>
          </a:r>
        </a:p>
      </dgm:t>
    </dgm:pt>
    <dgm:pt modelId="{DCC76331-F0F9-4693-B827-CF26962E4923}" type="parTrans" cxnId="{8D7B76E5-E300-43B4-9DF2-0A3BD8F945C2}">
      <dgm:prSet/>
      <dgm:spPr/>
      <dgm:t>
        <a:bodyPr/>
        <a:lstStyle/>
        <a:p>
          <a:endParaRPr lang="en-US"/>
        </a:p>
      </dgm:t>
    </dgm:pt>
    <dgm:pt modelId="{1AEACB56-F286-4DCC-9326-56C190A15BD2}" type="sibTrans" cxnId="{8D7B76E5-E300-43B4-9DF2-0A3BD8F945C2}">
      <dgm:prSet/>
      <dgm:spPr/>
      <dgm:t>
        <a:bodyPr/>
        <a:lstStyle/>
        <a:p>
          <a:endParaRPr lang="en-US"/>
        </a:p>
      </dgm:t>
    </dgm:pt>
    <dgm:pt modelId="{E9ACE958-E088-40A7-916D-3663DF512176}">
      <dgm:prSet phldrT="[Text]"/>
      <dgm:spPr/>
      <dgm:t>
        <a:bodyPr/>
        <a:lstStyle/>
        <a:p>
          <a:r>
            <a:rPr lang="en-US" dirty="0"/>
            <a:t>PM aware user level API</a:t>
          </a:r>
        </a:p>
      </dgm:t>
    </dgm:pt>
    <dgm:pt modelId="{20553A05-E98A-4BA4-8D45-ABE101A3DDCC}" type="parTrans" cxnId="{928EDD72-A231-4B75-BA92-33EB71B5F882}">
      <dgm:prSet/>
      <dgm:spPr/>
      <dgm:t>
        <a:bodyPr/>
        <a:lstStyle/>
        <a:p>
          <a:endParaRPr lang="en-US"/>
        </a:p>
      </dgm:t>
    </dgm:pt>
    <dgm:pt modelId="{C142FB4B-B30A-4345-BFEA-271AAD823B0A}" type="sibTrans" cxnId="{928EDD72-A231-4B75-BA92-33EB71B5F882}">
      <dgm:prSet/>
      <dgm:spPr/>
      <dgm:t>
        <a:bodyPr/>
        <a:lstStyle/>
        <a:p>
          <a:endParaRPr lang="en-US"/>
        </a:p>
      </dgm:t>
    </dgm:pt>
    <dgm:pt modelId="{3C8AAD35-6159-41C6-BD40-21B6B5BE2094}">
      <dgm:prSet phldrT="[Text]"/>
      <dgm:spPr/>
      <dgm:t>
        <a:bodyPr/>
        <a:lstStyle/>
        <a:p>
          <a:r>
            <a:rPr lang="en-US" dirty="0"/>
            <a:t>Kernel</a:t>
          </a:r>
        </a:p>
      </dgm:t>
    </dgm:pt>
    <dgm:pt modelId="{C8FDF2CE-D608-458C-B8B6-854101537FB9}" type="parTrans" cxnId="{47A3D86D-7472-40C5-8A7E-3E6E0CAD4D24}">
      <dgm:prSet/>
      <dgm:spPr/>
      <dgm:t>
        <a:bodyPr/>
        <a:lstStyle/>
        <a:p>
          <a:endParaRPr lang="en-US"/>
        </a:p>
      </dgm:t>
    </dgm:pt>
    <dgm:pt modelId="{C5B0E586-4A85-4850-A4F7-66DF58C7EF25}" type="sibTrans" cxnId="{47A3D86D-7472-40C5-8A7E-3E6E0CAD4D24}">
      <dgm:prSet/>
      <dgm:spPr/>
      <dgm:t>
        <a:bodyPr/>
        <a:lstStyle/>
        <a:p>
          <a:endParaRPr lang="en-US"/>
        </a:p>
      </dgm:t>
    </dgm:pt>
    <dgm:pt modelId="{5F23CE4D-7EA1-4C2F-9E0B-8ECD6348A255}" type="pres">
      <dgm:prSet presAssocID="{6FBFB2BF-839E-49CF-8299-14C33DC351C7}" presName="cycle" presStyleCnt="0">
        <dgm:presLayoutVars>
          <dgm:dir/>
          <dgm:resizeHandles val="exact"/>
        </dgm:presLayoutVars>
      </dgm:prSet>
      <dgm:spPr/>
    </dgm:pt>
    <dgm:pt modelId="{4A971358-26D1-46A5-BCF6-64560103DCEC}" type="pres">
      <dgm:prSet presAssocID="{A9470D04-44F0-43DA-B794-84780ABB688F}" presName="node" presStyleLbl="node1" presStyleIdx="0" presStyleCnt="4">
        <dgm:presLayoutVars>
          <dgm:bulletEnabled val="1"/>
        </dgm:presLayoutVars>
      </dgm:prSet>
      <dgm:spPr/>
    </dgm:pt>
    <dgm:pt modelId="{4DA4E9A6-5C48-499E-BD59-99490DAE1100}" type="pres">
      <dgm:prSet presAssocID="{09ED96DA-6C6D-41BE-A5F3-D88B742DA9AB}" presName="sibTrans" presStyleLbl="sibTrans2D1" presStyleIdx="0" presStyleCnt="4"/>
      <dgm:spPr/>
    </dgm:pt>
    <dgm:pt modelId="{56C61BE3-B704-4EFA-964A-E910357713BE}" type="pres">
      <dgm:prSet presAssocID="{09ED96DA-6C6D-41BE-A5F3-D88B742DA9AB}" presName="connectorText" presStyleLbl="sibTrans2D1" presStyleIdx="0" presStyleCnt="4"/>
      <dgm:spPr/>
    </dgm:pt>
    <dgm:pt modelId="{1F2B08E6-832C-4319-8DD2-5D931F0A1C5A}" type="pres">
      <dgm:prSet presAssocID="{4144F033-22D0-4C5A-BE84-2C7EB5840697}" presName="node" presStyleLbl="node1" presStyleIdx="1" presStyleCnt="4">
        <dgm:presLayoutVars>
          <dgm:bulletEnabled val="1"/>
        </dgm:presLayoutVars>
      </dgm:prSet>
      <dgm:spPr/>
    </dgm:pt>
    <dgm:pt modelId="{9D688319-FB0C-4DC5-A0C7-BCB4BC4C7A29}" type="pres">
      <dgm:prSet presAssocID="{1AEACB56-F286-4DCC-9326-56C190A15BD2}" presName="sibTrans" presStyleLbl="sibTrans2D1" presStyleIdx="1" presStyleCnt="4"/>
      <dgm:spPr/>
    </dgm:pt>
    <dgm:pt modelId="{725A1C5A-14B4-4A2D-9964-122976A3D84D}" type="pres">
      <dgm:prSet presAssocID="{1AEACB56-F286-4DCC-9326-56C190A15BD2}" presName="connectorText" presStyleLbl="sibTrans2D1" presStyleIdx="1" presStyleCnt="4"/>
      <dgm:spPr/>
    </dgm:pt>
    <dgm:pt modelId="{DC2E5066-3A8F-4334-B3BF-83B37FC3130E}" type="pres">
      <dgm:prSet presAssocID="{E9ACE958-E088-40A7-916D-3663DF512176}" presName="node" presStyleLbl="node1" presStyleIdx="2" presStyleCnt="4">
        <dgm:presLayoutVars>
          <dgm:bulletEnabled val="1"/>
        </dgm:presLayoutVars>
      </dgm:prSet>
      <dgm:spPr/>
    </dgm:pt>
    <dgm:pt modelId="{6E73E700-1594-4D42-ABDE-F4C35CEBF69C}" type="pres">
      <dgm:prSet presAssocID="{C142FB4B-B30A-4345-BFEA-271AAD823B0A}" presName="sibTrans" presStyleLbl="sibTrans2D1" presStyleIdx="2" presStyleCnt="4"/>
      <dgm:spPr/>
    </dgm:pt>
    <dgm:pt modelId="{A45AC0CB-2D36-4E5A-A77B-67DD9BA7DC35}" type="pres">
      <dgm:prSet presAssocID="{C142FB4B-B30A-4345-BFEA-271AAD823B0A}" presName="connectorText" presStyleLbl="sibTrans2D1" presStyleIdx="2" presStyleCnt="4"/>
      <dgm:spPr/>
    </dgm:pt>
    <dgm:pt modelId="{A0C4C4CE-6A9B-444E-B31A-849E19B1B4F9}" type="pres">
      <dgm:prSet presAssocID="{3C8AAD35-6159-41C6-BD40-21B6B5BE2094}" presName="node" presStyleLbl="node1" presStyleIdx="3" presStyleCnt="4">
        <dgm:presLayoutVars>
          <dgm:bulletEnabled val="1"/>
        </dgm:presLayoutVars>
      </dgm:prSet>
      <dgm:spPr/>
    </dgm:pt>
    <dgm:pt modelId="{8A12420C-1319-4B36-A09B-EECBFB95FD71}" type="pres">
      <dgm:prSet presAssocID="{C5B0E586-4A85-4850-A4F7-66DF58C7EF25}" presName="sibTrans" presStyleLbl="sibTrans2D1" presStyleIdx="3" presStyleCnt="4"/>
      <dgm:spPr/>
    </dgm:pt>
    <dgm:pt modelId="{CA7F696A-79FA-4713-A00E-33684BCC5AD2}" type="pres">
      <dgm:prSet presAssocID="{C5B0E586-4A85-4850-A4F7-66DF58C7EF25}" presName="connectorText" presStyleLbl="sibTrans2D1" presStyleIdx="3" presStyleCnt="4"/>
      <dgm:spPr/>
    </dgm:pt>
  </dgm:ptLst>
  <dgm:cxnLst>
    <dgm:cxn modelId="{0672880F-440E-4497-874E-B80DCE7F8197}" type="presOf" srcId="{09ED96DA-6C6D-41BE-A5F3-D88B742DA9AB}" destId="{4DA4E9A6-5C48-499E-BD59-99490DAE1100}" srcOrd="0" destOrd="0" presId="urn:microsoft.com/office/officeart/2005/8/layout/cycle2"/>
    <dgm:cxn modelId="{4F894B1B-78EF-4E04-8D6A-0DDD0A915C99}" type="presOf" srcId="{3C8AAD35-6159-41C6-BD40-21B6B5BE2094}" destId="{A0C4C4CE-6A9B-444E-B31A-849E19B1B4F9}" srcOrd="0" destOrd="0" presId="urn:microsoft.com/office/officeart/2005/8/layout/cycle2"/>
    <dgm:cxn modelId="{7EF2D93B-E46D-42F6-8C64-74145FAFB2F8}" type="presOf" srcId="{C142FB4B-B30A-4345-BFEA-271AAD823B0A}" destId="{6E73E700-1594-4D42-ABDE-F4C35CEBF69C}" srcOrd="0" destOrd="0" presId="urn:microsoft.com/office/officeart/2005/8/layout/cycle2"/>
    <dgm:cxn modelId="{377AA23E-9AA1-4DD9-8756-D45AF89EF303}" type="presOf" srcId="{C142FB4B-B30A-4345-BFEA-271AAD823B0A}" destId="{A45AC0CB-2D36-4E5A-A77B-67DD9BA7DC35}" srcOrd="1" destOrd="0" presId="urn:microsoft.com/office/officeart/2005/8/layout/cycle2"/>
    <dgm:cxn modelId="{B27FC14D-B0ED-4EF0-A32B-F248A2900154}" type="presOf" srcId="{09ED96DA-6C6D-41BE-A5F3-D88B742DA9AB}" destId="{56C61BE3-B704-4EFA-964A-E910357713BE}" srcOrd="1" destOrd="0" presId="urn:microsoft.com/office/officeart/2005/8/layout/cycle2"/>
    <dgm:cxn modelId="{47A3D86D-7472-40C5-8A7E-3E6E0CAD4D24}" srcId="{6FBFB2BF-839E-49CF-8299-14C33DC351C7}" destId="{3C8AAD35-6159-41C6-BD40-21B6B5BE2094}" srcOrd="3" destOrd="0" parTransId="{C8FDF2CE-D608-458C-B8B6-854101537FB9}" sibTransId="{C5B0E586-4A85-4850-A4F7-66DF58C7EF25}"/>
    <dgm:cxn modelId="{928EDD72-A231-4B75-BA92-33EB71B5F882}" srcId="{6FBFB2BF-839E-49CF-8299-14C33DC351C7}" destId="{E9ACE958-E088-40A7-916D-3663DF512176}" srcOrd="2" destOrd="0" parTransId="{20553A05-E98A-4BA4-8D45-ABE101A3DDCC}" sibTransId="{C142FB4B-B30A-4345-BFEA-271AAD823B0A}"/>
    <dgm:cxn modelId="{A4FBE255-2F97-48AE-9C67-85EA842B71CC}" type="presOf" srcId="{6FBFB2BF-839E-49CF-8299-14C33DC351C7}" destId="{5F23CE4D-7EA1-4C2F-9E0B-8ECD6348A255}" srcOrd="0" destOrd="0" presId="urn:microsoft.com/office/officeart/2005/8/layout/cycle2"/>
    <dgm:cxn modelId="{8EF7EB7F-3E53-4320-88C1-DDA823DBB882}" srcId="{6FBFB2BF-839E-49CF-8299-14C33DC351C7}" destId="{A9470D04-44F0-43DA-B794-84780ABB688F}" srcOrd="0" destOrd="0" parTransId="{0BD7BA28-271D-455D-8630-3863B386FEE9}" sibTransId="{09ED96DA-6C6D-41BE-A5F3-D88B742DA9AB}"/>
    <dgm:cxn modelId="{78808F9C-05C4-4E7C-8A21-79B0DB5F712E}" type="presOf" srcId="{4144F033-22D0-4C5A-BE84-2C7EB5840697}" destId="{1F2B08E6-832C-4319-8DD2-5D931F0A1C5A}" srcOrd="0" destOrd="0" presId="urn:microsoft.com/office/officeart/2005/8/layout/cycle2"/>
    <dgm:cxn modelId="{8B7C35A1-6152-469F-A5F3-822A1D5196F6}" type="presOf" srcId="{1AEACB56-F286-4DCC-9326-56C190A15BD2}" destId="{725A1C5A-14B4-4A2D-9964-122976A3D84D}" srcOrd="1" destOrd="0" presId="urn:microsoft.com/office/officeart/2005/8/layout/cycle2"/>
    <dgm:cxn modelId="{C6A1AFB2-64CE-4793-B0A1-A65304C347D5}" type="presOf" srcId="{E9ACE958-E088-40A7-916D-3663DF512176}" destId="{DC2E5066-3A8F-4334-B3BF-83B37FC3130E}" srcOrd="0" destOrd="0" presId="urn:microsoft.com/office/officeart/2005/8/layout/cycle2"/>
    <dgm:cxn modelId="{CCE333B6-0F97-4396-994B-47697173DBB9}" type="presOf" srcId="{1AEACB56-F286-4DCC-9326-56C190A15BD2}" destId="{9D688319-FB0C-4DC5-A0C7-BCB4BC4C7A29}" srcOrd="0" destOrd="0" presId="urn:microsoft.com/office/officeart/2005/8/layout/cycle2"/>
    <dgm:cxn modelId="{8D7B76E5-E300-43B4-9DF2-0A3BD8F945C2}" srcId="{6FBFB2BF-839E-49CF-8299-14C33DC351C7}" destId="{4144F033-22D0-4C5A-BE84-2C7EB5840697}" srcOrd="1" destOrd="0" parTransId="{DCC76331-F0F9-4693-B827-CF26962E4923}" sibTransId="{1AEACB56-F286-4DCC-9326-56C190A15BD2}"/>
    <dgm:cxn modelId="{E17A9EF1-9EE5-43C8-9455-125FC7637EE0}" type="presOf" srcId="{A9470D04-44F0-43DA-B794-84780ABB688F}" destId="{4A971358-26D1-46A5-BCF6-64560103DCEC}" srcOrd="0" destOrd="0" presId="urn:microsoft.com/office/officeart/2005/8/layout/cycle2"/>
    <dgm:cxn modelId="{FF4CD2F5-5ACB-4B58-93EE-187C37297DE8}" type="presOf" srcId="{C5B0E586-4A85-4850-A4F7-66DF58C7EF25}" destId="{CA7F696A-79FA-4713-A00E-33684BCC5AD2}" srcOrd="1" destOrd="0" presId="urn:microsoft.com/office/officeart/2005/8/layout/cycle2"/>
    <dgm:cxn modelId="{C6FB59F7-FE56-4F3E-9223-56B32E2F9FA3}" type="presOf" srcId="{C5B0E586-4A85-4850-A4F7-66DF58C7EF25}" destId="{8A12420C-1319-4B36-A09B-EECBFB95FD71}" srcOrd="0" destOrd="0" presId="urn:microsoft.com/office/officeart/2005/8/layout/cycle2"/>
    <dgm:cxn modelId="{F3DDFF74-7709-443C-A30B-531AF33EBE3B}" type="presParOf" srcId="{5F23CE4D-7EA1-4C2F-9E0B-8ECD6348A255}" destId="{4A971358-26D1-46A5-BCF6-64560103DCEC}" srcOrd="0" destOrd="0" presId="urn:microsoft.com/office/officeart/2005/8/layout/cycle2"/>
    <dgm:cxn modelId="{D10F2D43-1739-42EA-B9C6-1E29A81396F5}" type="presParOf" srcId="{5F23CE4D-7EA1-4C2F-9E0B-8ECD6348A255}" destId="{4DA4E9A6-5C48-499E-BD59-99490DAE1100}" srcOrd="1" destOrd="0" presId="urn:microsoft.com/office/officeart/2005/8/layout/cycle2"/>
    <dgm:cxn modelId="{A4DB0C74-F892-4AF1-B18D-43B3710CB323}" type="presParOf" srcId="{4DA4E9A6-5C48-499E-BD59-99490DAE1100}" destId="{56C61BE3-B704-4EFA-964A-E910357713BE}" srcOrd="0" destOrd="0" presId="urn:microsoft.com/office/officeart/2005/8/layout/cycle2"/>
    <dgm:cxn modelId="{408D435F-78CD-46AC-AF18-3724A5BCC166}" type="presParOf" srcId="{5F23CE4D-7EA1-4C2F-9E0B-8ECD6348A255}" destId="{1F2B08E6-832C-4319-8DD2-5D931F0A1C5A}" srcOrd="2" destOrd="0" presId="urn:microsoft.com/office/officeart/2005/8/layout/cycle2"/>
    <dgm:cxn modelId="{7C1F6785-56BB-4ACF-814E-1FFB0C74E701}" type="presParOf" srcId="{5F23CE4D-7EA1-4C2F-9E0B-8ECD6348A255}" destId="{9D688319-FB0C-4DC5-A0C7-BCB4BC4C7A29}" srcOrd="3" destOrd="0" presId="urn:microsoft.com/office/officeart/2005/8/layout/cycle2"/>
    <dgm:cxn modelId="{82EDCB75-5B06-4295-8769-3B95F8F937D5}" type="presParOf" srcId="{9D688319-FB0C-4DC5-A0C7-BCB4BC4C7A29}" destId="{725A1C5A-14B4-4A2D-9964-122976A3D84D}" srcOrd="0" destOrd="0" presId="urn:microsoft.com/office/officeart/2005/8/layout/cycle2"/>
    <dgm:cxn modelId="{01CFD828-8F8C-4721-94A6-6199A2022756}" type="presParOf" srcId="{5F23CE4D-7EA1-4C2F-9E0B-8ECD6348A255}" destId="{DC2E5066-3A8F-4334-B3BF-83B37FC3130E}" srcOrd="4" destOrd="0" presId="urn:microsoft.com/office/officeart/2005/8/layout/cycle2"/>
    <dgm:cxn modelId="{6DCCA80C-D633-4808-9E42-463CAF715CC2}" type="presParOf" srcId="{5F23CE4D-7EA1-4C2F-9E0B-8ECD6348A255}" destId="{6E73E700-1594-4D42-ABDE-F4C35CEBF69C}" srcOrd="5" destOrd="0" presId="urn:microsoft.com/office/officeart/2005/8/layout/cycle2"/>
    <dgm:cxn modelId="{47909673-D31C-45A5-998B-C9E3CE7F1358}" type="presParOf" srcId="{6E73E700-1594-4D42-ABDE-F4C35CEBF69C}" destId="{A45AC0CB-2D36-4E5A-A77B-67DD9BA7DC35}" srcOrd="0" destOrd="0" presId="urn:microsoft.com/office/officeart/2005/8/layout/cycle2"/>
    <dgm:cxn modelId="{2055960A-7D8E-440E-A7B2-703173DB573A}" type="presParOf" srcId="{5F23CE4D-7EA1-4C2F-9E0B-8ECD6348A255}" destId="{A0C4C4CE-6A9B-444E-B31A-849E19B1B4F9}" srcOrd="6" destOrd="0" presId="urn:microsoft.com/office/officeart/2005/8/layout/cycle2"/>
    <dgm:cxn modelId="{EFBA385A-BD5E-4F55-A6FC-8DEAA5238083}" type="presParOf" srcId="{5F23CE4D-7EA1-4C2F-9E0B-8ECD6348A255}" destId="{8A12420C-1319-4B36-A09B-EECBFB95FD71}" srcOrd="7" destOrd="0" presId="urn:microsoft.com/office/officeart/2005/8/layout/cycle2"/>
    <dgm:cxn modelId="{814F790D-5159-473B-B74A-88CC19815805}" type="presParOf" srcId="{8A12420C-1319-4B36-A09B-EECBFB95FD71}" destId="{CA7F696A-79FA-4713-A00E-33684BCC5AD2}"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971358-26D1-46A5-BCF6-64560103DCEC}">
      <dsp:nvSpPr>
        <dsp:cNvPr id="0" name=""/>
        <dsp:cNvSpPr/>
      </dsp:nvSpPr>
      <dsp:spPr>
        <a:xfrm>
          <a:off x="1372492" y="243794"/>
          <a:ext cx="1293614" cy="129361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PM aware applications</a:t>
          </a:r>
        </a:p>
      </dsp:txBody>
      <dsp:txXfrm>
        <a:off x="1561937" y="433239"/>
        <a:ext cx="914724" cy="914724"/>
      </dsp:txXfrm>
    </dsp:sp>
    <dsp:sp modelId="{4DA4E9A6-5C48-499E-BD59-99490DAE1100}">
      <dsp:nvSpPr>
        <dsp:cNvPr id="0" name=""/>
        <dsp:cNvSpPr/>
      </dsp:nvSpPr>
      <dsp:spPr>
        <a:xfrm rot="2700000">
          <a:off x="2527110" y="1351629"/>
          <a:ext cx="343029" cy="43659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2542181" y="1402564"/>
        <a:ext cx="240120" cy="261956"/>
      </dsp:txXfrm>
    </dsp:sp>
    <dsp:sp modelId="{1F2B08E6-832C-4319-8DD2-5D931F0A1C5A}">
      <dsp:nvSpPr>
        <dsp:cNvPr id="0" name=""/>
        <dsp:cNvSpPr/>
      </dsp:nvSpPr>
      <dsp:spPr>
        <a:xfrm>
          <a:off x="2744873" y="1616174"/>
          <a:ext cx="1293614" cy="129361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PMoF Library</a:t>
          </a:r>
        </a:p>
      </dsp:txBody>
      <dsp:txXfrm>
        <a:off x="2934318" y="1805619"/>
        <a:ext cx="914724" cy="914724"/>
      </dsp:txXfrm>
    </dsp:sp>
    <dsp:sp modelId="{9D688319-FB0C-4DC5-A0C7-BCB4BC4C7A29}">
      <dsp:nvSpPr>
        <dsp:cNvPr id="0" name=""/>
        <dsp:cNvSpPr/>
      </dsp:nvSpPr>
      <dsp:spPr>
        <a:xfrm rot="8100000">
          <a:off x="2540840" y="2724009"/>
          <a:ext cx="343029" cy="43659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rot="10800000">
        <a:off x="2628678" y="2774944"/>
        <a:ext cx="240120" cy="261956"/>
      </dsp:txXfrm>
    </dsp:sp>
    <dsp:sp modelId="{DC2E5066-3A8F-4334-B3BF-83B37FC3130E}">
      <dsp:nvSpPr>
        <dsp:cNvPr id="0" name=""/>
        <dsp:cNvSpPr/>
      </dsp:nvSpPr>
      <dsp:spPr>
        <a:xfrm>
          <a:off x="1372492" y="2988554"/>
          <a:ext cx="1293614" cy="129361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PM aware user level API</a:t>
          </a:r>
        </a:p>
      </dsp:txBody>
      <dsp:txXfrm>
        <a:off x="1561937" y="3177999"/>
        <a:ext cx="914724" cy="914724"/>
      </dsp:txXfrm>
    </dsp:sp>
    <dsp:sp modelId="{6E73E700-1594-4D42-ABDE-F4C35CEBF69C}">
      <dsp:nvSpPr>
        <dsp:cNvPr id="0" name=""/>
        <dsp:cNvSpPr/>
      </dsp:nvSpPr>
      <dsp:spPr>
        <a:xfrm rot="13500000">
          <a:off x="1168460" y="2737739"/>
          <a:ext cx="343029" cy="43659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rot="10800000">
        <a:off x="1256298" y="2861442"/>
        <a:ext cx="240120" cy="261956"/>
      </dsp:txXfrm>
    </dsp:sp>
    <dsp:sp modelId="{A0C4C4CE-6A9B-444E-B31A-849E19B1B4F9}">
      <dsp:nvSpPr>
        <dsp:cNvPr id="0" name=""/>
        <dsp:cNvSpPr/>
      </dsp:nvSpPr>
      <dsp:spPr>
        <a:xfrm>
          <a:off x="112" y="1616174"/>
          <a:ext cx="1293614" cy="129361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Kernel</a:t>
          </a:r>
        </a:p>
      </dsp:txBody>
      <dsp:txXfrm>
        <a:off x="189557" y="1805619"/>
        <a:ext cx="914724" cy="914724"/>
      </dsp:txXfrm>
    </dsp:sp>
    <dsp:sp modelId="{8A12420C-1319-4B36-A09B-EECBFB95FD71}">
      <dsp:nvSpPr>
        <dsp:cNvPr id="0" name=""/>
        <dsp:cNvSpPr/>
      </dsp:nvSpPr>
      <dsp:spPr>
        <a:xfrm rot="18900000">
          <a:off x="1154730" y="1365358"/>
          <a:ext cx="343029" cy="43659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1169801" y="1489061"/>
        <a:ext cx="240120" cy="261956"/>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55524409-AA6D-49FE-A0C8-CA282E6A6A91}" type="datetime1">
              <a:rPr lang="en-US"/>
              <a:pPr>
                <a:defRPr/>
              </a:pPr>
              <a:t>2/27/2018</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33CCFEF-DA26-423D-BE49-67E67BA010ED}" type="slidenum">
              <a:rPr lang="en-US"/>
              <a:pPr>
                <a:defRPr/>
              </a:pPr>
              <a:t>‹#›</a:t>
            </a:fld>
            <a:endParaRPr lang="en-US"/>
          </a:p>
        </p:txBody>
      </p:sp>
    </p:spTree>
    <p:extLst>
      <p:ext uri="{BB962C8B-B14F-4D97-AF65-F5344CB8AC3E}">
        <p14:creationId xmlns:p14="http://schemas.microsoft.com/office/powerpoint/2010/main" val="4577545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idx="1"/>
          </p:nvPr>
        </p:nvSpPr>
        <p:spPr>
          <a:xfrm>
            <a:off x="3884613" y="0"/>
            <a:ext cx="2971800" cy="46482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DDD60918-725D-44C2-AD5E-9DFE3E31F5F9}" type="datetime1">
              <a:rPr lang="en-US"/>
              <a:pPr>
                <a:defRPr/>
              </a:pPr>
              <a:t>2/27/2018</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415790"/>
            <a:ext cx="5486400" cy="418338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A8C316C-1847-4B6F-ABDB-A71BD91CBF9A}" type="slidenum">
              <a:rPr lang="en-US"/>
              <a:pPr>
                <a:defRPr/>
              </a:pPr>
              <a:t>‹#›</a:t>
            </a:fld>
            <a:endParaRPr lang="en-US"/>
          </a:p>
        </p:txBody>
      </p:sp>
    </p:spTree>
    <p:extLst>
      <p:ext uri="{BB962C8B-B14F-4D97-AF65-F5344CB8AC3E}">
        <p14:creationId xmlns:p14="http://schemas.microsoft.com/office/powerpoint/2010/main" val="223522758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Remote memory use</a:t>
            </a:r>
            <a:r>
              <a:rPr lang="en-US" baseline="0" dirty="0"/>
              <a:t> case.  Remote persistent memory appears as a fabric-attached service which is shared by number of clients.</a:t>
            </a:r>
            <a:endParaRPr lang="en-US" dirty="0"/>
          </a:p>
        </p:txBody>
      </p:sp>
      <p:sp>
        <p:nvSpPr>
          <p:cNvPr id="4" name="Footer Placeholder 3"/>
          <p:cNvSpPr>
            <a:spLocks noGrp="1"/>
          </p:cNvSpPr>
          <p:nvPr>
            <p:ph type="ftr" sz="quarter" idx="10"/>
          </p:nvPr>
        </p:nvSpPr>
        <p:spPr/>
        <p:txBody>
          <a:bodyPr/>
          <a:lstStyle/>
          <a:p>
            <a:pPr>
              <a:defRPr/>
            </a:pPr>
            <a:r>
              <a:rPr lang="en-US"/>
              <a:t>Flash Memory Summit </a:t>
            </a:r>
            <a:r>
              <a:rPr lang="is-IS"/>
              <a:t>2017</a:t>
            </a:r>
            <a:endParaRPr lang="en-US"/>
          </a:p>
          <a:p>
            <a:pPr>
              <a:defRPr/>
            </a:pPr>
            <a:r>
              <a:rPr lang="en-US"/>
              <a:t>Santa Clara, CA</a:t>
            </a:r>
          </a:p>
        </p:txBody>
      </p:sp>
      <p:sp>
        <p:nvSpPr>
          <p:cNvPr id="5" name="Slide Number Placeholder 4"/>
          <p:cNvSpPr>
            <a:spLocks noGrp="1"/>
          </p:cNvSpPr>
          <p:nvPr>
            <p:ph type="sldNum" sz="quarter" idx="11"/>
          </p:nvPr>
        </p:nvSpPr>
        <p:spPr/>
        <p:txBody>
          <a:bodyPr/>
          <a:lstStyle/>
          <a:p>
            <a:pPr>
              <a:defRPr/>
            </a:pPr>
            <a:r>
              <a:rPr lang="en-US" altLang="en-US"/>
              <a:t>Augusut </a:t>
            </a:r>
            <a:r>
              <a:rPr lang="is-IS" altLang="en-US"/>
              <a:t>2017</a:t>
            </a:r>
            <a:endParaRPr lang="en-US" altLang="en-US"/>
          </a:p>
          <a:p>
            <a:pPr>
              <a:defRPr/>
            </a:pPr>
            <a:fld id="{1B98DCB0-B0A2-4F76-860A-004220BA4604}" type="slidenum">
              <a:rPr lang="en-US" altLang="en-US" smtClean="0"/>
              <a:pPr>
                <a:defRPr/>
              </a:pPr>
              <a:t>3</a:t>
            </a:fld>
            <a:endParaRPr lang="en-US" altLang="en-US"/>
          </a:p>
        </p:txBody>
      </p:sp>
    </p:spTree>
    <p:extLst>
      <p:ext uri="{BB962C8B-B14F-4D97-AF65-F5344CB8AC3E}">
        <p14:creationId xmlns:p14="http://schemas.microsoft.com/office/powerpoint/2010/main" val="38010445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5</a:t>
            </a:fld>
            <a:endParaRPr lang="en-US"/>
          </a:p>
        </p:txBody>
      </p:sp>
    </p:spTree>
    <p:extLst>
      <p:ext uri="{BB962C8B-B14F-4D97-AF65-F5344CB8AC3E}">
        <p14:creationId xmlns:p14="http://schemas.microsoft.com/office/powerpoint/2010/main" val="1563795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Awareness of SNIA</a:t>
            </a:r>
            <a:r>
              <a:rPr lang="en-US" baseline="0" dirty="0"/>
              <a:t> activities. </a:t>
            </a:r>
            <a:endParaRPr lang="en-US" dirty="0"/>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6</a:t>
            </a:fld>
            <a:endParaRPr lang="en-US"/>
          </a:p>
        </p:txBody>
      </p:sp>
    </p:spTree>
    <p:extLst>
      <p:ext uri="{BB962C8B-B14F-4D97-AF65-F5344CB8AC3E}">
        <p14:creationId xmlns:p14="http://schemas.microsoft.com/office/powerpoint/2010/main" val="32459990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Awareness of SNIA</a:t>
            </a:r>
            <a:r>
              <a:rPr lang="en-US" baseline="0" dirty="0"/>
              <a:t> activities. </a:t>
            </a:r>
            <a:endParaRPr lang="en-US" dirty="0"/>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7</a:t>
            </a:fld>
            <a:endParaRPr lang="en-US"/>
          </a:p>
        </p:txBody>
      </p:sp>
    </p:spTree>
    <p:extLst>
      <p:ext uri="{BB962C8B-B14F-4D97-AF65-F5344CB8AC3E}">
        <p14:creationId xmlns:p14="http://schemas.microsoft.com/office/powerpoint/2010/main" val="7107503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needs to convey the overlap between OFIWG</a:t>
            </a:r>
            <a:r>
              <a:rPr lang="en-US" baseline="0" dirty="0"/>
              <a:t> as a developer of an API and (OFA+IBTA) as a developer of the verbs API.</a:t>
            </a:r>
            <a:endParaRPr lang="en-US" dirty="0"/>
          </a:p>
        </p:txBody>
      </p:sp>
      <p:sp>
        <p:nvSpPr>
          <p:cNvPr id="4" name="Slide Number Placeholder 3"/>
          <p:cNvSpPr>
            <a:spLocks noGrp="1"/>
          </p:cNvSpPr>
          <p:nvPr>
            <p:ph type="sldNum" sz="quarter" idx="10"/>
          </p:nvPr>
        </p:nvSpPr>
        <p:spPr/>
        <p:txBody>
          <a:bodyPr/>
          <a:lstStyle/>
          <a:p>
            <a:pPr>
              <a:defRPr/>
            </a:pPr>
            <a:fld id="{CFF1A404-780B-445D-9205-D143319E6490}" type="slidenum">
              <a:rPr lang="en-US" smtClean="0"/>
              <a:pPr>
                <a:defRPr/>
              </a:pPr>
              <a:t>14</a:t>
            </a:fld>
            <a:endParaRPr lang="en-US"/>
          </a:p>
        </p:txBody>
      </p:sp>
    </p:spTree>
    <p:extLst>
      <p:ext uri="{BB962C8B-B14F-4D97-AF65-F5344CB8AC3E}">
        <p14:creationId xmlns:p14="http://schemas.microsoft.com/office/powerpoint/2010/main" val="19365178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SNIA</a:t>
            </a:r>
            <a:r>
              <a:rPr lang="en-US" baseline="0" dirty="0"/>
              <a:t> contributes consumer requirements by developing frameworks such as the HA usage model.  NVML is a user level library which serves as a useful (but incomplete) proxy for applications.  </a:t>
            </a:r>
          </a:p>
          <a:p>
            <a:r>
              <a:rPr lang="en-US" baseline="0" dirty="0"/>
              <a:t>OFA (OFIWG) develops user and kernel mode APIs and the framework to support provider development.</a:t>
            </a:r>
          </a:p>
          <a:p>
            <a:r>
              <a:rPr lang="en-US" baseline="0" dirty="0"/>
              <a:t>Providers are developed by network vendors working closely as part of OFIWG.  For efficiency, each provider exports the libfabric API directly – it is not a layered approach as suggested by the drawing.</a:t>
            </a:r>
            <a:endParaRPr lang="en-US" dirty="0"/>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15</a:t>
            </a:fld>
            <a:endParaRPr lang="en-US"/>
          </a:p>
        </p:txBody>
      </p:sp>
    </p:spTree>
    <p:extLst>
      <p:ext uri="{BB962C8B-B14F-4D97-AF65-F5344CB8AC3E}">
        <p14:creationId xmlns:p14="http://schemas.microsoft.com/office/powerpoint/2010/main" val="38387801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1000" y="23241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057400" y="2667000"/>
            <a:ext cx="6629400" cy="1546225"/>
          </a:xfrm>
        </p:spPr>
        <p:txBody>
          <a:bodyPr/>
          <a:lstStyle>
            <a:lvl1pPr algn="l">
              <a:defRPr>
                <a:solidFill>
                  <a:srgbClr val="005195"/>
                </a:solidFill>
                <a:latin typeface="Arial"/>
                <a:cs typeface="Arial"/>
              </a:defRPr>
            </a:lvl1pPr>
          </a:lstStyle>
          <a:p>
            <a:r>
              <a:rPr lang="en-US" dirty="0"/>
              <a:t>Click to edit Master title style</a:t>
            </a:r>
          </a:p>
        </p:txBody>
      </p:sp>
      <p:sp>
        <p:nvSpPr>
          <p:cNvPr id="3" name="Subtitle 2"/>
          <p:cNvSpPr>
            <a:spLocks noGrp="1"/>
          </p:cNvSpPr>
          <p:nvPr>
            <p:ph type="subTitle" idx="1"/>
          </p:nvPr>
        </p:nvSpPr>
        <p:spPr>
          <a:xfrm>
            <a:off x="2057400" y="4267200"/>
            <a:ext cx="6629400" cy="1066800"/>
          </a:xfrm>
        </p:spPr>
        <p:txBody>
          <a:bodyPr/>
          <a:lstStyle>
            <a:lvl1pPr marL="0" indent="0" algn="l">
              <a:buNone/>
              <a:defRPr>
                <a:solidFill>
                  <a:srgbClr val="6D6E7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921295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8FD2F87-45F0-469B-9E6A-02ABE28F30A6}" type="datetime1">
              <a:rPr lang="en-US" smtClean="0"/>
              <a:pPr>
                <a:defRPr/>
              </a:pPr>
              <a:t>2/27/2018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#OFADevWorkshop</a:t>
            </a:r>
          </a:p>
        </p:txBody>
      </p:sp>
      <p:sp>
        <p:nvSpPr>
          <p:cNvPr id="6" name="Slide Number Placeholder 5"/>
          <p:cNvSpPr>
            <a:spLocks noGrp="1"/>
          </p:cNvSpPr>
          <p:nvPr>
            <p:ph type="sldNum" sz="quarter" idx="12"/>
          </p:nvPr>
        </p:nvSpPr>
        <p:spPr/>
        <p:txBody>
          <a:bodyPr/>
          <a:lstStyle>
            <a:lvl1pPr>
              <a:defRPr/>
            </a:lvl1pPr>
          </a:lstStyle>
          <a:p>
            <a:pPr>
              <a:defRPr/>
            </a:pPr>
            <a:fld id="{2DC9411F-985C-4C31-9366-848682A48BDF}" type="slidenum">
              <a:rPr lang="en-US"/>
              <a:pPr>
                <a:defRPr/>
              </a:pPr>
              <a:t>‹#›</a:t>
            </a:fld>
            <a:endParaRPr lang="en-US"/>
          </a:p>
        </p:txBody>
      </p:sp>
    </p:spTree>
    <p:extLst>
      <p:ext uri="{BB962C8B-B14F-4D97-AF65-F5344CB8AC3E}">
        <p14:creationId xmlns:p14="http://schemas.microsoft.com/office/powerpoint/2010/main" val="1317394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80DE77E0-2B9A-477C-8614-8107AC108362}" type="datetime1">
              <a:rPr lang="en-US" smtClean="0"/>
              <a:pPr>
                <a:defRPr/>
              </a:pPr>
              <a:t>2/27/2018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#OFADevWorkshop</a:t>
            </a:r>
          </a:p>
        </p:txBody>
      </p:sp>
      <p:sp>
        <p:nvSpPr>
          <p:cNvPr id="7" name="Slide Number Placeholder 5"/>
          <p:cNvSpPr>
            <a:spLocks noGrp="1"/>
          </p:cNvSpPr>
          <p:nvPr>
            <p:ph type="sldNum" sz="quarter" idx="12"/>
          </p:nvPr>
        </p:nvSpPr>
        <p:spPr/>
        <p:txBody>
          <a:bodyPr/>
          <a:lstStyle>
            <a:lvl1pPr>
              <a:defRPr/>
            </a:lvl1pPr>
          </a:lstStyle>
          <a:p>
            <a:pPr>
              <a:defRPr/>
            </a:pPr>
            <a:fld id="{8EAF3D4E-2216-48EB-BA95-E881464384D5}" type="slidenum">
              <a:rPr lang="en-US"/>
              <a:pPr>
                <a:defRPr/>
              </a:pPr>
              <a:t>‹#›</a:t>
            </a:fld>
            <a:endParaRPr lang="en-US"/>
          </a:p>
        </p:txBody>
      </p:sp>
    </p:spTree>
    <p:extLst>
      <p:ext uri="{BB962C8B-B14F-4D97-AF65-F5344CB8AC3E}">
        <p14:creationId xmlns:p14="http://schemas.microsoft.com/office/powerpoint/2010/main" val="1701427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618FECBD-0854-4558-8128-56022CA12F25}" type="datetime1">
              <a:rPr lang="en-US" smtClean="0"/>
              <a:pPr>
                <a:defRPr/>
              </a:pPr>
              <a:t>2/27/2018</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#OFADevWorkshop</a:t>
            </a:r>
          </a:p>
        </p:txBody>
      </p:sp>
      <p:sp>
        <p:nvSpPr>
          <p:cNvPr id="9" name="Slide Number Placeholder 5"/>
          <p:cNvSpPr>
            <a:spLocks noGrp="1"/>
          </p:cNvSpPr>
          <p:nvPr>
            <p:ph type="sldNum" sz="quarter" idx="12"/>
          </p:nvPr>
        </p:nvSpPr>
        <p:spPr/>
        <p:txBody>
          <a:bodyPr/>
          <a:lstStyle>
            <a:lvl1pPr>
              <a:defRPr/>
            </a:lvl1pPr>
          </a:lstStyle>
          <a:p>
            <a:pPr>
              <a:defRPr/>
            </a:pPr>
            <a:fld id="{2FC66A82-48DF-4DE4-B1EE-CA941DA511CD}" type="slidenum">
              <a:rPr lang="en-US"/>
              <a:pPr>
                <a:defRPr/>
              </a:pPr>
              <a:t>‹#›</a:t>
            </a:fld>
            <a:endParaRPr lang="en-US"/>
          </a:p>
        </p:txBody>
      </p:sp>
    </p:spTree>
    <p:extLst>
      <p:ext uri="{BB962C8B-B14F-4D97-AF65-F5344CB8AC3E}">
        <p14:creationId xmlns:p14="http://schemas.microsoft.com/office/powerpoint/2010/main" val="2821751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27E2CFA-6F6E-4AA4-BF45-4885A711FEAB}" type="datetime1">
              <a:rPr lang="en-US" smtClean="0"/>
              <a:pPr>
                <a:defRPr/>
              </a:pPr>
              <a:t>2/27/2018</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#OFADevWorkshop</a:t>
            </a:r>
          </a:p>
        </p:txBody>
      </p:sp>
      <p:sp>
        <p:nvSpPr>
          <p:cNvPr id="5" name="Slide Number Placeholder 5"/>
          <p:cNvSpPr>
            <a:spLocks noGrp="1"/>
          </p:cNvSpPr>
          <p:nvPr>
            <p:ph type="sldNum" sz="quarter" idx="12"/>
          </p:nvPr>
        </p:nvSpPr>
        <p:spPr/>
        <p:txBody>
          <a:bodyPr/>
          <a:lstStyle>
            <a:lvl1pPr>
              <a:defRPr/>
            </a:lvl1pPr>
          </a:lstStyle>
          <a:p>
            <a:pPr>
              <a:defRPr/>
            </a:pPr>
            <a:fld id="{0D13EDDD-BBBD-49BF-8DB8-2A7972CE8935}" type="slidenum">
              <a:rPr lang="en-US"/>
              <a:pPr>
                <a:defRPr/>
              </a:pPr>
              <a:t>‹#›</a:t>
            </a:fld>
            <a:endParaRPr lang="en-US"/>
          </a:p>
        </p:txBody>
      </p:sp>
    </p:spTree>
    <p:extLst>
      <p:ext uri="{BB962C8B-B14F-4D97-AF65-F5344CB8AC3E}">
        <p14:creationId xmlns:p14="http://schemas.microsoft.com/office/powerpoint/2010/main" val="1700680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6852195-B412-454A-99E2-039A434A0AAE}" type="datetime1">
              <a:rPr lang="en-US" smtClean="0"/>
              <a:pPr>
                <a:defRPr/>
              </a:pPr>
              <a:t>2/27/2018</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#OFADevWorkshop</a:t>
            </a:r>
          </a:p>
        </p:txBody>
      </p:sp>
      <p:sp>
        <p:nvSpPr>
          <p:cNvPr id="4" name="Slide Number Placeholder 5"/>
          <p:cNvSpPr>
            <a:spLocks noGrp="1"/>
          </p:cNvSpPr>
          <p:nvPr>
            <p:ph type="sldNum" sz="quarter" idx="12"/>
          </p:nvPr>
        </p:nvSpPr>
        <p:spPr/>
        <p:txBody>
          <a:bodyPr/>
          <a:lstStyle>
            <a:lvl1pPr>
              <a:defRPr/>
            </a:lvl1pPr>
          </a:lstStyle>
          <a:p>
            <a:pPr>
              <a:defRPr/>
            </a:pPr>
            <a:fld id="{0F60492E-C288-45D3-BAC0-3385B67DD991}" type="slidenum">
              <a:rPr lang="en-US"/>
              <a:pPr>
                <a:defRPr/>
              </a:pPr>
              <a:t>‹#›</a:t>
            </a:fld>
            <a:endParaRPr lang="en-US"/>
          </a:p>
        </p:txBody>
      </p:sp>
    </p:spTree>
    <p:extLst>
      <p:ext uri="{BB962C8B-B14F-4D97-AF65-F5344CB8AC3E}">
        <p14:creationId xmlns:p14="http://schemas.microsoft.com/office/powerpoint/2010/main" val="149417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vider">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469342" y="4148421"/>
            <a:ext cx="2281506" cy="2281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7200" y="2667000"/>
            <a:ext cx="8229600" cy="1546225"/>
          </a:xfrm>
        </p:spPr>
        <p:txBody>
          <a:bodyPr/>
          <a:lstStyle>
            <a:lvl1pPr algn="ctr">
              <a:defRPr sz="3600">
                <a:solidFill>
                  <a:srgbClr val="005195"/>
                </a:solidFill>
                <a:latin typeface="Arial"/>
                <a:cs typeface="Arial"/>
              </a:defRPr>
            </a:lvl1pPr>
          </a:lstStyle>
          <a:p>
            <a:r>
              <a:rPr lang="en-US" dirty="0"/>
              <a:t>Click to edit Master title style</a:t>
            </a:r>
          </a:p>
        </p:txBody>
      </p:sp>
      <p:sp>
        <p:nvSpPr>
          <p:cNvPr id="8" name="Footer Placeholder 4"/>
          <p:cNvSpPr>
            <a:spLocks noGrp="1"/>
          </p:cNvSpPr>
          <p:nvPr>
            <p:ph type="ftr" sz="quarter" idx="11"/>
          </p:nvPr>
        </p:nvSpPr>
        <p:spPr>
          <a:xfrm>
            <a:off x="381000" y="6416675"/>
            <a:ext cx="2895600" cy="365125"/>
          </a:xfrm>
        </p:spPr>
        <p:txBody>
          <a:bodyPr/>
          <a:lstStyle>
            <a:lvl1pPr>
              <a:defRPr/>
            </a:lvl1pPr>
          </a:lstStyle>
          <a:p>
            <a:pPr>
              <a:defRPr/>
            </a:pPr>
            <a:r>
              <a:rPr lang="en-US"/>
              <a:t>#OFADevWorkshop</a:t>
            </a:r>
          </a:p>
        </p:txBody>
      </p:sp>
    </p:spTree>
    <p:extLst>
      <p:ext uri="{BB962C8B-B14F-4D97-AF65-F5344CB8AC3E}">
        <p14:creationId xmlns:p14="http://schemas.microsoft.com/office/powerpoint/2010/main" val="3897514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9" descr="ribbon_small_rgb.jpg"/>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1371600"/>
            <a:ext cx="9144000" cy="15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sp>
        <p:nvSpPr>
          <p:cNvPr id="1028" name="Title Placeholder 1"/>
          <p:cNvSpPr>
            <a:spLocks noGrp="1"/>
          </p:cNvSpPr>
          <p:nvPr>
            <p:ph type="title"/>
          </p:nvPr>
        </p:nvSpPr>
        <p:spPr bwMode="auto">
          <a:xfrm>
            <a:off x="457200" y="228600"/>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Text Placeholder 2"/>
          <p:cNvSpPr>
            <a:spLocks noGrp="1"/>
          </p:cNvSpPr>
          <p:nvPr>
            <p:ph type="body" idx="1"/>
          </p:nvPr>
        </p:nvSpPr>
        <p:spPr bwMode="auto">
          <a:xfrm>
            <a:off x="457200" y="16017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791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charset="0"/>
                <a:ea typeface="ＭＳ Ｐゴシック" pitchFamily="4" charset="-128"/>
                <a:cs typeface="Arial" charset="0"/>
              </a:defRPr>
            </a:lvl1pPr>
          </a:lstStyle>
          <a:p>
            <a:pPr>
              <a:defRPr/>
            </a:pPr>
            <a:fld id="{69E7D043-3D71-4B64-8BFF-57BD2433C0BB}" type="datetime1">
              <a:rPr lang="en-US" smtClean="0"/>
              <a:pPr>
                <a:defRPr/>
              </a:pPr>
              <a:t>2/27/2018</a:t>
            </a:fld>
            <a:endParaRPr lang="en-US" dirty="0"/>
          </a:p>
        </p:txBody>
      </p:sp>
      <p:sp>
        <p:nvSpPr>
          <p:cNvPr id="5" name="Footer Placeholder 4"/>
          <p:cNvSpPr>
            <a:spLocks noGrp="1"/>
          </p:cNvSpPr>
          <p:nvPr>
            <p:ph type="ftr" sz="quarter" idx="3"/>
          </p:nvPr>
        </p:nvSpPr>
        <p:spPr>
          <a:xfrm>
            <a:off x="457200" y="6416675"/>
            <a:ext cx="2895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latin typeface="Arial" charset="0"/>
                <a:ea typeface="ＭＳ Ｐゴシック" pitchFamily="4" charset="-128"/>
                <a:cs typeface="Arial" charset="0"/>
              </a:defRPr>
            </a:lvl1pPr>
          </a:lstStyle>
          <a:p>
            <a:pPr>
              <a:defRPr/>
            </a:pPr>
            <a:r>
              <a:rPr lang="en-US" dirty="0"/>
              <a:t>#</a:t>
            </a:r>
            <a:r>
              <a:rPr lang="en-US" dirty="0" err="1"/>
              <a:t>OFADevWorkshop</a:t>
            </a:r>
            <a:endParaRPr lang="en-US" dirty="0"/>
          </a:p>
        </p:txBody>
      </p:sp>
      <p:sp>
        <p:nvSpPr>
          <p:cNvPr id="6" name="Slide Number Placeholder 5"/>
          <p:cNvSpPr>
            <a:spLocks noGrp="1"/>
          </p:cNvSpPr>
          <p:nvPr>
            <p:ph type="sldNum" sz="quarter" idx="4"/>
          </p:nvPr>
        </p:nvSpPr>
        <p:spPr>
          <a:xfrm>
            <a:off x="6553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Arial" charset="0"/>
                <a:ea typeface="ＭＳ Ｐゴシック" pitchFamily="4" charset="-128"/>
                <a:cs typeface="Arial" charset="0"/>
              </a:defRPr>
            </a:lvl1pPr>
          </a:lstStyle>
          <a:p>
            <a:pPr>
              <a:defRPr/>
            </a:pPr>
            <a:fld id="{F7B81D13-1DB3-4B73-9678-C0230533172F}" type="slidenum">
              <a:rPr lang="en-US"/>
              <a:pPr>
                <a:defRPr/>
              </a:pPr>
              <a:t>‹#›</a:t>
            </a:fld>
            <a:endParaRPr lang="en-US"/>
          </a:p>
        </p:txBody>
      </p:sp>
      <p:pic>
        <p:nvPicPr>
          <p:cNvPr id="1033" name="Picture 6" descr="OpenFabric_Alliance_Logo_ppt.jp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8001000" y="228600"/>
            <a:ext cx="11049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1" name="Straight Connector 20"/>
          <p:cNvCxnSpPr/>
          <p:nvPr userDrawn="1"/>
        </p:nvCxnSpPr>
        <p:spPr>
          <a:xfrm>
            <a:off x="0" y="1447800"/>
            <a:ext cx="9144000" cy="1588"/>
          </a:xfrm>
          <a:prstGeom prst="line">
            <a:avLst/>
          </a:prstGeom>
          <a:ln w="12700" cap="flat" cmpd="sng" algn="ctr">
            <a:solidFill>
              <a:srgbClr val="E5530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Tree>
  </p:cSld>
  <p:clrMap bg1="lt1" tx1="dk1" bg2="lt2" tx2="dk2" accent1="accent1" accent2="accent2" accent3="accent3" accent4="accent4" accent5="accent5" accent6="accent6" hlink="hlink" folHlink="folHlink"/>
  <p:sldLayoutIdLst>
    <p:sldLayoutId id="2147483720" r:id="rId1"/>
    <p:sldLayoutId id="2147483713" r:id="rId2"/>
    <p:sldLayoutId id="2147483714" r:id="rId3"/>
    <p:sldLayoutId id="2147483715" r:id="rId4"/>
    <p:sldLayoutId id="2147483716" r:id="rId5"/>
    <p:sldLayoutId id="2147483717" r:id="rId6"/>
    <p:sldLayoutId id="2147483721" r:id="rId7"/>
  </p:sldLayoutIdLst>
  <p:hf hdr="0" dt="0"/>
  <p:txStyles>
    <p:titleStyle>
      <a:lvl1pPr algn="l" defTabSz="457200" rtl="0" eaLnBrk="0" fontAlgn="base" hangingPunct="0">
        <a:spcBef>
          <a:spcPct val="0"/>
        </a:spcBef>
        <a:spcAft>
          <a:spcPct val="0"/>
        </a:spcAft>
        <a:defRPr sz="4000" kern="1200">
          <a:solidFill>
            <a:srgbClr val="005195"/>
          </a:solidFill>
          <a:latin typeface="Arial"/>
          <a:ea typeface="MS PGothic" pitchFamily="34" charset="-128"/>
          <a:cs typeface="Arial"/>
        </a:defRPr>
      </a:lvl1pPr>
      <a:lvl2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2pPr>
      <a:lvl3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3pPr>
      <a:lvl4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4pPr>
      <a:lvl5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5pPr>
      <a:lvl6pPr marL="457200" algn="l" defTabSz="457200" rtl="0" fontAlgn="base">
        <a:spcBef>
          <a:spcPct val="0"/>
        </a:spcBef>
        <a:spcAft>
          <a:spcPct val="0"/>
        </a:spcAft>
        <a:defRPr sz="4000">
          <a:solidFill>
            <a:srgbClr val="005195"/>
          </a:solidFill>
          <a:latin typeface="Arial" charset="0"/>
          <a:ea typeface="ＭＳ Ｐゴシック" pitchFamily="4" charset="-128"/>
        </a:defRPr>
      </a:lvl6pPr>
      <a:lvl7pPr marL="914400" algn="l" defTabSz="457200" rtl="0" fontAlgn="base">
        <a:spcBef>
          <a:spcPct val="0"/>
        </a:spcBef>
        <a:spcAft>
          <a:spcPct val="0"/>
        </a:spcAft>
        <a:defRPr sz="4000">
          <a:solidFill>
            <a:srgbClr val="005195"/>
          </a:solidFill>
          <a:latin typeface="Arial" charset="0"/>
          <a:ea typeface="ＭＳ Ｐゴシック" pitchFamily="4" charset="-128"/>
        </a:defRPr>
      </a:lvl7pPr>
      <a:lvl8pPr marL="1371600" algn="l" defTabSz="457200" rtl="0" fontAlgn="base">
        <a:spcBef>
          <a:spcPct val="0"/>
        </a:spcBef>
        <a:spcAft>
          <a:spcPct val="0"/>
        </a:spcAft>
        <a:defRPr sz="4000">
          <a:solidFill>
            <a:srgbClr val="005195"/>
          </a:solidFill>
          <a:latin typeface="Arial" charset="0"/>
          <a:ea typeface="ＭＳ Ｐゴシック" pitchFamily="4" charset="-128"/>
        </a:defRPr>
      </a:lvl8pPr>
      <a:lvl9pPr marL="1828800" algn="l" defTabSz="457200" rtl="0" fontAlgn="base">
        <a:spcBef>
          <a:spcPct val="0"/>
        </a:spcBef>
        <a:spcAft>
          <a:spcPct val="0"/>
        </a:spcAft>
        <a:defRPr sz="4000">
          <a:solidFill>
            <a:srgbClr val="005195"/>
          </a:solidFill>
          <a:latin typeface="Arial" charset="0"/>
          <a:ea typeface="ＭＳ Ｐゴシック" pitchFamily="4" charset="-128"/>
        </a:defRPr>
      </a:lvl9pPr>
    </p:titleStyle>
    <p:bodyStyle>
      <a:lvl1pPr marL="342900" indent="-342900" algn="l" defTabSz="457200" rtl="0" eaLnBrk="0" fontAlgn="base" hangingPunct="0">
        <a:spcBef>
          <a:spcPct val="20000"/>
        </a:spcBef>
        <a:spcAft>
          <a:spcPct val="0"/>
        </a:spcAft>
        <a:buFont typeface="Arial" pitchFamily="34" charset="0"/>
        <a:buChar char="•"/>
        <a:defRPr sz="2800" kern="1200">
          <a:solidFill>
            <a:schemeClr val="tx1"/>
          </a:solidFill>
          <a:latin typeface="Arial"/>
          <a:ea typeface="MS PGothic" pitchFamily="34" charset="-128"/>
          <a:cs typeface="Arial"/>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Arial"/>
          <a:ea typeface="MS PGothic" pitchFamily="34" charset="-128"/>
          <a:cs typeface="Arial"/>
        </a:defRPr>
      </a:lvl2pPr>
      <a:lvl3pPr marL="1143000" indent="-228600" algn="l" defTabSz="457200" rtl="0" eaLnBrk="0" fontAlgn="base" hangingPunct="0">
        <a:spcBef>
          <a:spcPct val="20000"/>
        </a:spcBef>
        <a:spcAft>
          <a:spcPct val="0"/>
        </a:spcAft>
        <a:buFont typeface="Arial" pitchFamily="34" charset="0"/>
        <a:buChar char="•"/>
        <a:defRPr sz="2000" kern="1200">
          <a:solidFill>
            <a:schemeClr val="tx1"/>
          </a:solidFill>
          <a:latin typeface="Arial"/>
          <a:ea typeface="MS PGothic" pitchFamily="34" charset="-128"/>
          <a:cs typeface="Arial"/>
        </a:defRPr>
      </a:lvl3pPr>
      <a:lvl4pPr marL="16002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4pPr>
      <a:lvl5pPr marL="20574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OFA + SNIA Initiative</a:t>
            </a:r>
            <a:br>
              <a:rPr lang="en-US" dirty="0"/>
            </a:br>
            <a:r>
              <a:rPr lang="en-US" sz="3200" dirty="0"/>
              <a:t>Update for OFIWG</a:t>
            </a:r>
          </a:p>
        </p:txBody>
      </p:sp>
      <p:sp>
        <p:nvSpPr>
          <p:cNvPr id="3" name="Subtitle 2"/>
          <p:cNvSpPr>
            <a:spLocks noGrp="1"/>
          </p:cNvSpPr>
          <p:nvPr>
            <p:ph type="subTitle" idx="1"/>
          </p:nvPr>
        </p:nvSpPr>
        <p:spPr>
          <a:xfrm>
            <a:off x="1257300" y="4267200"/>
            <a:ext cx="6629400" cy="1066800"/>
          </a:xfrm>
        </p:spPr>
        <p:txBody>
          <a:bodyPr>
            <a:normAutofit/>
          </a:bodyPr>
          <a:lstStyle/>
          <a:p>
            <a:pPr algn="ctr"/>
            <a:r>
              <a:rPr lang="en-US" sz="1800" dirty="0">
                <a:latin typeface="Arial" pitchFamily="34" charset="0"/>
                <a:cs typeface="Arial" pitchFamily="34" charset="0"/>
              </a:rPr>
              <a:t>February, 2018</a:t>
            </a:r>
          </a:p>
          <a:p>
            <a:pPr algn="ctr"/>
            <a:r>
              <a:rPr lang="en-US" sz="1800" dirty="0">
                <a:latin typeface="Arial" pitchFamily="34" charset="0"/>
                <a:cs typeface="Arial" pitchFamily="34" charset="0"/>
              </a:rPr>
              <a:t>Paul Grun – Cray</a:t>
            </a:r>
          </a:p>
        </p:txBody>
      </p:sp>
    </p:spTree>
    <p:extLst>
      <p:ext uri="{BB962C8B-B14F-4D97-AF65-F5344CB8AC3E}">
        <p14:creationId xmlns:p14="http://schemas.microsoft.com/office/powerpoint/2010/main" val="3864201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 Register Activities</a:t>
            </a:r>
          </a:p>
        </p:txBody>
      </p:sp>
      <p:sp>
        <p:nvSpPr>
          <p:cNvPr id="3" name="Content Placeholder 2"/>
          <p:cNvSpPr>
            <a:spLocks noGrp="1"/>
          </p:cNvSpPr>
          <p:nvPr>
            <p:ph idx="1"/>
          </p:nvPr>
        </p:nvSpPr>
        <p:spPr/>
        <p:txBody>
          <a:bodyPr>
            <a:normAutofit/>
          </a:bodyPr>
          <a:lstStyle/>
          <a:p>
            <a:pPr marL="514350" lvl="0" indent="-514350">
              <a:buFont typeface="+mj-lt"/>
              <a:buAutoNum type="arabicPeriod"/>
            </a:pPr>
            <a:r>
              <a:rPr lang="en-GB" sz="2000" dirty="0"/>
              <a:t>OFIWG and NVMP TWG to institute a series of regular, cross-group engagements at a frequency to be determined by the chairs of the two groups.</a:t>
            </a:r>
            <a:endParaRPr lang="en-US" sz="2000" dirty="0"/>
          </a:p>
          <a:p>
            <a:pPr marL="514350" lvl="0" indent="-514350">
              <a:buFont typeface="+mj-lt"/>
              <a:buAutoNum type="arabicPeriod"/>
            </a:pPr>
            <a:r>
              <a:rPr lang="en-GB" sz="2000" dirty="0"/>
              <a:t>OFIWG to review the existing HA whitepaper and enhance the existing libfabric API accordingly, subject to availability of volunteer resources</a:t>
            </a:r>
            <a:endParaRPr lang="en-US" sz="2000" dirty="0"/>
          </a:p>
          <a:p>
            <a:pPr lvl="1"/>
            <a:r>
              <a:rPr lang="en-GB" sz="1800" dirty="0"/>
              <a:t>OFIWG to develop milestones for incorporating the HA use case in the existing libfabric framework API(s).</a:t>
            </a:r>
            <a:endParaRPr lang="en-US" sz="1800" dirty="0"/>
          </a:p>
          <a:p>
            <a:pPr marL="514350" indent="-514350">
              <a:buFont typeface="+mj-lt"/>
              <a:buAutoNum type="arabicPeriod"/>
            </a:pPr>
            <a:r>
              <a:rPr lang="en-GB" sz="2000" dirty="0"/>
              <a:t>OFIWG and the NVMP TWG to collaborate to enumerate further use cases.</a:t>
            </a:r>
            <a:endParaRPr lang="en-US" sz="2000" dirty="0"/>
          </a:p>
          <a:p>
            <a:pPr marL="514350" indent="-514350">
              <a:buFont typeface="+mj-lt"/>
              <a:buAutoNum type="arabicPeriod"/>
            </a:pPr>
            <a:r>
              <a:rPr lang="en-GB" sz="2000" dirty="0"/>
              <a:t>OFIWG and the NVMP TWG to collaborate to describe each use case as was done for the HA use case. It is expected that these white papers will drive API development.</a:t>
            </a:r>
            <a:endParaRPr lang="en-US" sz="2000" dirty="0"/>
          </a:p>
          <a:p>
            <a:endParaRPr lang="en-US" sz="2000" dirty="0"/>
          </a:p>
          <a:p>
            <a:endParaRPr lang="en-US" sz="20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10</a:t>
            </a:fld>
            <a:endParaRPr lang="en-US"/>
          </a:p>
        </p:txBody>
      </p:sp>
    </p:spTree>
    <p:extLst>
      <p:ext uri="{BB962C8B-B14F-4D97-AF65-F5344CB8AC3E}">
        <p14:creationId xmlns:p14="http://schemas.microsoft.com/office/powerpoint/2010/main" val="18050651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 Register Suggested Milestones</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11</a:t>
            </a:fld>
            <a:endParaRPr lang="en-US"/>
          </a:p>
        </p:txBody>
      </p:sp>
      <p:graphicFrame>
        <p:nvGraphicFramePr>
          <p:cNvPr id="8" name="Table 7"/>
          <p:cNvGraphicFramePr>
            <a:graphicFrameLocks noGrp="1"/>
          </p:cNvGraphicFramePr>
          <p:nvPr/>
        </p:nvGraphicFramePr>
        <p:xfrm>
          <a:off x="1011220" y="1818041"/>
          <a:ext cx="7675580" cy="3948057"/>
        </p:xfrm>
        <a:graphic>
          <a:graphicData uri="http://schemas.openxmlformats.org/drawingml/2006/table">
            <a:tbl>
              <a:tblPr firstRow="1" firstCol="1" bandRow="1"/>
              <a:tblGrid>
                <a:gridCol w="6414057">
                  <a:extLst>
                    <a:ext uri="{9D8B030D-6E8A-4147-A177-3AD203B41FA5}">
                      <a16:colId xmlns:a16="http://schemas.microsoft.com/office/drawing/2014/main" val="106083663"/>
                    </a:ext>
                  </a:extLst>
                </a:gridCol>
                <a:gridCol w="1261523">
                  <a:extLst>
                    <a:ext uri="{9D8B030D-6E8A-4147-A177-3AD203B41FA5}">
                      <a16:colId xmlns:a16="http://schemas.microsoft.com/office/drawing/2014/main" val="352065350"/>
                    </a:ext>
                  </a:extLst>
                </a:gridCol>
              </a:tblGrid>
              <a:tr h="877346">
                <a:tc>
                  <a:txBody>
                    <a:bodyPr/>
                    <a:lstStyle/>
                    <a:p>
                      <a:pPr marL="0" marR="0" algn="ctr">
                        <a:spcBef>
                          <a:spcPts val="300"/>
                        </a:spcBef>
                        <a:spcAft>
                          <a:spcPts val="300"/>
                        </a:spcAft>
                      </a:pPr>
                      <a:r>
                        <a:rPr lang="en-US" sz="1800" b="1" dirty="0">
                          <a:effectLst/>
                          <a:latin typeface="Times New Roman" panose="02020603050405020304" pitchFamily="18" charset="0"/>
                          <a:ea typeface="Times New Roman" panose="02020603050405020304" pitchFamily="18" charset="0"/>
                        </a:rPr>
                        <a:t>Milestone/Deliverables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800" b="1">
                          <a:effectLst/>
                          <a:latin typeface="Times New Roman" panose="02020603050405020304" pitchFamily="18" charset="0"/>
                          <a:ea typeface="Times New Roman" panose="02020603050405020304" pitchFamily="18" charset="0"/>
                        </a:rPr>
                        <a:t>Timeframe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5184072"/>
                  </a:ext>
                </a:extLst>
              </a:tr>
              <a:tr h="1316019">
                <a:tc>
                  <a:txBody>
                    <a:bodyPr/>
                    <a:lstStyle/>
                    <a:p>
                      <a:pPr marL="0" marR="0">
                        <a:spcBef>
                          <a:spcPts val="300"/>
                        </a:spcBef>
                        <a:spcAft>
                          <a:spcPts val="300"/>
                        </a:spcAft>
                      </a:pPr>
                      <a:r>
                        <a:rPr lang="en-US" sz="1800">
                          <a:effectLst/>
                          <a:latin typeface="Times New Roman" panose="02020603050405020304" pitchFamily="18" charset="0"/>
                          <a:ea typeface="Times New Roman" panose="02020603050405020304" pitchFamily="18" charset="0"/>
                        </a:rPr>
                        <a:t>An update to the requirements described in the existing HA whitepaper based on design of enhancements to the existing libfabric API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800">
                          <a:effectLst/>
                          <a:latin typeface="Times New Roman" panose="02020603050405020304" pitchFamily="18" charset="0"/>
                          <a:ea typeface="Times New Roman" panose="02020603050405020304" pitchFamily="18" charset="0"/>
                        </a:rPr>
                        <a:t>4H’18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2921275"/>
                  </a:ext>
                </a:extLst>
              </a:tr>
              <a:tr h="438673">
                <a:tc>
                  <a:txBody>
                    <a:bodyPr/>
                    <a:lstStyle/>
                    <a:p>
                      <a:pPr marL="0" marR="0">
                        <a:spcBef>
                          <a:spcPts val="300"/>
                        </a:spcBef>
                        <a:spcAft>
                          <a:spcPts val="300"/>
                        </a:spcAft>
                      </a:pPr>
                      <a:r>
                        <a:rPr lang="en-US" sz="1800">
                          <a:effectLst/>
                          <a:latin typeface="Times New Roman" panose="02020603050405020304" pitchFamily="18" charset="0"/>
                          <a:ea typeface="Times New Roman" panose="02020603050405020304" pitchFamily="18" charset="0"/>
                        </a:rPr>
                        <a:t>A joint enumeration of future use cases to be developed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800">
                          <a:effectLst/>
                          <a:latin typeface="Times New Roman" panose="02020603050405020304" pitchFamily="18" charset="0"/>
                          <a:ea typeface="Times New Roman" panose="02020603050405020304" pitchFamily="18" charset="0"/>
                        </a:rPr>
                        <a:t>2H’18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4000625"/>
                  </a:ext>
                </a:extLst>
              </a:tr>
              <a:tr h="877346">
                <a:tc>
                  <a:txBody>
                    <a:bodyPr/>
                    <a:lstStyle/>
                    <a:p>
                      <a:pPr marL="0" marR="0">
                        <a:spcBef>
                          <a:spcPts val="300"/>
                        </a:spcBef>
                        <a:spcAft>
                          <a:spcPts val="300"/>
                        </a:spcAft>
                      </a:pPr>
                      <a:r>
                        <a:rPr lang="en-US" sz="1800">
                          <a:effectLst/>
                          <a:latin typeface="Times New Roman" panose="02020603050405020304" pitchFamily="18" charset="0"/>
                          <a:ea typeface="Times New Roman" panose="02020603050405020304" pitchFamily="18" charset="0"/>
                        </a:rPr>
                        <a:t>Support for the collaboration at industry events such as the OFA Workshop, SSSI PM Summit, and other events to be identified.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800">
                          <a:effectLst/>
                          <a:latin typeface="Times New Roman" panose="02020603050405020304" pitchFamily="18" charset="0"/>
                          <a:ea typeface="Times New Roman" panose="02020603050405020304" pitchFamily="18" charset="0"/>
                        </a:rPr>
                        <a:t>ongoing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4440703"/>
                  </a:ext>
                </a:extLst>
              </a:tr>
              <a:tr h="438673">
                <a:tc>
                  <a:txBody>
                    <a:bodyPr/>
                    <a:lstStyle/>
                    <a:p>
                      <a:pPr marL="0" marR="0">
                        <a:spcBef>
                          <a:spcPts val="300"/>
                        </a:spcBef>
                        <a:spcAft>
                          <a:spcPts val="300"/>
                        </a:spcAft>
                      </a:pPr>
                      <a:r>
                        <a:rPr lang="en-US" sz="1800">
                          <a:effectLst/>
                          <a:latin typeface="Times New Roman" panose="02020603050405020304" pitchFamily="18" charset="0"/>
                          <a:ea typeface="Times New Roman" panose="02020603050405020304" pitchFamily="18" charset="0"/>
                        </a:rPr>
                        <a:t>Extensions to the libfabric API to support the HA use case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800" dirty="0" err="1">
                          <a:effectLst/>
                          <a:latin typeface="Times New Roman" panose="02020603050405020304" pitchFamily="18" charset="0"/>
                          <a:ea typeface="Times New Roman" panose="02020603050405020304" pitchFamily="18" charset="0"/>
                        </a:rPr>
                        <a:t>tbd</a:t>
                      </a:r>
                      <a:endParaRPr lang="en-US" sz="1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0238128"/>
                  </a:ext>
                </a:extLst>
              </a:tr>
            </a:tbl>
          </a:graphicData>
        </a:graphic>
      </p:graphicFrame>
    </p:spTree>
    <p:extLst>
      <p:ext uri="{BB962C8B-B14F-4D97-AF65-F5344CB8AC3E}">
        <p14:creationId xmlns:p14="http://schemas.microsoft.com/office/powerpoint/2010/main" val="345069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err="1"/>
              <a:t>bonepile</a:t>
            </a:r>
            <a:endParaRPr lang="en-US"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4294967295"/>
          </p:nvPr>
        </p:nvSpPr>
        <p:spPr>
          <a:xfrm>
            <a:off x="7010400" y="6416675"/>
            <a:ext cx="2133600" cy="365125"/>
          </a:xfrm>
        </p:spPr>
        <p:txBody>
          <a:bodyPr/>
          <a:lstStyle/>
          <a:p>
            <a:pPr>
              <a:defRPr/>
            </a:pPr>
            <a:fld id="{2DC9411F-985C-4C31-9366-848682A48BDF}" type="slidenum">
              <a:rPr lang="en-US" smtClean="0"/>
              <a:pPr>
                <a:defRPr/>
              </a:pPr>
              <a:t>12</a:t>
            </a:fld>
            <a:endParaRPr lang="en-US"/>
          </a:p>
        </p:txBody>
      </p:sp>
    </p:spTree>
    <p:extLst>
      <p:ext uri="{BB962C8B-B14F-4D97-AF65-F5344CB8AC3E}">
        <p14:creationId xmlns:p14="http://schemas.microsoft.com/office/powerpoint/2010/main" val="12235530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2018 OFA Workshop</a:t>
            </a:r>
            <a:br>
              <a:rPr lang="en-US" dirty="0"/>
            </a:br>
            <a:r>
              <a:rPr lang="en-US" sz="2000" dirty="0"/>
              <a:t>April 9 - 13, 2018</a:t>
            </a:r>
          </a:p>
        </p:txBody>
      </p:sp>
      <p:sp>
        <p:nvSpPr>
          <p:cNvPr id="3" name="Content Placeholder 2"/>
          <p:cNvSpPr>
            <a:spLocks noGrp="1"/>
          </p:cNvSpPr>
          <p:nvPr>
            <p:ph idx="1"/>
          </p:nvPr>
        </p:nvSpPr>
        <p:spPr/>
        <p:txBody>
          <a:bodyPr>
            <a:normAutofit lnSpcReduction="10000"/>
          </a:bodyPr>
          <a:lstStyle/>
          <a:p>
            <a:pPr marL="0" indent="0">
              <a:buNone/>
            </a:pPr>
            <a:r>
              <a:rPr lang="en-US" sz="2000" b="1" dirty="0"/>
              <a:t>Workshop Objective: </a:t>
            </a:r>
            <a:r>
              <a:rPr lang="en-US" sz="2000" dirty="0"/>
              <a:t>Foster collaboration among those who develop fabrics, use fabrics, deploy fabrics, and create applications that rely on fabrics</a:t>
            </a:r>
          </a:p>
          <a:p>
            <a:pPr marL="57150" indent="0">
              <a:buNone/>
            </a:pPr>
            <a:r>
              <a:rPr lang="en-US" sz="2000" dirty="0"/>
              <a:t>Technical activities</a:t>
            </a:r>
          </a:p>
          <a:p>
            <a:pPr lvl="1">
              <a:buFont typeface="Arial" panose="020B0604020202020204" pitchFamily="34" charset="0"/>
              <a:buChar char="√"/>
            </a:pPr>
            <a:r>
              <a:rPr lang="en-US" sz="1800" dirty="0"/>
              <a:t>Proposals for two coordinated technical sessions (Andy, Tom T)</a:t>
            </a:r>
          </a:p>
          <a:p>
            <a:pPr lvl="1">
              <a:buFont typeface="Arial" panose="020B0604020202020204" pitchFamily="34" charset="0"/>
              <a:buChar char="√"/>
            </a:pPr>
            <a:r>
              <a:rPr lang="en-US" sz="1800" dirty="0" err="1"/>
              <a:t>BoF</a:t>
            </a:r>
            <a:r>
              <a:rPr lang="en-US" sz="1800" dirty="0"/>
              <a:t> on NVM Programming model (Andy)</a:t>
            </a:r>
          </a:p>
          <a:p>
            <a:pPr lvl="1"/>
            <a:r>
              <a:rPr lang="en-US" sz="1800" dirty="0"/>
              <a:t>SNIA Support for </a:t>
            </a:r>
            <a:r>
              <a:rPr lang="en-US" sz="1800" dirty="0" err="1"/>
              <a:t>PMoF</a:t>
            </a:r>
            <a:r>
              <a:rPr lang="en-US" sz="1800" dirty="0"/>
              <a:t> Think tank</a:t>
            </a:r>
          </a:p>
          <a:p>
            <a:pPr lvl="2"/>
            <a:r>
              <a:rPr lang="en-US" sz="1600" dirty="0"/>
              <a:t>Jointly moderated Doug Voigt and Paul Grun</a:t>
            </a:r>
          </a:p>
          <a:p>
            <a:pPr lvl="2"/>
            <a:r>
              <a:rPr lang="en-US" sz="1600" dirty="0"/>
              <a:t>(Paul to reach out to Doug to assess his interest/availability)</a:t>
            </a:r>
          </a:p>
          <a:p>
            <a:pPr marL="57150" indent="0">
              <a:buNone/>
            </a:pPr>
            <a:r>
              <a:rPr lang="en-US" sz="2000" dirty="0"/>
              <a:t>Marketing activities</a:t>
            </a:r>
          </a:p>
          <a:p>
            <a:pPr lvl="1"/>
            <a:r>
              <a:rPr lang="en-US" sz="1800" dirty="0"/>
              <a:t>OFA to promote SNIA at the workshop</a:t>
            </a:r>
          </a:p>
          <a:p>
            <a:pPr lvl="2"/>
            <a:r>
              <a:rPr lang="en-US" sz="1600" dirty="0"/>
              <a:t>Signage at the venue, presentations</a:t>
            </a:r>
          </a:p>
          <a:p>
            <a:pPr lvl="1"/>
            <a:r>
              <a:rPr lang="en-US" sz="1800" dirty="0"/>
              <a:t>Meet the experts opportunities</a:t>
            </a:r>
          </a:p>
          <a:p>
            <a:pPr lvl="2"/>
            <a:r>
              <a:rPr lang="en-US" sz="1600" dirty="0"/>
              <a:t>Jim Pappas, SNIA Vice-Chair</a:t>
            </a:r>
          </a:p>
          <a:p>
            <a:pPr lvl="2"/>
            <a:r>
              <a:rPr lang="en-US" sz="1600" dirty="0"/>
              <a:t>Andy Rudoff – </a:t>
            </a:r>
            <a:r>
              <a:rPr lang="en-US" sz="1600" dirty="0" err="1"/>
              <a:t>PMoF</a:t>
            </a:r>
            <a:endParaRPr lang="en-US" sz="1600" dirty="0"/>
          </a:p>
        </p:txBody>
      </p:sp>
      <p:sp>
        <p:nvSpPr>
          <p:cNvPr id="4" name="Footer Placeholder 3"/>
          <p:cNvSpPr>
            <a:spLocks noGrp="1"/>
          </p:cNvSpPr>
          <p:nvPr>
            <p:ph type="ftr" sz="quarter" idx="11"/>
          </p:nvPr>
        </p:nvSpPr>
        <p:spPr/>
        <p:txBody>
          <a:bodyPr/>
          <a:lstStyle/>
          <a:p>
            <a:pPr>
              <a:defRPr/>
            </a:pPr>
            <a:r>
              <a:rPr lang="en-US"/>
              <a:t>© 2018 OpenFabrics, Inc.</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13</a:t>
            </a:fld>
            <a:endParaRPr lang="en-US"/>
          </a:p>
        </p:txBody>
      </p:sp>
    </p:spTree>
    <p:extLst>
      <p:ext uri="{BB962C8B-B14F-4D97-AF65-F5344CB8AC3E}">
        <p14:creationId xmlns:p14="http://schemas.microsoft.com/office/powerpoint/2010/main" val="37049320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The PM Ecosystem</a:t>
            </a:r>
          </a:p>
        </p:txBody>
      </p:sp>
      <p:sp>
        <p:nvSpPr>
          <p:cNvPr id="4" name="Slide Number Placeholder 3"/>
          <p:cNvSpPr>
            <a:spLocks noGrp="1"/>
          </p:cNvSpPr>
          <p:nvPr>
            <p:ph type="sldNum" sz="quarter" idx="12"/>
          </p:nvPr>
        </p:nvSpPr>
        <p:spPr/>
        <p:txBody>
          <a:bodyPr/>
          <a:lstStyle/>
          <a:p>
            <a:pPr>
              <a:defRPr/>
            </a:pPr>
            <a:fld id="{CDD300F4-5B44-46AD-9E8C-3142A1846084}" type="slidenum">
              <a:rPr lang="en-US" smtClean="0"/>
              <a:pPr>
                <a:defRPr/>
              </a:pPr>
              <a:t>14</a:t>
            </a:fld>
            <a:endParaRPr lang="en-US" dirty="0"/>
          </a:p>
        </p:txBody>
      </p:sp>
      <p:sp>
        <p:nvSpPr>
          <p:cNvPr id="23" name="Rounded Rectangle 22"/>
          <p:cNvSpPr/>
          <p:nvPr/>
        </p:nvSpPr>
        <p:spPr>
          <a:xfrm flipH="1">
            <a:off x="1578750" y="3021330"/>
            <a:ext cx="3553416" cy="571500"/>
          </a:xfrm>
          <a:prstGeom prst="roundRect">
            <a:avLst/>
          </a:prstGeom>
          <a:gradFill flip="none" rotWithShape="1">
            <a:gsLst>
              <a:gs pos="52000">
                <a:schemeClr val="accent5">
                  <a:lumMod val="20000"/>
                  <a:lumOff val="80000"/>
                </a:schemeClr>
              </a:gs>
              <a:gs pos="0">
                <a:srgbClr val="3C6FBD">
                  <a:alpha val="58000"/>
                </a:srgbClr>
              </a:gs>
              <a:gs pos="100000">
                <a:srgbClr val="0070C0">
                  <a:alpha val="58000"/>
                </a:srgbClr>
              </a:gs>
            </a:gsLst>
            <a:lin ang="16200000" scaled="1"/>
            <a:tileRect/>
          </a:gradFill>
          <a:ln w="9525" cap="flat" cmpd="sng" algn="ctr">
            <a:solidFill>
              <a:srgbClr val="3C6FBD">
                <a:shade val="95000"/>
                <a:satMod val="105000"/>
              </a:srgbClr>
            </a:solidFill>
            <a:prstDash val="solid"/>
          </a:ln>
          <a:effectLst>
            <a:outerShdw blurRad="40000" dist="23000" dir="5400000" rotWithShape="0">
              <a:srgbClr val="000000">
                <a:alpha val="35000"/>
              </a:srgbClr>
            </a:outerShdw>
          </a:effectLst>
        </p:spPr>
        <p:txBody>
          <a:bodyPr rtlCol="0" anchor="ctr"/>
          <a:lstStyle/>
          <a:p>
            <a:pPr algn="ctr" defTabSz="342900"/>
            <a:r>
              <a:rPr lang="en-US" sz="1400" b="1" kern="0" dirty="0">
                <a:solidFill>
                  <a:schemeClr val="tx1">
                    <a:lumMod val="75000"/>
                    <a:lumOff val="25000"/>
                  </a:schemeClr>
                </a:solidFill>
                <a:latin typeface="Calibri"/>
                <a:ea typeface="ＭＳ Ｐゴシック" pitchFamily="34" charset="-128"/>
              </a:rPr>
              <a:t>APIs</a:t>
            </a:r>
          </a:p>
          <a:p>
            <a:pPr algn="ctr" defTabSz="342900"/>
            <a:r>
              <a:rPr lang="en-US" sz="1400" b="1" kern="0" dirty="0">
                <a:solidFill>
                  <a:schemeClr val="tx1">
                    <a:lumMod val="75000"/>
                    <a:lumOff val="25000"/>
                  </a:schemeClr>
                </a:solidFill>
                <a:latin typeface="Calibri"/>
              </a:rPr>
              <a:t>libfabric</a:t>
            </a:r>
            <a:r>
              <a:rPr lang="en-US" sz="1400" b="1" kern="0" dirty="0">
                <a:solidFill>
                  <a:schemeClr val="tx1">
                    <a:lumMod val="75000"/>
                    <a:lumOff val="25000"/>
                  </a:schemeClr>
                </a:solidFill>
                <a:latin typeface="Calibri"/>
                <a:ea typeface="ＭＳ Ｐゴシック" pitchFamily="34" charset="-128"/>
              </a:rPr>
              <a:t>, Verbs, NVMF, ND, NDK</a:t>
            </a:r>
          </a:p>
        </p:txBody>
      </p:sp>
      <p:sp>
        <p:nvSpPr>
          <p:cNvPr id="25" name="Rounded Rectangle 24"/>
          <p:cNvSpPr/>
          <p:nvPr/>
        </p:nvSpPr>
        <p:spPr>
          <a:xfrm flipH="1">
            <a:off x="1578751" y="5198080"/>
            <a:ext cx="3529593" cy="571500"/>
          </a:xfrm>
          <a:prstGeom prst="roundRect">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54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a:solidFill>
                  <a:schemeClr val="tx1"/>
                </a:solidFill>
              </a:rPr>
              <a:t>Persistent Memory Media,</a:t>
            </a:r>
          </a:p>
          <a:p>
            <a:pPr algn="ctr"/>
            <a:r>
              <a:rPr lang="en-US" sz="1050" dirty="0">
                <a:solidFill>
                  <a:schemeClr val="tx1"/>
                </a:solidFill>
              </a:rPr>
              <a:t>Form Factors</a:t>
            </a:r>
          </a:p>
        </p:txBody>
      </p:sp>
      <p:sp>
        <p:nvSpPr>
          <p:cNvPr id="52" name="Rounded Rectangle 51"/>
          <p:cNvSpPr/>
          <p:nvPr/>
        </p:nvSpPr>
        <p:spPr>
          <a:xfrm flipH="1">
            <a:off x="1578751" y="2233718"/>
            <a:ext cx="1467715" cy="673313"/>
          </a:xfrm>
          <a:prstGeom prst="roundRect">
            <a:avLst/>
          </a:prstGeom>
          <a:gradFill flip="none" rotWithShape="1">
            <a:gsLst>
              <a:gs pos="0">
                <a:sysClr val="window" lastClr="FFFFFF">
                  <a:lumMod val="85000"/>
                  <a:shade val="30000"/>
                  <a:satMod val="115000"/>
                </a:sysClr>
              </a:gs>
              <a:gs pos="50000">
                <a:schemeClr val="bg1"/>
              </a:gs>
              <a:gs pos="100000">
                <a:schemeClr val="bg1">
                  <a:lumMod val="50000"/>
                </a:schemeClr>
              </a:gs>
            </a:gsLst>
            <a:lin ang="5400000" scaled="1"/>
            <a:tileRect/>
          </a:gradFill>
          <a:ln w="9525" cap="flat" cmpd="sng" algn="ctr">
            <a:solidFill>
              <a:srgbClr val="3C6FBD">
                <a:shade val="95000"/>
                <a:satMod val="105000"/>
              </a:srgbClr>
            </a:solidFill>
            <a:prstDash val="solid"/>
          </a:ln>
          <a:effectLst>
            <a:outerShdw blurRad="40000" dist="23000" dir="5400000" rotWithShape="0">
              <a:srgbClr val="000000">
                <a:alpha val="35000"/>
              </a:srgbClr>
            </a:outerShdw>
          </a:effectLst>
        </p:spPr>
        <p:txBody>
          <a:bodyPr rtlCol="0" anchor="ctr"/>
          <a:lstStyle/>
          <a:p>
            <a:pPr algn="ctr" defTabSz="342900"/>
            <a:r>
              <a:rPr lang="en-US" sz="1600" u="sng" kern="0" dirty="0">
                <a:latin typeface="Calibri"/>
                <a:ea typeface="ＭＳ Ｐゴシック" pitchFamily="34" charset="-128"/>
              </a:rPr>
              <a:t>Memory</a:t>
            </a:r>
          </a:p>
        </p:txBody>
      </p:sp>
      <p:sp>
        <p:nvSpPr>
          <p:cNvPr id="40" name="Rounded Rectangle 39"/>
          <p:cNvSpPr/>
          <p:nvPr/>
        </p:nvSpPr>
        <p:spPr>
          <a:xfrm flipH="1">
            <a:off x="3155086" y="2225012"/>
            <a:ext cx="1977079" cy="682019"/>
          </a:xfrm>
          <a:prstGeom prst="roundRect">
            <a:avLst/>
          </a:prstGeom>
          <a:gradFill flip="none" rotWithShape="1">
            <a:gsLst>
              <a:gs pos="0">
                <a:sysClr val="window" lastClr="FFFFFF">
                  <a:lumMod val="85000"/>
                  <a:shade val="30000"/>
                  <a:satMod val="115000"/>
                </a:sysClr>
              </a:gs>
              <a:gs pos="50000">
                <a:schemeClr val="bg1"/>
              </a:gs>
              <a:gs pos="100000">
                <a:schemeClr val="bg1">
                  <a:lumMod val="50000"/>
                </a:schemeClr>
              </a:gs>
            </a:gsLst>
            <a:lin ang="5400000" scaled="1"/>
            <a:tileRect/>
          </a:gradFill>
          <a:ln w="9525" cap="flat" cmpd="sng" algn="ctr">
            <a:solidFill>
              <a:srgbClr val="3C6FBD">
                <a:shade val="95000"/>
                <a:satMod val="105000"/>
              </a:srgbClr>
            </a:solidFill>
            <a:prstDash val="solid"/>
          </a:ln>
          <a:effectLst>
            <a:outerShdw blurRad="40000" dist="23000" dir="5400000" rotWithShape="0">
              <a:srgbClr val="000000">
                <a:alpha val="35000"/>
              </a:srgbClr>
            </a:outerShdw>
          </a:effectLst>
        </p:spPr>
        <p:txBody>
          <a:bodyPr rtlCol="0" anchor="ctr"/>
          <a:lstStyle/>
          <a:p>
            <a:pPr algn="ctr" defTabSz="342900"/>
            <a:r>
              <a:rPr lang="en-US" sz="1600" u="sng" kern="0" dirty="0">
                <a:solidFill>
                  <a:schemeClr val="tx1"/>
                </a:solidFill>
                <a:latin typeface="Calibri"/>
                <a:ea typeface="ＭＳ Ｐゴシック" pitchFamily="34" charset="-128"/>
              </a:rPr>
              <a:t>Storage</a:t>
            </a:r>
          </a:p>
          <a:p>
            <a:pPr algn="ctr" defTabSz="342900"/>
            <a:r>
              <a:rPr lang="en-US" sz="1600" kern="0" dirty="0">
                <a:solidFill>
                  <a:schemeClr val="tx1"/>
                </a:solidFill>
                <a:latin typeface="Calibri"/>
                <a:ea typeface="ＭＳ Ｐゴシック" pitchFamily="34" charset="-128"/>
              </a:rPr>
              <a:t>object, file, block…</a:t>
            </a:r>
          </a:p>
        </p:txBody>
      </p:sp>
      <p:sp>
        <p:nvSpPr>
          <p:cNvPr id="42" name="Rounded Rectangle 41"/>
          <p:cNvSpPr/>
          <p:nvPr/>
        </p:nvSpPr>
        <p:spPr>
          <a:xfrm flipH="1">
            <a:off x="1578750" y="4301193"/>
            <a:ext cx="977574" cy="775432"/>
          </a:xfrm>
          <a:prstGeom prst="roundRect">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54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a:solidFill>
                  <a:schemeClr val="tx1"/>
                </a:solidFill>
              </a:rPr>
              <a:t>network</a:t>
            </a:r>
          </a:p>
          <a:p>
            <a:pPr algn="ctr"/>
            <a:r>
              <a:rPr lang="en-US" sz="1050" dirty="0">
                <a:solidFill>
                  <a:schemeClr val="tx1"/>
                </a:solidFill>
              </a:rPr>
              <a:t>H/W</a:t>
            </a:r>
          </a:p>
        </p:txBody>
      </p:sp>
      <p:sp>
        <p:nvSpPr>
          <p:cNvPr id="21" name="Right Brace 20"/>
          <p:cNvSpPr/>
          <p:nvPr/>
        </p:nvSpPr>
        <p:spPr>
          <a:xfrm>
            <a:off x="5426920" y="2248734"/>
            <a:ext cx="228600" cy="658296"/>
          </a:xfrm>
          <a:prstGeom prst="rightBrace">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750" dirty="0"/>
          </a:p>
        </p:txBody>
      </p:sp>
      <p:sp>
        <p:nvSpPr>
          <p:cNvPr id="22" name="TextBox 21"/>
          <p:cNvSpPr txBox="1"/>
          <p:nvPr/>
        </p:nvSpPr>
        <p:spPr>
          <a:xfrm>
            <a:off x="5694852" y="2324028"/>
            <a:ext cx="3613904" cy="523220"/>
          </a:xfrm>
          <a:prstGeom prst="rect">
            <a:avLst/>
          </a:prstGeom>
          <a:noFill/>
        </p:spPr>
        <p:txBody>
          <a:bodyPr wrap="square" rtlCol="0">
            <a:spAutoFit/>
          </a:bodyPr>
          <a:lstStyle/>
          <a:p>
            <a:r>
              <a:rPr lang="en-US" sz="1400" dirty="0"/>
              <a:t>SNIA, OSVs. Language writers, App developers, middleware providers</a:t>
            </a:r>
          </a:p>
        </p:txBody>
      </p:sp>
      <p:sp>
        <p:nvSpPr>
          <p:cNvPr id="33" name="Right Brace 32"/>
          <p:cNvSpPr/>
          <p:nvPr/>
        </p:nvSpPr>
        <p:spPr>
          <a:xfrm>
            <a:off x="5426920" y="3015098"/>
            <a:ext cx="228600" cy="634883"/>
          </a:xfrm>
          <a:prstGeom prst="rightBrace">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750" dirty="0"/>
          </a:p>
        </p:txBody>
      </p:sp>
      <p:sp>
        <p:nvSpPr>
          <p:cNvPr id="34" name="TextBox 33"/>
          <p:cNvSpPr txBox="1"/>
          <p:nvPr/>
        </p:nvSpPr>
        <p:spPr>
          <a:xfrm>
            <a:off x="5661432" y="3082387"/>
            <a:ext cx="3647324" cy="523220"/>
          </a:xfrm>
          <a:prstGeom prst="rect">
            <a:avLst/>
          </a:prstGeom>
          <a:noFill/>
        </p:spPr>
        <p:txBody>
          <a:bodyPr wrap="square" rtlCol="0">
            <a:spAutoFit/>
          </a:bodyPr>
          <a:lstStyle/>
          <a:p>
            <a:r>
              <a:rPr lang="en-US" sz="1400" dirty="0"/>
              <a:t>IBTA, OpenFabrics Alliance, NVMe Inc,</a:t>
            </a:r>
          </a:p>
          <a:p>
            <a:r>
              <a:rPr lang="en-US" sz="1400" dirty="0"/>
              <a:t>Linux, Windows…</a:t>
            </a:r>
          </a:p>
        </p:txBody>
      </p:sp>
      <p:sp>
        <p:nvSpPr>
          <p:cNvPr id="35" name="Right Brace 34"/>
          <p:cNvSpPr/>
          <p:nvPr/>
        </p:nvSpPr>
        <p:spPr>
          <a:xfrm>
            <a:off x="5426920" y="3758048"/>
            <a:ext cx="228600" cy="1330214"/>
          </a:xfrm>
          <a:prstGeom prst="rightBrace">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750" dirty="0"/>
          </a:p>
        </p:txBody>
      </p:sp>
      <p:sp>
        <p:nvSpPr>
          <p:cNvPr id="36" name="TextBox 35"/>
          <p:cNvSpPr txBox="1"/>
          <p:nvPr/>
        </p:nvSpPr>
        <p:spPr>
          <a:xfrm>
            <a:off x="5655520" y="4271011"/>
            <a:ext cx="3463766" cy="307777"/>
          </a:xfrm>
          <a:prstGeom prst="rect">
            <a:avLst/>
          </a:prstGeom>
          <a:noFill/>
        </p:spPr>
        <p:txBody>
          <a:bodyPr wrap="square" rtlCol="0">
            <a:spAutoFit/>
          </a:bodyPr>
          <a:lstStyle/>
          <a:p>
            <a:r>
              <a:rPr lang="en-US" sz="1400" dirty="0"/>
              <a:t>IETF, IBTA, OS drivers, N/W Vendors…</a:t>
            </a:r>
          </a:p>
        </p:txBody>
      </p:sp>
      <p:sp>
        <p:nvSpPr>
          <p:cNvPr id="37" name="Right Brace 36"/>
          <p:cNvSpPr/>
          <p:nvPr/>
        </p:nvSpPr>
        <p:spPr>
          <a:xfrm>
            <a:off x="5447810" y="5198079"/>
            <a:ext cx="247045" cy="583324"/>
          </a:xfrm>
          <a:prstGeom prst="rightBrace">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750" dirty="0"/>
          </a:p>
        </p:txBody>
      </p:sp>
      <p:sp>
        <p:nvSpPr>
          <p:cNvPr id="38" name="TextBox 37"/>
          <p:cNvSpPr txBox="1"/>
          <p:nvPr/>
        </p:nvSpPr>
        <p:spPr>
          <a:xfrm>
            <a:off x="5694855" y="5329832"/>
            <a:ext cx="2534745" cy="307777"/>
          </a:xfrm>
          <a:prstGeom prst="rect">
            <a:avLst/>
          </a:prstGeom>
          <a:noFill/>
        </p:spPr>
        <p:txBody>
          <a:bodyPr wrap="square" rtlCol="0">
            <a:spAutoFit/>
          </a:bodyPr>
          <a:lstStyle/>
          <a:p>
            <a:r>
              <a:rPr lang="en-US" sz="1400" dirty="0"/>
              <a:t>Vendors, JEDEC…</a:t>
            </a:r>
          </a:p>
        </p:txBody>
      </p:sp>
      <p:sp>
        <p:nvSpPr>
          <p:cNvPr id="26" name="Rounded Rectangle 41"/>
          <p:cNvSpPr/>
          <p:nvPr/>
        </p:nvSpPr>
        <p:spPr>
          <a:xfrm flipH="1">
            <a:off x="2685176" y="4290186"/>
            <a:ext cx="977574" cy="775432"/>
          </a:xfrm>
          <a:prstGeom prst="roundRect">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54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a:solidFill>
                  <a:schemeClr val="tx1"/>
                </a:solidFill>
              </a:rPr>
              <a:t>network</a:t>
            </a:r>
          </a:p>
          <a:p>
            <a:pPr algn="ctr"/>
            <a:r>
              <a:rPr lang="en-US" sz="1050" dirty="0">
                <a:solidFill>
                  <a:schemeClr val="tx1"/>
                </a:solidFill>
              </a:rPr>
              <a:t>H/W</a:t>
            </a:r>
          </a:p>
        </p:txBody>
      </p:sp>
      <p:sp>
        <p:nvSpPr>
          <p:cNvPr id="27" name="Rounded Rectangle 41"/>
          <p:cNvSpPr/>
          <p:nvPr/>
        </p:nvSpPr>
        <p:spPr>
          <a:xfrm flipH="1">
            <a:off x="4154592" y="4312200"/>
            <a:ext cx="977574" cy="775432"/>
          </a:xfrm>
          <a:prstGeom prst="roundRect">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54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a:solidFill>
                  <a:schemeClr val="tx1"/>
                </a:solidFill>
              </a:rPr>
              <a:t>network</a:t>
            </a:r>
          </a:p>
          <a:p>
            <a:pPr algn="ctr"/>
            <a:r>
              <a:rPr lang="en-US" sz="1050" dirty="0">
                <a:solidFill>
                  <a:schemeClr val="tx1"/>
                </a:solidFill>
              </a:rPr>
              <a:t>H/W</a:t>
            </a:r>
          </a:p>
        </p:txBody>
      </p:sp>
      <p:sp>
        <p:nvSpPr>
          <p:cNvPr id="28" name="Rounded Rectangle 41"/>
          <p:cNvSpPr/>
          <p:nvPr/>
        </p:nvSpPr>
        <p:spPr>
          <a:xfrm flipH="1">
            <a:off x="1578750" y="3680345"/>
            <a:ext cx="977574" cy="528773"/>
          </a:xfrm>
          <a:prstGeom prst="roundRect">
            <a:avLst/>
          </a:prstGeom>
          <a:gradFill flip="none" rotWithShape="1">
            <a:gsLst>
              <a:gs pos="52000">
                <a:schemeClr val="accent5">
                  <a:lumMod val="20000"/>
                  <a:lumOff val="80000"/>
                </a:schemeClr>
              </a:gs>
              <a:gs pos="0">
                <a:srgbClr val="3C6FBD">
                  <a:alpha val="58000"/>
                </a:srgbClr>
              </a:gs>
              <a:gs pos="100000">
                <a:srgbClr val="0070C0">
                  <a:alpha val="58000"/>
                </a:srgbClr>
              </a:gs>
            </a:gsLst>
            <a:lin ang="16200000" scaled="1"/>
            <a:tileRect/>
          </a:gradFill>
          <a:ln w="9525" cap="flat" cmpd="sng" algn="ctr">
            <a:solidFill>
              <a:srgbClr val="3C6FBD">
                <a:shade val="95000"/>
                <a:satMod val="105000"/>
              </a:srgbClr>
            </a:solidFill>
            <a:prstDash val="solid"/>
          </a:ln>
          <a:effectLst>
            <a:outerShdw blurRad="40000" dist="23000" dir="5400000" rotWithShape="0">
              <a:srgbClr val="000000">
                <a:alpha val="35000"/>
              </a:srgbClr>
            </a:outerShdw>
          </a:effectLst>
        </p:spPr>
        <p:txBody>
          <a:bodyPr rtlCol="0" anchor="ctr"/>
          <a:lstStyle/>
          <a:p>
            <a:pPr algn="ctr" defTabSz="342900"/>
            <a:r>
              <a:rPr lang="en-US" sz="1400" b="1" kern="0" dirty="0">
                <a:solidFill>
                  <a:schemeClr val="tx1">
                    <a:lumMod val="75000"/>
                    <a:lumOff val="25000"/>
                  </a:schemeClr>
                </a:solidFill>
                <a:latin typeface="Calibri"/>
                <a:ea typeface="ＭＳ Ｐゴシック" pitchFamily="34" charset="-128"/>
              </a:rPr>
              <a:t>provider</a:t>
            </a:r>
          </a:p>
        </p:txBody>
      </p:sp>
      <p:sp>
        <p:nvSpPr>
          <p:cNvPr id="29" name="Rounded Rectangle 41"/>
          <p:cNvSpPr/>
          <p:nvPr/>
        </p:nvSpPr>
        <p:spPr>
          <a:xfrm flipH="1">
            <a:off x="2685175" y="3669338"/>
            <a:ext cx="977574" cy="528773"/>
          </a:xfrm>
          <a:prstGeom prst="roundRect">
            <a:avLst/>
          </a:prstGeom>
          <a:gradFill flip="none" rotWithShape="1">
            <a:gsLst>
              <a:gs pos="52000">
                <a:schemeClr val="accent5">
                  <a:lumMod val="20000"/>
                  <a:lumOff val="80000"/>
                </a:schemeClr>
              </a:gs>
              <a:gs pos="0">
                <a:srgbClr val="3C6FBD">
                  <a:alpha val="58000"/>
                </a:srgbClr>
              </a:gs>
              <a:gs pos="100000">
                <a:srgbClr val="0070C0">
                  <a:alpha val="58000"/>
                </a:srgbClr>
              </a:gs>
            </a:gsLst>
            <a:lin ang="16200000" scaled="1"/>
            <a:tileRect/>
          </a:gradFill>
          <a:ln w="9525" cap="flat" cmpd="sng" algn="ctr">
            <a:solidFill>
              <a:srgbClr val="3C6FBD">
                <a:shade val="95000"/>
                <a:satMod val="105000"/>
              </a:srgbClr>
            </a:solidFill>
            <a:prstDash val="solid"/>
          </a:ln>
          <a:effectLst>
            <a:outerShdw blurRad="40000" dist="23000" dir="5400000" rotWithShape="0">
              <a:srgbClr val="000000">
                <a:alpha val="35000"/>
              </a:srgbClr>
            </a:outerShdw>
          </a:effectLst>
        </p:spPr>
        <p:txBody>
          <a:bodyPr rtlCol="0" anchor="ctr"/>
          <a:lstStyle/>
          <a:p>
            <a:pPr algn="ctr" defTabSz="342900"/>
            <a:r>
              <a:rPr lang="en-US" sz="1400" b="1" kern="0" dirty="0">
                <a:solidFill>
                  <a:schemeClr val="tx1">
                    <a:lumMod val="75000"/>
                    <a:lumOff val="25000"/>
                  </a:schemeClr>
                </a:solidFill>
                <a:latin typeface="Calibri"/>
                <a:ea typeface="ＭＳ Ｐゴシック" pitchFamily="34" charset="-128"/>
              </a:rPr>
              <a:t>provider</a:t>
            </a:r>
          </a:p>
        </p:txBody>
      </p:sp>
      <p:sp>
        <p:nvSpPr>
          <p:cNvPr id="30" name="Rounded Rectangle 41"/>
          <p:cNvSpPr/>
          <p:nvPr/>
        </p:nvSpPr>
        <p:spPr>
          <a:xfrm flipH="1">
            <a:off x="4154592" y="3691352"/>
            <a:ext cx="977574" cy="528773"/>
          </a:xfrm>
          <a:prstGeom prst="roundRect">
            <a:avLst/>
          </a:prstGeom>
          <a:gradFill flip="none" rotWithShape="1">
            <a:gsLst>
              <a:gs pos="52000">
                <a:schemeClr val="accent5">
                  <a:lumMod val="20000"/>
                  <a:lumOff val="80000"/>
                </a:schemeClr>
              </a:gs>
              <a:gs pos="0">
                <a:srgbClr val="3C6FBD">
                  <a:alpha val="58000"/>
                </a:srgbClr>
              </a:gs>
              <a:gs pos="100000">
                <a:srgbClr val="0070C0">
                  <a:alpha val="58000"/>
                </a:srgbClr>
              </a:gs>
            </a:gsLst>
            <a:lin ang="16200000" scaled="1"/>
            <a:tileRect/>
          </a:gradFill>
          <a:ln w="9525" cap="flat" cmpd="sng" algn="ctr">
            <a:solidFill>
              <a:srgbClr val="3C6FBD">
                <a:shade val="95000"/>
                <a:satMod val="105000"/>
              </a:srgbClr>
            </a:solidFill>
            <a:prstDash val="solid"/>
          </a:ln>
          <a:effectLst>
            <a:outerShdw blurRad="40000" dist="23000" dir="5400000" rotWithShape="0">
              <a:srgbClr val="000000">
                <a:alpha val="35000"/>
              </a:srgbClr>
            </a:outerShdw>
          </a:effectLst>
        </p:spPr>
        <p:txBody>
          <a:bodyPr rtlCol="0" anchor="ctr"/>
          <a:lstStyle/>
          <a:p>
            <a:pPr algn="ctr" defTabSz="342900"/>
            <a:r>
              <a:rPr lang="en-US" sz="1400" b="1" kern="0" dirty="0">
                <a:solidFill>
                  <a:schemeClr val="tx1">
                    <a:lumMod val="75000"/>
                    <a:lumOff val="25000"/>
                  </a:schemeClr>
                </a:solidFill>
                <a:latin typeface="Calibri"/>
                <a:ea typeface="ＭＳ Ｐゴシック" pitchFamily="34" charset="-128"/>
              </a:rPr>
              <a:t>provider</a:t>
            </a:r>
          </a:p>
        </p:txBody>
      </p:sp>
      <p:sp>
        <p:nvSpPr>
          <p:cNvPr id="31" name="TextBox 30"/>
          <p:cNvSpPr txBox="1"/>
          <p:nvPr/>
        </p:nvSpPr>
        <p:spPr>
          <a:xfrm>
            <a:off x="3731105" y="4493236"/>
            <a:ext cx="561618" cy="369332"/>
          </a:xfrm>
          <a:prstGeom prst="rect">
            <a:avLst/>
          </a:prstGeom>
          <a:noFill/>
        </p:spPr>
        <p:txBody>
          <a:bodyPr wrap="square" rtlCol="0">
            <a:spAutoFit/>
          </a:bodyPr>
          <a:lstStyle/>
          <a:p>
            <a:r>
              <a:rPr lang="en-US" b="1" dirty="0"/>
              <a:t>…</a:t>
            </a:r>
          </a:p>
        </p:txBody>
      </p:sp>
      <p:sp>
        <p:nvSpPr>
          <p:cNvPr id="32" name="TextBox 31"/>
          <p:cNvSpPr txBox="1"/>
          <p:nvPr/>
        </p:nvSpPr>
        <p:spPr>
          <a:xfrm>
            <a:off x="3731105" y="3749057"/>
            <a:ext cx="561618" cy="369332"/>
          </a:xfrm>
          <a:prstGeom prst="rect">
            <a:avLst/>
          </a:prstGeom>
          <a:noFill/>
        </p:spPr>
        <p:txBody>
          <a:bodyPr wrap="square" rtlCol="0">
            <a:spAutoFit/>
          </a:bodyPr>
          <a:lstStyle/>
          <a:p>
            <a:r>
              <a:rPr lang="en-US" b="1" dirty="0"/>
              <a:t>…</a:t>
            </a:r>
          </a:p>
        </p:txBody>
      </p:sp>
      <p:sp>
        <p:nvSpPr>
          <p:cNvPr id="39" name="Up-Down Arrow 1"/>
          <p:cNvSpPr/>
          <p:nvPr/>
        </p:nvSpPr>
        <p:spPr>
          <a:xfrm>
            <a:off x="568269" y="2324028"/>
            <a:ext cx="422694" cy="2169208"/>
          </a:xfrm>
          <a:prstGeom prst="upDownArrow">
            <a:avLst/>
          </a:prstGeom>
          <a:gradFill>
            <a:gsLst>
              <a:gs pos="0">
                <a:schemeClr val="bg1"/>
              </a:gs>
              <a:gs pos="96753">
                <a:schemeClr val="bg1"/>
              </a:gs>
              <a:gs pos="50000">
                <a:schemeClr val="tx2">
                  <a:lumMod val="60000"/>
                  <a:lumOff val="40000"/>
                </a:schemeClr>
              </a:gs>
            </a:gsLst>
          </a:gradFill>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n-US" dirty="0">
                <a:solidFill>
                  <a:schemeClr val="tx1"/>
                </a:solidFill>
              </a:rPr>
              <a:t>Collaboration Zone</a:t>
            </a:r>
          </a:p>
        </p:txBody>
      </p:sp>
    </p:spTree>
    <p:extLst>
      <p:ext uri="{BB962C8B-B14F-4D97-AF65-F5344CB8AC3E}">
        <p14:creationId xmlns:p14="http://schemas.microsoft.com/office/powerpoint/2010/main" val="3182066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a:t>Cooperative Approach</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15</a:t>
            </a:fld>
            <a:endParaRPr lang="en-US"/>
          </a:p>
        </p:txBody>
      </p:sp>
      <p:sp>
        <p:nvSpPr>
          <p:cNvPr id="27" name="Oval 26"/>
          <p:cNvSpPr/>
          <p:nvPr/>
        </p:nvSpPr>
        <p:spPr>
          <a:xfrm>
            <a:off x="2509207" y="3588173"/>
            <a:ext cx="1665262" cy="835863"/>
          </a:xfrm>
          <a:prstGeom prst="ellipse">
            <a:avLst/>
          </a:prstGeom>
          <a:noFill/>
          <a:ln w="28575">
            <a:solidFill>
              <a:schemeClr val="tx2">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APIs</a:t>
            </a:r>
          </a:p>
        </p:txBody>
      </p:sp>
      <p:sp>
        <p:nvSpPr>
          <p:cNvPr id="28" name="Oval 27"/>
          <p:cNvSpPr/>
          <p:nvPr/>
        </p:nvSpPr>
        <p:spPr>
          <a:xfrm>
            <a:off x="2519847" y="5018895"/>
            <a:ext cx="1643982" cy="825182"/>
          </a:xfrm>
          <a:prstGeom prst="ellipse">
            <a:avLst/>
          </a:prstGeom>
          <a:noFill/>
          <a:ln w="28575">
            <a:solidFill>
              <a:schemeClr val="tx2">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provider,</a:t>
            </a:r>
          </a:p>
          <a:p>
            <a:pPr algn="ctr"/>
            <a:r>
              <a:rPr lang="en-US" dirty="0">
                <a:solidFill>
                  <a:schemeClr val="tx1"/>
                </a:solidFill>
              </a:rPr>
              <a:t>hardware</a:t>
            </a:r>
          </a:p>
        </p:txBody>
      </p:sp>
      <p:sp>
        <p:nvSpPr>
          <p:cNvPr id="29" name="Oval 28"/>
          <p:cNvSpPr/>
          <p:nvPr/>
        </p:nvSpPr>
        <p:spPr>
          <a:xfrm>
            <a:off x="2509207" y="2153552"/>
            <a:ext cx="1665262" cy="835863"/>
          </a:xfrm>
          <a:prstGeom prst="ellipse">
            <a:avLst/>
          </a:prstGeom>
          <a:noFill/>
          <a:ln w="28575">
            <a:solidFill>
              <a:schemeClr val="tx2">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Consumer</a:t>
            </a:r>
          </a:p>
        </p:txBody>
      </p:sp>
      <p:sp>
        <p:nvSpPr>
          <p:cNvPr id="30" name="Arc 29"/>
          <p:cNvSpPr/>
          <p:nvPr/>
        </p:nvSpPr>
        <p:spPr>
          <a:xfrm rot="18900000" flipH="1">
            <a:off x="2402820" y="2584303"/>
            <a:ext cx="1434582" cy="1366742"/>
          </a:xfrm>
          <a:prstGeom prst="arc">
            <a:avLst/>
          </a:prstGeom>
          <a:ln>
            <a:headEnd type="arrow"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1" name="Arc 30"/>
          <p:cNvSpPr/>
          <p:nvPr/>
        </p:nvSpPr>
        <p:spPr>
          <a:xfrm rot="18900000" flipH="1">
            <a:off x="2394795" y="4025728"/>
            <a:ext cx="1434582" cy="1366742"/>
          </a:xfrm>
          <a:prstGeom prst="arc">
            <a:avLst/>
          </a:prstGeom>
          <a:ln>
            <a:headEnd type="arrow"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2" name="TextBox 31"/>
          <p:cNvSpPr txBox="1"/>
          <p:nvPr/>
        </p:nvSpPr>
        <p:spPr>
          <a:xfrm>
            <a:off x="589413" y="1685415"/>
            <a:ext cx="1532255" cy="830997"/>
          </a:xfrm>
          <a:prstGeom prst="rect">
            <a:avLst/>
          </a:prstGeom>
          <a:noFill/>
        </p:spPr>
        <p:txBody>
          <a:bodyPr wrap="square" rtlCol="0">
            <a:spAutoFit/>
          </a:bodyPr>
          <a:lstStyle/>
          <a:p>
            <a:r>
              <a:rPr lang="en-US" sz="1600" dirty="0">
                <a:solidFill>
                  <a:srgbClr val="6D6E71"/>
                </a:solidFill>
              </a:rPr>
              <a:t>apps, libraries, middleware, languages…</a:t>
            </a:r>
          </a:p>
        </p:txBody>
      </p:sp>
      <p:sp>
        <p:nvSpPr>
          <p:cNvPr id="34" name="Arrow: Down 33"/>
          <p:cNvSpPr/>
          <p:nvPr/>
        </p:nvSpPr>
        <p:spPr>
          <a:xfrm>
            <a:off x="3216976" y="2998465"/>
            <a:ext cx="281136" cy="54403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Arrow: Down 34"/>
          <p:cNvSpPr/>
          <p:nvPr/>
        </p:nvSpPr>
        <p:spPr>
          <a:xfrm>
            <a:off x="3216975" y="4444179"/>
            <a:ext cx="281137" cy="562832"/>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4426897" y="2947315"/>
            <a:ext cx="3479733" cy="646331"/>
          </a:xfrm>
          <a:prstGeom prst="rect">
            <a:avLst/>
          </a:prstGeom>
          <a:noFill/>
        </p:spPr>
        <p:txBody>
          <a:bodyPr wrap="square" rtlCol="0">
            <a:spAutoFit/>
          </a:bodyPr>
          <a:lstStyle/>
          <a:p>
            <a:r>
              <a:rPr lang="en-US" dirty="0">
                <a:solidFill>
                  <a:srgbClr val="6D6E71"/>
                </a:solidFill>
              </a:rPr>
              <a:t>(2) OFA drives APIs based on consumer </a:t>
            </a:r>
            <a:r>
              <a:rPr lang="en-US" dirty="0" err="1">
                <a:solidFill>
                  <a:srgbClr val="6D6E71"/>
                </a:solidFill>
              </a:rPr>
              <a:t>reqmts</a:t>
            </a:r>
            <a:endParaRPr lang="en-US" dirty="0">
              <a:solidFill>
                <a:srgbClr val="6D6E71"/>
              </a:solidFill>
            </a:endParaRPr>
          </a:p>
        </p:txBody>
      </p:sp>
      <p:sp>
        <p:nvSpPr>
          <p:cNvPr id="38" name="TextBox 37"/>
          <p:cNvSpPr txBox="1"/>
          <p:nvPr/>
        </p:nvSpPr>
        <p:spPr>
          <a:xfrm>
            <a:off x="4426897" y="4369615"/>
            <a:ext cx="3415186" cy="646331"/>
          </a:xfrm>
          <a:prstGeom prst="rect">
            <a:avLst/>
          </a:prstGeom>
          <a:noFill/>
        </p:spPr>
        <p:txBody>
          <a:bodyPr wrap="square" rtlCol="0">
            <a:spAutoFit/>
          </a:bodyPr>
          <a:lstStyle/>
          <a:p>
            <a:r>
              <a:rPr lang="en-US" dirty="0">
                <a:solidFill>
                  <a:srgbClr val="6D6E71"/>
                </a:solidFill>
              </a:rPr>
              <a:t>(3) APIs implemented by the provider + hardware</a:t>
            </a:r>
          </a:p>
        </p:txBody>
      </p:sp>
      <p:sp>
        <p:nvSpPr>
          <p:cNvPr id="39" name="TextBox 38"/>
          <p:cNvSpPr txBox="1"/>
          <p:nvPr/>
        </p:nvSpPr>
        <p:spPr>
          <a:xfrm>
            <a:off x="1062943" y="4508114"/>
            <a:ext cx="2262326" cy="369332"/>
          </a:xfrm>
          <a:prstGeom prst="rect">
            <a:avLst/>
          </a:prstGeom>
          <a:noFill/>
        </p:spPr>
        <p:txBody>
          <a:bodyPr wrap="square" rtlCol="0">
            <a:spAutoFit/>
          </a:bodyPr>
          <a:lstStyle/>
          <a:p>
            <a:r>
              <a:rPr lang="en-US" dirty="0">
                <a:solidFill>
                  <a:srgbClr val="6D6E71"/>
                </a:solidFill>
              </a:rPr>
              <a:t>(4) Iterate</a:t>
            </a:r>
          </a:p>
        </p:txBody>
      </p:sp>
      <p:sp>
        <p:nvSpPr>
          <p:cNvPr id="16" name="TextBox 15"/>
          <p:cNvSpPr txBox="1"/>
          <p:nvPr/>
        </p:nvSpPr>
        <p:spPr>
          <a:xfrm>
            <a:off x="4426897" y="1812290"/>
            <a:ext cx="3479733" cy="646331"/>
          </a:xfrm>
          <a:prstGeom prst="rect">
            <a:avLst/>
          </a:prstGeom>
          <a:noFill/>
        </p:spPr>
        <p:txBody>
          <a:bodyPr wrap="square" rtlCol="0">
            <a:spAutoFit/>
          </a:bodyPr>
          <a:lstStyle/>
          <a:p>
            <a:r>
              <a:rPr lang="en-US" dirty="0">
                <a:solidFill>
                  <a:srgbClr val="6D6E71"/>
                </a:solidFill>
              </a:rPr>
              <a:t>(1) SNIA frameworks define consumer </a:t>
            </a:r>
            <a:r>
              <a:rPr lang="en-US" dirty="0" err="1">
                <a:solidFill>
                  <a:srgbClr val="6D6E71"/>
                </a:solidFill>
              </a:rPr>
              <a:t>reqmts</a:t>
            </a:r>
            <a:endParaRPr lang="en-US" dirty="0">
              <a:solidFill>
                <a:srgbClr val="6D6E71"/>
              </a:solidFill>
            </a:endParaRPr>
          </a:p>
        </p:txBody>
      </p:sp>
      <p:sp>
        <p:nvSpPr>
          <p:cNvPr id="17" name="TextBox 16"/>
          <p:cNvSpPr txBox="1"/>
          <p:nvPr/>
        </p:nvSpPr>
        <p:spPr>
          <a:xfrm>
            <a:off x="1062943" y="3171060"/>
            <a:ext cx="2262326" cy="369332"/>
          </a:xfrm>
          <a:prstGeom prst="rect">
            <a:avLst/>
          </a:prstGeom>
          <a:noFill/>
        </p:spPr>
        <p:txBody>
          <a:bodyPr wrap="square" rtlCol="0">
            <a:spAutoFit/>
          </a:bodyPr>
          <a:lstStyle/>
          <a:p>
            <a:r>
              <a:rPr lang="en-US" dirty="0">
                <a:solidFill>
                  <a:srgbClr val="6D6E71"/>
                </a:solidFill>
              </a:rPr>
              <a:t>(4) Iterate</a:t>
            </a:r>
          </a:p>
        </p:txBody>
      </p:sp>
      <p:cxnSp>
        <p:nvCxnSpPr>
          <p:cNvPr id="4" name="Straight Connector 3"/>
          <p:cNvCxnSpPr>
            <a:stCxn id="32" idx="3"/>
          </p:cNvCxnSpPr>
          <p:nvPr/>
        </p:nvCxnSpPr>
        <p:spPr>
          <a:xfrm>
            <a:off x="2121668" y="2100914"/>
            <a:ext cx="387539" cy="27014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52233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normAutofit fontScale="70000" lnSpcReduction="20000"/>
          </a:bodyPr>
          <a:lstStyle/>
          <a:p>
            <a:pPr lvl="1"/>
            <a:r>
              <a:rPr lang="en-US" dirty="0"/>
              <a:t>Persistent memory is driving a convergence of storage and memory </a:t>
            </a:r>
          </a:p>
          <a:p>
            <a:pPr lvl="2"/>
            <a:r>
              <a:rPr lang="en-US" dirty="0"/>
              <a:t>Beginning in a single server environment</a:t>
            </a:r>
          </a:p>
          <a:p>
            <a:pPr lvl="2"/>
            <a:r>
              <a:rPr lang="en-US" dirty="0"/>
              <a:t>But PM over Fabrics is a different animal</a:t>
            </a:r>
          </a:p>
          <a:p>
            <a:pPr lvl="1"/>
            <a:endParaRPr lang="en-US" dirty="0"/>
          </a:p>
          <a:p>
            <a:pPr lvl="1"/>
            <a:r>
              <a:rPr lang="en-US" dirty="0"/>
              <a:t>Extending Persistent Memory over a Fabric is causing a profound re-think in the way that applications store and share information</a:t>
            </a:r>
          </a:p>
          <a:p>
            <a:pPr lvl="2"/>
            <a:r>
              <a:rPr lang="en-US" dirty="0"/>
              <a:t>Resilience - data written to both local and remote persistent memory</a:t>
            </a:r>
          </a:p>
          <a:p>
            <a:pPr lvl="2"/>
            <a:r>
              <a:rPr lang="en-US" dirty="0"/>
              <a:t>Disaggregation – create pools of compute and memory resources</a:t>
            </a:r>
          </a:p>
          <a:p>
            <a:pPr lvl="2"/>
            <a:r>
              <a:rPr lang="en-US" dirty="0"/>
              <a:t>Shared information – apps share info via remote shared PM</a:t>
            </a:r>
          </a:p>
          <a:p>
            <a:pPr lvl="1"/>
            <a:endParaRPr lang="en-US" dirty="0"/>
          </a:p>
          <a:p>
            <a:pPr lvl="1"/>
            <a:r>
              <a:rPr lang="en-US" dirty="0"/>
              <a:t>Applications and Data centers need to be able to leverage persistent memory technologies in order to experience the magnitude of change in compute speeds</a:t>
            </a:r>
          </a:p>
          <a:p>
            <a:pPr lvl="1"/>
            <a:endParaRPr lang="en-US" dirty="0"/>
          </a:p>
          <a:p>
            <a:pPr lvl="1"/>
            <a:r>
              <a:rPr lang="en-US" dirty="0"/>
              <a:t>Complimentary efforts in OFA and SNIA can enable and accelerate the persistent memory transition</a:t>
            </a:r>
          </a:p>
          <a:p>
            <a:pPr lvl="2"/>
            <a:r>
              <a:rPr lang="en-US" dirty="0"/>
              <a:t>Hard or impossible for either to address independently</a:t>
            </a:r>
          </a:p>
          <a:p>
            <a:pPr lvl="2"/>
            <a:r>
              <a:rPr lang="en-US" dirty="0"/>
              <a:t>High degree of synergism defined by a clear relationship between the work of SNIA and the OFA</a:t>
            </a:r>
          </a:p>
          <a:p>
            <a:pPr lvl="2"/>
            <a:endParaRPr lang="en-US" sz="2400" dirty="0"/>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a:t>
            </a:fld>
            <a:endParaRPr lang="en-US"/>
          </a:p>
        </p:txBody>
      </p:sp>
    </p:spTree>
    <p:extLst>
      <p:ext uri="{BB962C8B-B14F-4D97-AF65-F5344CB8AC3E}">
        <p14:creationId xmlns:p14="http://schemas.microsoft.com/office/powerpoint/2010/main" val="594081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8" name="Group 97"/>
          <p:cNvGrpSpPr/>
          <p:nvPr/>
        </p:nvGrpSpPr>
        <p:grpSpPr>
          <a:xfrm>
            <a:off x="2117081" y="5169198"/>
            <a:ext cx="572157" cy="212768"/>
            <a:chOff x="6065520" y="4169793"/>
            <a:chExt cx="572157" cy="212768"/>
          </a:xfrm>
        </p:grpSpPr>
        <p:sp>
          <p:nvSpPr>
            <p:cNvPr id="97" name="Rectangle 96"/>
            <p:cNvSpPr/>
            <p:nvPr/>
          </p:nvSpPr>
          <p:spPr bwMode="auto">
            <a:xfrm>
              <a:off x="6065520" y="4169793"/>
              <a:ext cx="236220" cy="21276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hangingPunct="0"/>
              <a:endParaRPr lang="en-US" sz="1000">
                <a:latin typeface="Arial" charset="0"/>
                <a:ea typeface="ＭＳ Ｐゴシック" charset="-128"/>
                <a:cs typeface="ＭＳ Ｐゴシック" charset="-128"/>
              </a:endParaRPr>
            </a:p>
          </p:txBody>
        </p:sp>
        <p:sp>
          <p:nvSpPr>
            <p:cNvPr id="102" name="Rectangle 101"/>
            <p:cNvSpPr/>
            <p:nvPr/>
          </p:nvSpPr>
          <p:spPr bwMode="auto">
            <a:xfrm>
              <a:off x="6401457" y="4169793"/>
              <a:ext cx="236220" cy="21276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hangingPunct="0"/>
              <a:endParaRPr lang="en-US" sz="1000">
                <a:latin typeface="Arial" charset="0"/>
                <a:ea typeface="ＭＳ Ｐゴシック" charset="-128"/>
                <a:cs typeface="ＭＳ Ｐゴシック" charset="-128"/>
              </a:endParaRPr>
            </a:p>
          </p:txBody>
        </p:sp>
      </p:grpSp>
      <p:sp>
        <p:nvSpPr>
          <p:cNvPr id="2" name="Title 1"/>
          <p:cNvSpPr>
            <a:spLocks noGrp="1"/>
          </p:cNvSpPr>
          <p:nvPr>
            <p:ph type="title"/>
          </p:nvPr>
        </p:nvSpPr>
        <p:spPr/>
        <p:txBody>
          <a:bodyPr>
            <a:normAutofit/>
          </a:bodyPr>
          <a:lstStyle/>
          <a:p>
            <a:r>
              <a:rPr lang="en-US" dirty="0"/>
              <a:t>PM over Fabrics</a:t>
            </a:r>
            <a:endParaRPr lang="en-US" b="0" dirty="0"/>
          </a:p>
        </p:txBody>
      </p:sp>
      <p:sp>
        <p:nvSpPr>
          <p:cNvPr id="49" name="Slide Number Placeholder 48"/>
          <p:cNvSpPr>
            <a:spLocks noGrp="1"/>
          </p:cNvSpPr>
          <p:nvPr>
            <p:ph type="sldNum" sz="quarter" idx="10"/>
          </p:nvPr>
        </p:nvSpPr>
        <p:spPr/>
        <p:txBody>
          <a:bodyPr/>
          <a:lstStyle/>
          <a:p>
            <a:pPr>
              <a:defRPr/>
            </a:pPr>
            <a:fld id="{43A6B213-765B-41AA-957E-2AF9911CB4CD}" type="slidenum">
              <a:rPr lang="en-US" altLang="en-US"/>
              <a:pPr>
                <a:defRPr/>
              </a:pPr>
              <a:t>3</a:t>
            </a:fld>
            <a:endParaRPr lang="en-US" altLang="en-US" dirty="0"/>
          </a:p>
        </p:txBody>
      </p:sp>
      <p:cxnSp>
        <p:nvCxnSpPr>
          <p:cNvPr id="69" name="Straight Arrow Connector 68"/>
          <p:cNvCxnSpPr>
            <a:stCxn id="86" idx="1"/>
            <a:endCxn id="82" idx="3"/>
          </p:cNvCxnSpPr>
          <p:nvPr/>
        </p:nvCxnSpPr>
        <p:spPr bwMode="auto">
          <a:xfrm flipV="1">
            <a:off x="4183720" y="2544540"/>
            <a:ext cx="1123666" cy="1048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82" name="Rectangle 81"/>
          <p:cNvSpPr/>
          <p:nvPr/>
        </p:nvSpPr>
        <p:spPr>
          <a:xfrm flipH="1">
            <a:off x="5307387" y="2163473"/>
            <a:ext cx="669213" cy="762134"/>
          </a:xfrm>
          <a:prstGeom prst="rect">
            <a:avLst/>
          </a:prstGeom>
          <a:solidFill>
            <a:srgbClr val="FFFFFF">
              <a:lumMod val="85000"/>
            </a:srgbClr>
          </a:solidFill>
          <a:ln w="9525" cap="flat" cmpd="sng" algn="ctr">
            <a:solidFill>
              <a:srgbClr val="3C6FBD">
                <a:shade val="95000"/>
                <a:satMod val="105000"/>
              </a:srgbClr>
            </a:solidFill>
            <a:prstDash val="solid"/>
          </a:ln>
          <a:effectLst>
            <a:outerShdw blurRad="40000" dist="23000" dir="5400000" rotWithShape="0">
              <a:srgbClr val="000000">
                <a:alpha val="35000"/>
              </a:srgbClr>
            </a:outerShdw>
          </a:effectLst>
        </p:spPr>
        <p:txBody>
          <a:bodyPr rtlCol="0" anchor="ctr"/>
          <a:lstStyle/>
          <a:p>
            <a:pPr algn="ctr" defTabSz="342900" fontAlgn="auto">
              <a:spcBef>
                <a:spcPts val="0"/>
              </a:spcBef>
              <a:spcAft>
                <a:spcPts val="0"/>
              </a:spcAft>
            </a:pPr>
            <a:r>
              <a:rPr lang="en-US" sz="1350" kern="0" dirty="0">
                <a:latin typeface="Calibri"/>
              </a:rPr>
              <a:t>mem ctrl,</a:t>
            </a:r>
          </a:p>
          <a:p>
            <a:pPr algn="ctr" defTabSz="342900" fontAlgn="auto">
              <a:spcBef>
                <a:spcPts val="0"/>
              </a:spcBef>
              <a:spcAft>
                <a:spcPts val="0"/>
              </a:spcAft>
            </a:pPr>
            <a:r>
              <a:rPr lang="en-US" sz="1350" kern="0" dirty="0">
                <a:latin typeface="Calibri"/>
              </a:rPr>
              <a:t>library</a:t>
            </a:r>
          </a:p>
        </p:txBody>
      </p:sp>
      <p:sp>
        <p:nvSpPr>
          <p:cNvPr id="86" name="Rounded Rectangle 85"/>
          <p:cNvSpPr/>
          <p:nvPr/>
        </p:nvSpPr>
        <p:spPr>
          <a:xfrm flipH="1">
            <a:off x="3641122" y="2399993"/>
            <a:ext cx="542599" cy="310062"/>
          </a:xfrm>
          <a:prstGeom prst="roundRect">
            <a:avLst/>
          </a:prstGeom>
          <a:gradFill rotWithShape="1">
            <a:gsLst>
              <a:gs pos="0">
                <a:srgbClr val="3C6FBD">
                  <a:tint val="100000"/>
                  <a:shade val="100000"/>
                  <a:satMod val="130000"/>
                </a:srgbClr>
              </a:gs>
              <a:gs pos="100000">
                <a:srgbClr val="3C6FBD">
                  <a:tint val="50000"/>
                  <a:shade val="100000"/>
                  <a:satMod val="350000"/>
                </a:srgbClr>
              </a:gs>
            </a:gsLst>
            <a:lin ang="16200000" scaled="0"/>
          </a:gradFill>
          <a:ln w="9525" cap="flat" cmpd="sng" algn="ctr">
            <a:solidFill>
              <a:srgbClr val="3C6FBD">
                <a:shade val="95000"/>
                <a:satMod val="105000"/>
              </a:srgbClr>
            </a:solidFill>
            <a:prstDash val="solid"/>
          </a:ln>
          <a:effectLst>
            <a:outerShdw blurRad="40000" dist="23000" dir="5400000" rotWithShape="0">
              <a:srgbClr val="000000">
                <a:alpha val="35000"/>
              </a:srgbClr>
            </a:outerShdw>
          </a:effectLst>
        </p:spPr>
        <p:txBody>
          <a:bodyPr rtlCol="0" anchor="ctr"/>
          <a:lstStyle/>
          <a:p>
            <a:pPr algn="ctr" defTabSz="342900"/>
            <a:r>
              <a:rPr lang="en-US" sz="1400" kern="0" dirty="0">
                <a:solidFill>
                  <a:prstClr val="white"/>
                </a:solidFill>
                <a:latin typeface="Calibri"/>
              </a:rPr>
              <a:t>user</a:t>
            </a:r>
          </a:p>
        </p:txBody>
      </p:sp>
      <p:cxnSp>
        <p:nvCxnSpPr>
          <p:cNvPr id="93" name="Straight Arrow Connector 92"/>
          <p:cNvCxnSpPr>
            <a:stCxn id="82" idx="1"/>
            <a:endCxn id="57" idx="1"/>
          </p:cNvCxnSpPr>
          <p:nvPr/>
        </p:nvCxnSpPr>
        <p:spPr bwMode="auto">
          <a:xfrm>
            <a:off x="5976600" y="2544540"/>
            <a:ext cx="943265" cy="1048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2" name="TextBox 11"/>
          <p:cNvSpPr txBox="1"/>
          <p:nvPr/>
        </p:nvSpPr>
        <p:spPr>
          <a:xfrm>
            <a:off x="4347871" y="1853163"/>
            <a:ext cx="663964" cy="738664"/>
          </a:xfrm>
          <a:prstGeom prst="rect">
            <a:avLst/>
          </a:prstGeom>
          <a:noFill/>
        </p:spPr>
        <p:txBody>
          <a:bodyPr wrap="none" rtlCol="0">
            <a:spAutoFit/>
          </a:bodyPr>
          <a:lstStyle>
            <a:defPPr>
              <a:defRPr lang="en-US"/>
            </a:defPPr>
          </a:lstStyle>
          <a:p>
            <a:pPr algn="ctr"/>
            <a:r>
              <a:rPr lang="en-US" sz="1050" i="1" dirty="0"/>
              <a:t>store, </a:t>
            </a:r>
          </a:p>
          <a:p>
            <a:pPr algn="ctr"/>
            <a:r>
              <a:rPr lang="en-US" sz="1050" i="1" dirty="0"/>
              <a:t>store,</a:t>
            </a:r>
          </a:p>
          <a:p>
            <a:pPr algn="ctr"/>
            <a:r>
              <a:rPr lang="en-US" sz="1050" i="1" dirty="0"/>
              <a:t>store,</a:t>
            </a:r>
          </a:p>
          <a:p>
            <a:pPr algn="ctr"/>
            <a:r>
              <a:rPr lang="en-US" sz="1050" b="1" dirty="0"/>
              <a:t>commit</a:t>
            </a:r>
          </a:p>
        </p:txBody>
      </p:sp>
      <p:sp>
        <p:nvSpPr>
          <p:cNvPr id="57" name="Rectangle 56"/>
          <p:cNvSpPr/>
          <p:nvPr/>
        </p:nvSpPr>
        <p:spPr>
          <a:xfrm>
            <a:off x="6919864" y="2419279"/>
            <a:ext cx="678310" cy="271491"/>
          </a:xfrm>
          <a:prstGeom prst="rect">
            <a:avLst/>
          </a:prstGeom>
          <a:solidFill>
            <a:srgbClr val="FFC000"/>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algn="ctr" defTabSz="342900"/>
            <a:r>
              <a:rPr lang="en-US" sz="900" kern="0" dirty="0">
                <a:solidFill>
                  <a:prstClr val="black"/>
                </a:solidFill>
                <a:latin typeface="Calibri"/>
              </a:rPr>
              <a:t>Local</a:t>
            </a:r>
          </a:p>
          <a:p>
            <a:pPr algn="ctr" defTabSz="342900"/>
            <a:r>
              <a:rPr lang="en-US" sz="900" kern="0" dirty="0">
                <a:solidFill>
                  <a:prstClr val="black"/>
                </a:solidFill>
                <a:latin typeface="Calibri"/>
              </a:rPr>
              <a:t>NVDIMM </a:t>
            </a:r>
          </a:p>
        </p:txBody>
      </p:sp>
      <p:sp>
        <p:nvSpPr>
          <p:cNvPr id="73" name="Rectangle 72"/>
          <p:cNvSpPr/>
          <p:nvPr/>
        </p:nvSpPr>
        <p:spPr>
          <a:xfrm>
            <a:off x="8055844" y="3347165"/>
            <a:ext cx="678310" cy="271491"/>
          </a:xfrm>
          <a:prstGeom prst="rect">
            <a:avLst/>
          </a:prstGeom>
          <a:solidFill>
            <a:srgbClr val="FFC000"/>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algn="ctr" defTabSz="342900"/>
            <a:r>
              <a:rPr lang="en-US" sz="900" kern="0" dirty="0">
                <a:solidFill>
                  <a:prstClr val="black"/>
                </a:solidFill>
                <a:latin typeface="Calibri"/>
              </a:rPr>
              <a:t>Remote</a:t>
            </a:r>
          </a:p>
          <a:p>
            <a:pPr algn="ctr" defTabSz="342900"/>
            <a:r>
              <a:rPr lang="en-US" sz="900" kern="0" dirty="0">
                <a:solidFill>
                  <a:prstClr val="black"/>
                </a:solidFill>
                <a:latin typeface="Calibri"/>
              </a:rPr>
              <a:t>NVDIMM </a:t>
            </a:r>
          </a:p>
        </p:txBody>
      </p:sp>
      <p:cxnSp>
        <p:nvCxnSpPr>
          <p:cNvPr id="60" name="Straight Arrow Connector 59"/>
          <p:cNvCxnSpPr>
            <a:stCxn id="82" idx="1"/>
            <a:endCxn id="73" idx="1"/>
          </p:cNvCxnSpPr>
          <p:nvPr/>
        </p:nvCxnSpPr>
        <p:spPr bwMode="auto">
          <a:xfrm>
            <a:off x="5976600" y="2544540"/>
            <a:ext cx="2079245" cy="93837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63" name="Connector: Elbow 62"/>
          <p:cNvCxnSpPr>
            <a:stCxn id="73" idx="2"/>
            <a:endCxn id="86" idx="2"/>
          </p:cNvCxnSpPr>
          <p:nvPr/>
        </p:nvCxnSpPr>
        <p:spPr bwMode="auto">
          <a:xfrm rot="5400000" flipH="1">
            <a:off x="5699410" y="923067"/>
            <a:ext cx="908600" cy="4482579"/>
          </a:xfrm>
          <a:prstGeom prst="bentConnector3">
            <a:avLst>
              <a:gd name="adj1" fmla="val -11560"/>
            </a:avLst>
          </a:prstGeom>
          <a:solidFill>
            <a:schemeClr val="accent1"/>
          </a:solidFill>
          <a:ln w="9525" cap="flat" cmpd="sng" algn="ctr">
            <a:solidFill>
              <a:schemeClr val="tx1"/>
            </a:solidFill>
            <a:prstDash val="solid"/>
            <a:round/>
            <a:headEnd type="none" w="med" len="med"/>
            <a:tailEnd type="triangle"/>
          </a:ln>
          <a:effectLst/>
        </p:spPr>
      </p:cxnSp>
      <p:sp>
        <p:nvSpPr>
          <p:cNvPr id="64" name="TextBox 63"/>
          <p:cNvSpPr txBox="1"/>
          <p:nvPr/>
        </p:nvSpPr>
        <p:spPr>
          <a:xfrm>
            <a:off x="5307387" y="3578198"/>
            <a:ext cx="1300356" cy="369332"/>
          </a:xfrm>
          <a:prstGeom prst="rect">
            <a:avLst/>
          </a:prstGeom>
          <a:solidFill>
            <a:schemeClr val="bg1"/>
          </a:solidFill>
        </p:spPr>
        <p:txBody>
          <a:bodyPr wrap="none" rtlCol="0">
            <a:spAutoFit/>
          </a:bodyPr>
          <a:lstStyle/>
          <a:p>
            <a:r>
              <a:rPr lang="en-US" dirty="0"/>
              <a:t>completion</a:t>
            </a:r>
          </a:p>
        </p:txBody>
      </p:sp>
      <p:sp>
        <p:nvSpPr>
          <p:cNvPr id="80" name="Rounded Rectangle 85"/>
          <p:cNvSpPr/>
          <p:nvPr/>
        </p:nvSpPr>
        <p:spPr>
          <a:xfrm flipH="1">
            <a:off x="595419" y="4361014"/>
            <a:ext cx="542599" cy="310062"/>
          </a:xfrm>
          <a:prstGeom prst="roundRect">
            <a:avLst/>
          </a:prstGeom>
          <a:gradFill rotWithShape="1">
            <a:gsLst>
              <a:gs pos="0">
                <a:srgbClr val="3C6FBD">
                  <a:tint val="100000"/>
                  <a:shade val="100000"/>
                  <a:satMod val="130000"/>
                </a:srgbClr>
              </a:gs>
              <a:gs pos="100000">
                <a:srgbClr val="3C6FBD">
                  <a:tint val="50000"/>
                  <a:shade val="100000"/>
                  <a:satMod val="350000"/>
                </a:srgbClr>
              </a:gs>
            </a:gsLst>
            <a:lin ang="16200000" scaled="0"/>
          </a:gradFill>
          <a:ln w="9525" cap="flat" cmpd="sng" algn="ctr">
            <a:solidFill>
              <a:srgbClr val="3C6FBD">
                <a:shade val="95000"/>
                <a:satMod val="105000"/>
              </a:srgbClr>
            </a:solidFill>
            <a:prstDash val="solid"/>
          </a:ln>
          <a:effectLst>
            <a:outerShdw blurRad="40000" dist="23000" dir="5400000" rotWithShape="0">
              <a:srgbClr val="000000">
                <a:alpha val="35000"/>
              </a:srgbClr>
            </a:outerShdw>
          </a:effectLst>
        </p:spPr>
        <p:txBody>
          <a:bodyPr rtlCol="0" anchor="ctr"/>
          <a:lstStyle/>
          <a:p>
            <a:pPr algn="ctr" defTabSz="342900"/>
            <a:r>
              <a:rPr lang="en-US" sz="1400" kern="0" dirty="0">
                <a:solidFill>
                  <a:prstClr val="white"/>
                </a:solidFill>
                <a:latin typeface="Calibri"/>
              </a:rPr>
              <a:t>user</a:t>
            </a:r>
          </a:p>
        </p:txBody>
      </p:sp>
      <p:sp>
        <p:nvSpPr>
          <p:cNvPr id="88" name="Rectangle 87"/>
          <p:cNvSpPr/>
          <p:nvPr/>
        </p:nvSpPr>
        <p:spPr>
          <a:xfrm>
            <a:off x="2088176" y="5110476"/>
            <a:ext cx="678310" cy="271491"/>
          </a:xfrm>
          <a:prstGeom prst="rect">
            <a:avLst/>
          </a:prstGeom>
          <a:solidFill>
            <a:srgbClr val="FFC000"/>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algn="ctr" defTabSz="342900"/>
            <a:r>
              <a:rPr lang="en-US" sz="900" kern="0" dirty="0">
                <a:solidFill>
                  <a:prstClr val="black"/>
                </a:solidFill>
                <a:latin typeface="Calibri"/>
              </a:rPr>
              <a:t>Remote</a:t>
            </a:r>
          </a:p>
          <a:p>
            <a:pPr algn="ctr" defTabSz="342900"/>
            <a:r>
              <a:rPr lang="en-US" sz="900" kern="0" dirty="0">
                <a:solidFill>
                  <a:prstClr val="black"/>
                </a:solidFill>
                <a:latin typeface="Calibri"/>
              </a:rPr>
              <a:t>NVDIMM </a:t>
            </a:r>
          </a:p>
        </p:txBody>
      </p:sp>
      <p:cxnSp>
        <p:nvCxnSpPr>
          <p:cNvPr id="89" name="Straight Arrow Connector 88"/>
          <p:cNvCxnSpPr>
            <a:stCxn id="80" idx="1"/>
            <a:endCxn id="88" idx="1"/>
          </p:cNvCxnSpPr>
          <p:nvPr/>
        </p:nvCxnSpPr>
        <p:spPr bwMode="auto">
          <a:xfrm>
            <a:off x="1138018" y="4516045"/>
            <a:ext cx="950159" cy="73017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90" name="Connector: Elbow 89"/>
          <p:cNvCxnSpPr>
            <a:stCxn id="97" idx="2"/>
            <a:endCxn id="80" idx="2"/>
          </p:cNvCxnSpPr>
          <p:nvPr/>
        </p:nvCxnSpPr>
        <p:spPr bwMode="auto">
          <a:xfrm rot="5400000" flipH="1">
            <a:off x="1195509" y="4342286"/>
            <a:ext cx="710890" cy="1368473"/>
          </a:xfrm>
          <a:prstGeom prst="bentConnector3">
            <a:avLst>
              <a:gd name="adj1" fmla="val -32157"/>
            </a:avLst>
          </a:prstGeom>
          <a:solidFill>
            <a:schemeClr val="accent1"/>
          </a:solidFill>
          <a:ln w="9525" cap="flat" cmpd="sng" algn="ctr">
            <a:solidFill>
              <a:schemeClr val="tx1"/>
            </a:solidFill>
            <a:prstDash val="solid"/>
            <a:round/>
            <a:headEnd type="none" w="med" len="med"/>
            <a:tailEnd type="triangle"/>
          </a:ln>
          <a:effectLst/>
        </p:spPr>
      </p:cxnSp>
      <p:sp>
        <p:nvSpPr>
          <p:cNvPr id="91" name="TextBox 90"/>
          <p:cNvSpPr txBox="1"/>
          <p:nvPr/>
        </p:nvSpPr>
        <p:spPr>
          <a:xfrm>
            <a:off x="1138019" y="5465265"/>
            <a:ext cx="867545" cy="261610"/>
          </a:xfrm>
          <a:prstGeom prst="rect">
            <a:avLst/>
          </a:prstGeom>
          <a:solidFill>
            <a:schemeClr val="bg1"/>
          </a:solidFill>
        </p:spPr>
        <p:txBody>
          <a:bodyPr wrap="none" rtlCol="0">
            <a:spAutoFit/>
          </a:bodyPr>
          <a:lstStyle/>
          <a:p>
            <a:r>
              <a:rPr lang="en-US" sz="1100" dirty="0"/>
              <a:t>completion</a:t>
            </a:r>
          </a:p>
        </p:txBody>
      </p:sp>
      <p:sp>
        <p:nvSpPr>
          <p:cNvPr id="65" name="TextBox 64"/>
          <p:cNvSpPr txBox="1"/>
          <p:nvPr/>
        </p:nvSpPr>
        <p:spPr>
          <a:xfrm>
            <a:off x="936118" y="2359053"/>
            <a:ext cx="2569293" cy="338554"/>
          </a:xfrm>
          <a:prstGeom prst="rect">
            <a:avLst/>
          </a:prstGeom>
          <a:noFill/>
        </p:spPr>
        <p:txBody>
          <a:bodyPr wrap="none" rtlCol="0">
            <a:spAutoFit/>
          </a:bodyPr>
          <a:lstStyle/>
          <a:p>
            <a:r>
              <a:rPr lang="en-US" sz="1600" dirty="0"/>
              <a:t>High Availability Use Case</a:t>
            </a:r>
          </a:p>
        </p:txBody>
      </p:sp>
      <p:sp>
        <p:nvSpPr>
          <p:cNvPr id="92" name="TextBox 91"/>
          <p:cNvSpPr txBox="1"/>
          <p:nvPr/>
        </p:nvSpPr>
        <p:spPr>
          <a:xfrm>
            <a:off x="4552615" y="4354319"/>
            <a:ext cx="3377848" cy="338554"/>
          </a:xfrm>
          <a:prstGeom prst="rect">
            <a:avLst/>
          </a:prstGeom>
          <a:noFill/>
        </p:spPr>
        <p:txBody>
          <a:bodyPr wrap="none" rtlCol="0">
            <a:spAutoFit/>
          </a:bodyPr>
          <a:lstStyle/>
          <a:p>
            <a:r>
              <a:rPr lang="en-US" sz="1600" dirty="0"/>
              <a:t>Remote Shared Memory Use Case</a:t>
            </a:r>
          </a:p>
        </p:txBody>
      </p:sp>
      <p:sp>
        <p:nvSpPr>
          <p:cNvPr id="94" name="Rounded Rectangle 85"/>
          <p:cNvSpPr/>
          <p:nvPr/>
        </p:nvSpPr>
        <p:spPr>
          <a:xfrm flipH="1">
            <a:off x="3874307" y="4360929"/>
            <a:ext cx="542599" cy="310062"/>
          </a:xfrm>
          <a:prstGeom prst="roundRect">
            <a:avLst/>
          </a:prstGeom>
          <a:gradFill rotWithShape="1">
            <a:gsLst>
              <a:gs pos="0">
                <a:srgbClr val="3C6FBD">
                  <a:tint val="100000"/>
                  <a:shade val="100000"/>
                  <a:satMod val="130000"/>
                </a:srgbClr>
              </a:gs>
              <a:gs pos="100000">
                <a:srgbClr val="3C6FBD">
                  <a:tint val="50000"/>
                  <a:shade val="100000"/>
                  <a:satMod val="350000"/>
                </a:srgbClr>
              </a:gs>
            </a:gsLst>
            <a:lin ang="16200000" scaled="0"/>
          </a:gradFill>
          <a:ln w="9525" cap="flat" cmpd="sng" algn="ctr">
            <a:solidFill>
              <a:srgbClr val="3C6FBD">
                <a:shade val="95000"/>
                <a:satMod val="105000"/>
              </a:srgbClr>
            </a:solidFill>
            <a:prstDash val="solid"/>
          </a:ln>
          <a:effectLst>
            <a:outerShdw blurRad="40000" dist="23000" dir="5400000" rotWithShape="0">
              <a:srgbClr val="000000">
                <a:alpha val="35000"/>
              </a:srgbClr>
            </a:outerShdw>
          </a:effectLst>
        </p:spPr>
        <p:txBody>
          <a:bodyPr rtlCol="0" anchor="ctr"/>
          <a:lstStyle/>
          <a:p>
            <a:pPr algn="ctr" defTabSz="342900"/>
            <a:r>
              <a:rPr lang="en-US" sz="1400" kern="0" dirty="0">
                <a:solidFill>
                  <a:prstClr val="white"/>
                </a:solidFill>
                <a:latin typeface="Calibri"/>
              </a:rPr>
              <a:t>user</a:t>
            </a:r>
          </a:p>
        </p:txBody>
      </p:sp>
      <p:cxnSp>
        <p:nvCxnSpPr>
          <p:cNvPr id="68" name="Straight Arrow Connector 67"/>
          <p:cNvCxnSpPr>
            <a:stCxn id="88" idx="3"/>
            <a:endCxn id="94" idx="3"/>
          </p:cNvCxnSpPr>
          <p:nvPr/>
        </p:nvCxnSpPr>
        <p:spPr bwMode="auto">
          <a:xfrm flipV="1">
            <a:off x="2766486" y="4515961"/>
            <a:ext cx="1107820" cy="730261"/>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74" name="TextBox 73"/>
          <p:cNvSpPr txBox="1"/>
          <p:nvPr/>
        </p:nvSpPr>
        <p:spPr>
          <a:xfrm>
            <a:off x="1436197" y="4776216"/>
            <a:ext cx="470000" cy="338554"/>
          </a:xfrm>
          <a:prstGeom prst="rect">
            <a:avLst/>
          </a:prstGeom>
          <a:solidFill>
            <a:schemeClr val="bg1"/>
          </a:solidFill>
        </p:spPr>
        <p:txBody>
          <a:bodyPr wrap="none" rtlCol="0">
            <a:spAutoFit/>
          </a:bodyPr>
          <a:lstStyle/>
          <a:p>
            <a:r>
              <a:rPr lang="en-US" sz="1600" dirty="0"/>
              <a:t>put</a:t>
            </a:r>
          </a:p>
        </p:txBody>
      </p:sp>
      <p:sp>
        <p:nvSpPr>
          <p:cNvPr id="95" name="TextBox 94"/>
          <p:cNvSpPr txBox="1"/>
          <p:nvPr/>
        </p:nvSpPr>
        <p:spPr>
          <a:xfrm>
            <a:off x="2959400" y="4699272"/>
            <a:ext cx="470000" cy="338554"/>
          </a:xfrm>
          <a:prstGeom prst="rect">
            <a:avLst/>
          </a:prstGeom>
          <a:solidFill>
            <a:schemeClr val="bg1"/>
          </a:solidFill>
        </p:spPr>
        <p:txBody>
          <a:bodyPr wrap="none" rtlCol="0">
            <a:spAutoFit/>
          </a:bodyPr>
          <a:lstStyle/>
          <a:p>
            <a:r>
              <a:rPr lang="en-US" sz="1600" dirty="0"/>
              <a:t>get</a:t>
            </a:r>
          </a:p>
        </p:txBody>
      </p:sp>
      <p:cxnSp>
        <p:nvCxnSpPr>
          <p:cNvPr id="76" name="Connector: Elbow 75"/>
          <p:cNvCxnSpPr>
            <a:stCxn id="94" idx="2"/>
            <a:endCxn id="102" idx="2"/>
          </p:cNvCxnSpPr>
          <p:nvPr/>
        </p:nvCxnSpPr>
        <p:spPr bwMode="auto">
          <a:xfrm rot="5400000">
            <a:off x="3002880" y="4239239"/>
            <a:ext cx="710975" cy="1574478"/>
          </a:xfrm>
          <a:prstGeom prst="bentConnector3">
            <a:avLst>
              <a:gd name="adj1" fmla="val 132153"/>
            </a:avLst>
          </a:prstGeom>
          <a:solidFill>
            <a:schemeClr val="accent1"/>
          </a:solidFill>
          <a:ln w="9525" cap="flat" cmpd="sng" algn="ctr">
            <a:solidFill>
              <a:schemeClr val="tx1"/>
            </a:solidFill>
            <a:prstDash val="solid"/>
            <a:round/>
            <a:headEnd type="triangle" w="med" len="med"/>
            <a:tailEnd type="none" w="med" len="med"/>
          </a:ln>
          <a:effectLst/>
        </p:spPr>
      </p:cxnSp>
      <p:sp>
        <p:nvSpPr>
          <p:cNvPr id="100" name="TextBox 99"/>
          <p:cNvSpPr txBox="1"/>
          <p:nvPr/>
        </p:nvSpPr>
        <p:spPr>
          <a:xfrm>
            <a:off x="2968895" y="5473600"/>
            <a:ext cx="561372" cy="261610"/>
          </a:xfrm>
          <a:prstGeom prst="rect">
            <a:avLst/>
          </a:prstGeom>
          <a:solidFill>
            <a:schemeClr val="bg1"/>
          </a:solidFill>
        </p:spPr>
        <p:txBody>
          <a:bodyPr wrap="none" rtlCol="0">
            <a:spAutoFit/>
          </a:bodyPr>
          <a:lstStyle/>
          <a:p>
            <a:r>
              <a:rPr lang="en-US" sz="1100" dirty="0"/>
              <a:t>notice</a:t>
            </a:r>
          </a:p>
        </p:txBody>
      </p:sp>
      <p:sp>
        <p:nvSpPr>
          <p:cNvPr id="30" name="TextBox 29"/>
          <p:cNvSpPr txBox="1"/>
          <p:nvPr/>
        </p:nvSpPr>
        <p:spPr>
          <a:xfrm>
            <a:off x="6928061" y="2856284"/>
            <a:ext cx="684803" cy="769441"/>
          </a:xfrm>
          <a:prstGeom prst="rect">
            <a:avLst/>
          </a:prstGeom>
          <a:solidFill>
            <a:schemeClr val="bg1"/>
          </a:solidFill>
        </p:spPr>
        <p:txBody>
          <a:bodyPr wrap="none" rtlCol="0">
            <a:spAutoFit/>
          </a:bodyPr>
          <a:lstStyle>
            <a:defPPr>
              <a:defRPr lang="en-US"/>
            </a:defPPr>
          </a:lstStyle>
          <a:p>
            <a:pPr algn="ctr"/>
            <a:r>
              <a:rPr lang="en-US" sz="1100" i="1" dirty="0"/>
              <a:t>write, </a:t>
            </a:r>
          </a:p>
          <a:p>
            <a:pPr algn="ctr"/>
            <a:r>
              <a:rPr lang="en-US" sz="1100" i="1" dirty="0"/>
              <a:t>write,</a:t>
            </a:r>
          </a:p>
          <a:p>
            <a:pPr algn="ctr"/>
            <a:r>
              <a:rPr lang="en-US" sz="1100" i="1" dirty="0"/>
              <a:t>write,</a:t>
            </a:r>
          </a:p>
          <a:p>
            <a:pPr algn="ctr"/>
            <a:r>
              <a:rPr lang="en-US" sz="1100" b="1" dirty="0"/>
              <a:t>commit</a:t>
            </a:r>
          </a:p>
        </p:txBody>
      </p:sp>
      <p:sp>
        <p:nvSpPr>
          <p:cNvPr id="31" name="TextBox 30"/>
          <p:cNvSpPr txBox="1"/>
          <p:nvPr/>
        </p:nvSpPr>
        <p:spPr>
          <a:xfrm>
            <a:off x="6190194" y="1853163"/>
            <a:ext cx="574195" cy="769441"/>
          </a:xfrm>
          <a:prstGeom prst="rect">
            <a:avLst/>
          </a:prstGeom>
          <a:noFill/>
        </p:spPr>
        <p:txBody>
          <a:bodyPr wrap="none" rtlCol="0">
            <a:spAutoFit/>
          </a:bodyPr>
          <a:lstStyle>
            <a:defPPr>
              <a:defRPr lang="en-US"/>
            </a:defPPr>
          </a:lstStyle>
          <a:p>
            <a:pPr algn="ctr"/>
            <a:r>
              <a:rPr lang="en-US" sz="1100" i="1" dirty="0"/>
              <a:t>store, </a:t>
            </a:r>
          </a:p>
          <a:p>
            <a:pPr algn="ctr"/>
            <a:r>
              <a:rPr lang="en-US" sz="1100" i="1" dirty="0"/>
              <a:t>store,</a:t>
            </a:r>
          </a:p>
          <a:p>
            <a:pPr algn="ctr"/>
            <a:r>
              <a:rPr lang="en-US" sz="1100" i="1" dirty="0"/>
              <a:t>store,</a:t>
            </a:r>
          </a:p>
          <a:p>
            <a:pPr algn="ctr"/>
            <a:r>
              <a:rPr lang="en-US" sz="1100" b="1" dirty="0"/>
              <a:t>flush</a:t>
            </a:r>
          </a:p>
        </p:txBody>
      </p:sp>
      <p:sp>
        <p:nvSpPr>
          <p:cNvPr id="3" name="TextBox 2"/>
          <p:cNvSpPr txBox="1"/>
          <p:nvPr/>
        </p:nvSpPr>
        <p:spPr>
          <a:xfrm>
            <a:off x="5096933" y="5381966"/>
            <a:ext cx="3298067" cy="646331"/>
          </a:xfrm>
          <a:prstGeom prst="rect">
            <a:avLst/>
          </a:prstGeom>
          <a:noFill/>
          <a:ln>
            <a:solidFill>
              <a:srgbClr val="0070C0"/>
            </a:solidFill>
          </a:ln>
        </p:spPr>
        <p:txBody>
          <a:bodyPr wrap="square" rtlCol="0">
            <a:spAutoFit/>
          </a:bodyPr>
          <a:lstStyle/>
          <a:p>
            <a:r>
              <a:rPr lang="en-US" dirty="0">
                <a:solidFill>
                  <a:srgbClr val="6D6E71"/>
                </a:solidFill>
              </a:rPr>
              <a:t>Collaborate to define solutions for multiple use cases</a:t>
            </a:r>
          </a:p>
        </p:txBody>
      </p:sp>
    </p:spTree>
    <p:extLst>
      <p:ext uri="{BB962C8B-B14F-4D97-AF65-F5344CB8AC3E}">
        <p14:creationId xmlns:p14="http://schemas.microsoft.com/office/powerpoint/2010/main" val="689410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4544149" y="2817840"/>
            <a:ext cx="4256213" cy="598820"/>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prstClr val="black"/>
                </a:solidFill>
                <a:effectLst/>
              </a:rPr>
              <a:t>SNIA: Promotes libraries that support </a:t>
            </a:r>
            <a:r>
              <a:rPr lang="en-US" dirty="0" err="1">
                <a:solidFill>
                  <a:prstClr val="black"/>
                </a:solidFill>
                <a:effectLst/>
              </a:rPr>
              <a:t>PMoF</a:t>
            </a:r>
            <a:r>
              <a:rPr lang="en-US" dirty="0">
                <a:solidFill>
                  <a:prstClr val="black"/>
                </a:solidFill>
                <a:effectLst/>
              </a:rPr>
              <a:t> E.g.: </a:t>
            </a:r>
            <a:r>
              <a:rPr lang="en-US" dirty="0">
                <a:solidFill>
                  <a:prstClr val="black"/>
                </a:solidFill>
              </a:rPr>
              <a:t>PMDK</a:t>
            </a:r>
            <a:r>
              <a:rPr lang="en-US" dirty="0">
                <a:solidFill>
                  <a:prstClr val="black"/>
                </a:solidFill>
                <a:effectLst/>
              </a:rPr>
              <a:t> </a:t>
            </a:r>
          </a:p>
        </p:txBody>
      </p:sp>
      <p:sp>
        <p:nvSpPr>
          <p:cNvPr id="16" name="Rectangle 15"/>
          <p:cNvSpPr/>
          <p:nvPr/>
        </p:nvSpPr>
        <p:spPr>
          <a:xfrm>
            <a:off x="4544149" y="3914998"/>
            <a:ext cx="4256213" cy="598820"/>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prstClr val="black"/>
                </a:solidFill>
                <a:effectLst/>
              </a:rPr>
              <a:t>OFA: Framework and Definition of APIs</a:t>
            </a:r>
          </a:p>
        </p:txBody>
      </p:sp>
      <p:sp>
        <p:nvSpPr>
          <p:cNvPr id="18" name="Rectangle 17"/>
          <p:cNvSpPr/>
          <p:nvPr/>
        </p:nvSpPr>
        <p:spPr>
          <a:xfrm>
            <a:off x="4544149" y="4658444"/>
            <a:ext cx="4256213" cy="598820"/>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prstClr val="black"/>
                </a:solidFill>
              </a:rPr>
              <a:t>OFIWG members: Network specific implementation</a:t>
            </a:r>
            <a:endParaRPr lang="en-US" dirty="0">
              <a:solidFill>
                <a:prstClr val="black"/>
              </a:solidFill>
              <a:effectLst/>
            </a:endParaRPr>
          </a:p>
        </p:txBody>
      </p:sp>
      <p:sp>
        <p:nvSpPr>
          <p:cNvPr id="13" name="Rectangle 12"/>
          <p:cNvSpPr/>
          <p:nvPr/>
        </p:nvSpPr>
        <p:spPr>
          <a:xfrm>
            <a:off x="4544149" y="2066620"/>
            <a:ext cx="4144256" cy="598820"/>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prstClr val="black"/>
                </a:solidFill>
                <a:effectLst/>
              </a:rPr>
              <a:t> SNIA: Extends persistent memory programming model to support </a:t>
            </a:r>
            <a:r>
              <a:rPr lang="en-US" dirty="0" err="1">
                <a:solidFill>
                  <a:prstClr val="black"/>
                </a:solidFill>
                <a:effectLst/>
              </a:rPr>
              <a:t>PMoF</a:t>
            </a:r>
            <a:endParaRPr lang="en-US" dirty="0">
              <a:solidFill>
                <a:prstClr val="black"/>
              </a:solidFill>
              <a:effectLst/>
            </a:endParaRPr>
          </a:p>
        </p:txBody>
      </p:sp>
      <p:sp>
        <p:nvSpPr>
          <p:cNvPr id="11" name="Title 10"/>
          <p:cNvSpPr>
            <a:spLocks noGrp="1"/>
          </p:cNvSpPr>
          <p:nvPr>
            <p:ph type="title"/>
          </p:nvPr>
        </p:nvSpPr>
        <p:spPr/>
        <p:txBody>
          <a:bodyPr/>
          <a:lstStyle/>
          <a:p>
            <a:r>
              <a:rPr lang="en-US" dirty="0"/>
              <a:t>OFA, SNIA Collaboration</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4</a:t>
            </a:fld>
            <a:endParaRPr lang="en-US"/>
          </a:p>
        </p:txBody>
      </p:sp>
      <p:sp>
        <p:nvSpPr>
          <p:cNvPr id="7" name="Rounded Rectangle 6"/>
          <p:cNvSpPr/>
          <p:nvPr/>
        </p:nvSpPr>
        <p:spPr>
          <a:xfrm>
            <a:off x="997921" y="4658629"/>
            <a:ext cx="3507475" cy="59882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prstClr val="white"/>
                </a:solidFill>
              </a:rPr>
              <a:t>Provider/</a:t>
            </a:r>
          </a:p>
          <a:p>
            <a:pPr algn="ctr"/>
            <a:r>
              <a:rPr lang="en-US" dirty="0">
                <a:solidFill>
                  <a:prstClr val="white"/>
                </a:solidFill>
              </a:rPr>
              <a:t>Physical Layer</a:t>
            </a:r>
          </a:p>
        </p:txBody>
      </p:sp>
      <p:sp>
        <p:nvSpPr>
          <p:cNvPr id="9" name="Rounded Rectangle 8"/>
          <p:cNvSpPr/>
          <p:nvPr/>
        </p:nvSpPr>
        <p:spPr>
          <a:xfrm>
            <a:off x="997921" y="3901242"/>
            <a:ext cx="3507475" cy="59882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prstClr val="white"/>
                </a:solidFill>
              </a:rPr>
              <a:t>User Level API and Kernel (+Persistent Memory)</a:t>
            </a:r>
          </a:p>
        </p:txBody>
      </p:sp>
      <p:sp>
        <p:nvSpPr>
          <p:cNvPr id="10" name="Rounded Rectangle 9"/>
          <p:cNvSpPr/>
          <p:nvPr/>
        </p:nvSpPr>
        <p:spPr>
          <a:xfrm>
            <a:off x="997921" y="2810696"/>
            <a:ext cx="3507475" cy="59882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prstClr val="white"/>
                </a:solidFill>
              </a:rPr>
              <a:t>Persistent memory capable application library</a:t>
            </a:r>
          </a:p>
        </p:txBody>
      </p:sp>
      <p:sp>
        <p:nvSpPr>
          <p:cNvPr id="12" name="Rounded Rectangle 11"/>
          <p:cNvSpPr/>
          <p:nvPr/>
        </p:nvSpPr>
        <p:spPr>
          <a:xfrm>
            <a:off x="997921" y="2066620"/>
            <a:ext cx="3507475" cy="59882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prstClr val="white"/>
                </a:solidFill>
              </a:rPr>
              <a:t>Persistent memory aware applications</a:t>
            </a:r>
          </a:p>
        </p:txBody>
      </p:sp>
      <p:sp>
        <p:nvSpPr>
          <p:cNvPr id="2" name="Up-Down Arrow 1"/>
          <p:cNvSpPr/>
          <p:nvPr/>
        </p:nvSpPr>
        <p:spPr>
          <a:xfrm>
            <a:off x="335423" y="2066620"/>
            <a:ext cx="422694" cy="3014535"/>
          </a:xfrm>
          <a:prstGeom prst="downArrow">
            <a:avLst/>
          </a:prstGeom>
          <a:gradFill>
            <a:gsLst>
              <a:gs pos="0">
                <a:schemeClr val="bg1"/>
              </a:gs>
              <a:gs pos="98000">
                <a:schemeClr val="tx2">
                  <a:lumMod val="60000"/>
                  <a:lumOff val="40000"/>
                </a:schemeClr>
              </a:gs>
            </a:gsLst>
          </a:gradFill>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n-US" dirty="0">
                <a:solidFill>
                  <a:schemeClr val="tx1"/>
                </a:solidFill>
              </a:rPr>
              <a:t>Application-driven</a:t>
            </a:r>
          </a:p>
        </p:txBody>
      </p:sp>
      <p:sp>
        <p:nvSpPr>
          <p:cNvPr id="3" name="Oval 2"/>
          <p:cNvSpPr/>
          <p:nvPr/>
        </p:nvSpPr>
        <p:spPr>
          <a:xfrm>
            <a:off x="783166" y="3194711"/>
            <a:ext cx="3931920" cy="942236"/>
          </a:xfrm>
          <a:prstGeom prst="ellipse">
            <a:avLst/>
          </a:prstGeom>
          <a:noFill/>
          <a:ln>
            <a:solidFill>
              <a:srgbClr val="FF0000"/>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lumMod val="75000"/>
                  </a:schemeClr>
                </a:solidFill>
              </a:rPr>
              <a:t>requirements definition</a:t>
            </a:r>
          </a:p>
        </p:txBody>
      </p:sp>
    </p:spTree>
    <p:extLst>
      <p:ext uri="{BB962C8B-B14F-4D97-AF65-F5344CB8AC3E}">
        <p14:creationId xmlns:p14="http://schemas.microsoft.com/office/powerpoint/2010/main" val="297941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a:t>Iterate as Needed</a:t>
            </a:r>
          </a:p>
        </p:txBody>
      </p:sp>
      <p:sp>
        <p:nvSpPr>
          <p:cNvPr id="6" name="Content Placeholder 5"/>
          <p:cNvSpPr>
            <a:spLocks noGrp="1"/>
          </p:cNvSpPr>
          <p:nvPr>
            <p:ph sz="half" idx="2"/>
          </p:nvPr>
        </p:nvSpPr>
        <p:spPr>
          <a:xfrm>
            <a:off x="4648199" y="1600200"/>
            <a:ext cx="4224867" cy="4525963"/>
          </a:xfrm>
        </p:spPr>
        <p:txBody>
          <a:bodyPr>
            <a:normAutofit/>
          </a:bodyPr>
          <a:lstStyle/>
          <a:p>
            <a:r>
              <a:rPr lang="en-US" dirty="0"/>
              <a:t>Start</a:t>
            </a:r>
          </a:p>
          <a:p>
            <a:pPr lvl="1"/>
            <a:r>
              <a:rPr lang="en-US" dirty="0"/>
              <a:t>HA use case </a:t>
            </a:r>
          </a:p>
          <a:p>
            <a:pPr lvl="1"/>
            <a:r>
              <a:rPr lang="en-US" dirty="0"/>
              <a:t>OFI extensions to support PMDK</a:t>
            </a:r>
          </a:p>
          <a:p>
            <a:r>
              <a:rPr lang="en-US" dirty="0"/>
              <a:t>End</a:t>
            </a:r>
          </a:p>
          <a:p>
            <a:pPr lvl="1"/>
            <a:r>
              <a:rPr lang="en-US" dirty="0"/>
              <a:t>Broad use cases</a:t>
            </a:r>
          </a:p>
          <a:p>
            <a:pPr lvl="1"/>
            <a:r>
              <a:rPr lang="en-US" dirty="0"/>
              <a:t>Supported by production level OFI libs</a:t>
            </a:r>
          </a:p>
          <a:p>
            <a:pPr lvl="1"/>
            <a:r>
              <a:rPr lang="en-US" dirty="0"/>
              <a:t>“Fabric agnostic” solution</a:t>
            </a:r>
          </a:p>
          <a:p>
            <a:pPr lvl="1"/>
            <a:endParaRPr lang="en-US" dirty="0"/>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5</a:t>
            </a:fld>
            <a:endParaRPr lang="en-US"/>
          </a:p>
        </p:txBody>
      </p:sp>
      <p:graphicFrame>
        <p:nvGraphicFramePr>
          <p:cNvPr id="13" name="Content Placeholder 12"/>
          <p:cNvGraphicFramePr>
            <a:graphicFrameLocks noGrp="1"/>
          </p:cNvGraphicFramePr>
          <p:nvPr>
            <p:ph sz="half" idx="1"/>
            <p:extLst/>
          </p:nvPr>
        </p:nvGraphicFramePr>
        <p:xfrm>
          <a:off x="457200" y="1600200"/>
          <a:ext cx="4038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Rounded Rectangle 1"/>
          <p:cNvSpPr/>
          <p:nvPr/>
        </p:nvSpPr>
        <p:spPr>
          <a:xfrm>
            <a:off x="457200" y="6012611"/>
            <a:ext cx="8229599" cy="40406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t>Applications and usages necessary for iterations</a:t>
            </a:r>
          </a:p>
        </p:txBody>
      </p:sp>
    </p:spTree>
    <p:extLst>
      <p:ext uri="{BB962C8B-B14F-4D97-AF65-F5344CB8AC3E}">
        <p14:creationId xmlns:p14="http://schemas.microsoft.com/office/powerpoint/2010/main" val="2475253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Objectives and Strategy</a:t>
            </a:r>
            <a:endParaRPr lang="en-US" dirty="0"/>
          </a:p>
        </p:txBody>
      </p:sp>
      <p:sp>
        <p:nvSpPr>
          <p:cNvPr id="5" name="Content Placeholder 4"/>
          <p:cNvSpPr>
            <a:spLocks noGrp="1"/>
          </p:cNvSpPr>
          <p:nvPr>
            <p:ph idx="1"/>
          </p:nvPr>
        </p:nvSpPr>
        <p:spPr>
          <a:xfrm>
            <a:off x="457200" y="1601788"/>
            <a:ext cx="8229600" cy="4261130"/>
          </a:xfrm>
        </p:spPr>
        <p:txBody>
          <a:bodyPr>
            <a:normAutofit/>
          </a:bodyPr>
          <a:lstStyle/>
          <a:p>
            <a:pPr marL="0" indent="0">
              <a:buNone/>
            </a:pPr>
            <a:r>
              <a:rPr lang="en-US" sz="1800" dirty="0"/>
              <a:t>Joint Objective: Accelerate the adoption of </a:t>
            </a:r>
            <a:r>
              <a:rPr lang="en-US" sz="1800" dirty="0" err="1"/>
              <a:t>PMoF</a:t>
            </a:r>
            <a:endParaRPr lang="en-US" sz="1800" dirty="0"/>
          </a:p>
          <a:p>
            <a:pPr marL="0" indent="0">
              <a:buNone/>
            </a:pPr>
            <a:r>
              <a:rPr lang="en-US" sz="1800" dirty="0"/>
              <a:t>Strategy: NVMP  TWG defines </a:t>
            </a:r>
            <a:r>
              <a:rPr lang="en-US" sz="1800" dirty="0">
                <a:sym typeface="Wingdings" panose="05000000000000000000" pitchFamily="2" charset="2"/>
              </a:rPr>
              <a:t></a:t>
            </a:r>
            <a:r>
              <a:rPr lang="en-US" sz="1800" dirty="0"/>
              <a:t> OFIWG develops</a:t>
            </a:r>
            <a:endParaRPr lang="en-US" sz="1400" dirty="0"/>
          </a:p>
          <a:p>
            <a:pPr lvl="1"/>
            <a:r>
              <a:rPr lang="en-US" sz="1600" dirty="0"/>
              <a:t>Leverages the OFA’s natural “application-centric” approach</a:t>
            </a:r>
          </a:p>
          <a:p>
            <a:pPr marL="1257300" lvl="2" indent="-342900">
              <a:buFont typeface="+mj-lt"/>
              <a:buAutoNum type="arabicPeriod"/>
            </a:pPr>
            <a:r>
              <a:rPr lang="en-US" sz="1200" dirty="0"/>
              <a:t>NVMP TWG leads by defining use cases and drivers</a:t>
            </a:r>
          </a:p>
          <a:p>
            <a:pPr marL="1257300" lvl="2" indent="-342900">
              <a:buFont typeface="+mj-lt"/>
              <a:buAutoNum type="arabicPeriod"/>
            </a:pPr>
            <a:r>
              <a:rPr lang="en-US" sz="1200" dirty="0"/>
              <a:t>OFIWG/NVMP  TWG jointly develop requirements for the APIs</a:t>
            </a:r>
          </a:p>
          <a:p>
            <a:pPr marL="1257300" lvl="2" indent="-342900">
              <a:buFont typeface="+mj-lt"/>
              <a:buAutoNum type="arabicPeriod"/>
            </a:pPr>
            <a:r>
              <a:rPr lang="en-US" sz="1200" dirty="0"/>
              <a:t>OFIWG develops and manages resulting open source APIs</a:t>
            </a:r>
          </a:p>
          <a:p>
            <a:pPr marL="57150" indent="0">
              <a:buNone/>
            </a:pPr>
            <a:r>
              <a:rPr lang="en-US" sz="1800" dirty="0"/>
              <a:t>Approach: Lead with technology, Support w/marketing</a:t>
            </a:r>
          </a:p>
          <a:p>
            <a:pPr marL="800100" lvl="1"/>
            <a:r>
              <a:rPr lang="en-US" sz="1400" dirty="0"/>
              <a:t>Jointly develop requirements to drive API development</a:t>
            </a:r>
            <a:endParaRPr lang="en-US" sz="1800" dirty="0"/>
          </a:p>
          <a:p>
            <a:pPr marL="57150" indent="0">
              <a:buNone/>
            </a:pPr>
            <a:r>
              <a:rPr lang="en-US" sz="1800" dirty="0"/>
              <a:t>Issues: (all are manageable!)</a:t>
            </a:r>
          </a:p>
          <a:p>
            <a:pPr marL="800100" lvl="1"/>
            <a:r>
              <a:rPr lang="en-US" sz="1600" dirty="0"/>
              <a:t>OFIWG activities are driven by Alliance member interests</a:t>
            </a:r>
          </a:p>
          <a:p>
            <a:pPr marL="1200150" lvl="2"/>
            <a:r>
              <a:rPr lang="en-US" sz="1200" dirty="0"/>
              <a:t>Success depends on motivating Alliance members and/or adding new Alliance members with an interest in </a:t>
            </a:r>
            <a:r>
              <a:rPr lang="en-US" sz="1200" dirty="0" err="1"/>
              <a:t>PMoF</a:t>
            </a:r>
            <a:endParaRPr lang="en-US" sz="1200" dirty="0"/>
          </a:p>
          <a:p>
            <a:pPr marL="800100" lvl="1"/>
            <a:r>
              <a:rPr lang="en-US" sz="1600" dirty="0"/>
              <a:t>Approval of the OFA Board has not yet been sought or granted</a:t>
            </a:r>
          </a:p>
          <a:p>
            <a:pPr marL="800100" lvl="1"/>
            <a:r>
              <a:rPr lang="en-US" sz="1600" dirty="0"/>
              <a:t>OFA is purely open source, SNIA is not</a:t>
            </a:r>
          </a:p>
          <a:p>
            <a:pPr marL="1200150" lvl="2"/>
            <a:r>
              <a:rPr lang="en-US" sz="1200" dirty="0"/>
              <a:t>Requires careful management of information flow, informal communication</a:t>
            </a:r>
          </a:p>
          <a:p>
            <a:endParaRPr lang="en-US" sz="1800" dirty="0"/>
          </a:p>
          <a:p>
            <a:endParaRPr lang="en-US" sz="1800" dirty="0"/>
          </a:p>
        </p:txBody>
      </p:sp>
      <p:sp>
        <p:nvSpPr>
          <p:cNvPr id="4" name="Slide Number Placeholder 3"/>
          <p:cNvSpPr>
            <a:spLocks noGrp="1"/>
          </p:cNvSpPr>
          <p:nvPr>
            <p:ph type="sldNum" sz="quarter" idx="12"/>
          </p:nvPr>
        </p:nvSpPr>
        <p:spPr/>
        <p:txBody>
          <a:bodyPr/>
          <a:lstStyle/>
          <a:p>
            <a:fld id="{0D13EDDD-BBBD-49BF-8DB8-2A7972CE8935}" type="slidenum">
              <a:rPr lang="en-US" smtClean="0"/>
              <a:pPr/>
              <a:t>6</a:t>
            </a:fld>
            <a:endParaRPr lang="en-US"/>
          </a:p>
        </p:txBody>
      </p:sp>
      <p:sp>
        <p:nvSpPr>
          <p:cNvPr id="3" name="TextBox 2"/>
          <p:cNvSpPr txBox="1"/>
          <p:nvPr/>
        </p:nvSpPr>
        <p:spPr>
          <a:xfrm>
            <a:off x="607807" y="5769940"/>
            <a:ext cx="7928386" cy="646331"/>
          </a:xfrm>
          <a:prstGeom prst="rect">
            <a:avLst/>
          </a:prstGeom>
          <a:noFill/>
          <a:ln>
            <a:solidFill>
              <a:srgbClr val="0070C0"/>
            </a:solidFill>
          </a:ln>
        </p:spPr>
        <p:txBody>
          <a:bodyPr wrap="square" rtlCol="0">
            <a:spAutoFit/>
          </a:bodyPr>
          <a:lstStyle/>
          <a:p>
            <a:pPr algn="ctr"/>
            <a:r>
              <a:rPr lang="en-US" dirty="0">
                <a:solidFill>
                  <a:srgbClr val="6D6E71"/>
                </a:solidFill>
              </a:rPr>
              <a:t>Ask: Put the mechanisms in place to enable OFA and NVMP  TWG to engage in programming model development</a:t>
            </a:r>
          </a:p>
        </p:txBody>
      </p:sp>
    </p:spTree>
    <p:extLst>
      <p:ext uri="{BB962C8B-B14F-4D97-AF65-F5344CB8AC3E}">
        <p14:creationId xmlns:p14="http://schemas.microsoft.com/office/powerpoint/2010/main" val="3344799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Tactical Plan – Near Term</a:t>
            </a:r>
          </a:p>
        </p:txBody>
      </p:sp>
      <p:sp>
        <p:nvSpPr>
          <p:cNvPr id="5" name="Content Placeholder 4"/>
          <p:cNvSpPr>
            <a:spLocks noGrp="1"/>
          </p:cNvSpPr>
          <p:nvPr>
            <p:ph idx="1"/>
          </p:nvPr>
        </p:nvSpPr>
        <p:spPr/>
        <p:txBody>
          <a:bodyPr>
            <a:noAutofit/>
          </a:bodyPr>
          <a:lstStyle/>
          <a:p>
            <a:pPr marL="0" indent="0">
              <a:buNone/>
            </a:pPr>
            <a:r>
              <a:rPr lang="en-US" sz="1400" dirty="0"/>
              <a:t>Technical – Improve information flow from NVMP  TWG to OFIWG</a:t>
            </a:r>
          </a:p>
          <a:p>
            <a:pPr marL="514350" indent="-514350">
              <a:buFont typeface="+mj-lt"/>
              <a:buAutoNum type="arabicPeriod"/>
            </a:pPr>
            <a:r>
              <a:rPr lang="en-US" sz="1400" dirty="0"/>
              <a:t>Establish regular joint interactions between OFIWG and NVMP  TWG</a:t>
            </a:r>
          </a:p>
          <a:p>
            <a:pPr lvl="1"/>
            <a:r>
              <a:rPr lang="en-US" sz="1200" dirty="0"/>
              <a:t>Suggest quarterly to start</a:t>
            </a:r>
          </a:p>
          <a:p>
            <a:pPr lvl="1"/>
            <a:r>
              <a:rPr lang="en-US" sz="1200" dirty="0"/>
              <a:t>Serve as a checkpoint</a:t>
            </a:r>
          </a:p>
          <a:p>
            <a:pPr marL="514350" indent="-514350">
              <a:buFont typeface="+mj-lt"/>
              <a:buAutoNum type="arabicPeriod"/>
            </a:pPr>
            <a:r>
              <a:rPr lang="en-US" sz="1400" dirty="0"/>
              <a:t>OFIWG comes up to speed on recent NVMP TWG activities</a:t>
            </a:r>
          </a:p>
          <a:p>
            <a:pPr lvl="1"/>
            <a:r>
              <a:rPr lang="en-US" sz="1200" dirty="0"/>
              <a:t>Utilize invited representatives of the NVMP  TWG to help</a:t>
            </a:r>
          </a:p>
          <a:p>
            <a:pPr lvl="1"/>
            <a:r>
              <a:rPr lang="en-US" sz="1200" dirty="0"/>
              <a:t>Explore processes/procedures for engaging with SNIA</a:t>
            </a:r>
          </a:p>
          <a:p>
            <a:pPr marL="514350" indent="-514350">
              <a:buFont typeface="+mj-lt"/>
              <a:buAutoNum type="arabicPeriod"/>
            </a:pPr>
            <a:r>
              <a:rPr lang="en-US" sz="1400" dirty="0"/>
              <a:t>Formal requirements gathering exercise begins</a:t>
            </a:r>
          </a:p>
          <a:p>
            <a:pPr lvl="1"/>
            <a:r>
              <a:rPr lang="en-US" sz="1200" dirty="0"/>
              <a:t>Driven by NVMP TWG reps to the extent possible</a:t>
            </a:r>
          </a:p>
          <a:p>
            <a:pPr lvl="1"/>
            <a:r>
              <a:rPr lang="en-US" sz="1200" dirty="0"/>
              <a:t>Based on existing NVM Programming Model specs</a:t>
            </a:r>
          </a:p>
          <a:p>
            <a:pPr lvl="1"/>
            <a:endParaRPr lang="en-US" sz="1200" dirty="0"/>
          </a:p>
          <a:p>
            <a:pPr marL="0" indent="0">
              <a:buNone/>
            </a:pPr>
            <a:r>
              <a:rPr lang="en-US" sz="1400" dirty="0"/>
              <a:t>Marketing</a:t>
            </a:r>
          </a:p>
          <a:p>
            <a:r>
              <a:rPr lang="en-US" sz="1400" dirty="0"/>
              <a:t>Continue the barter originating at the 2018 PM Summit through the 2018 OFA Workshop</a:t>
            </a:r>
          </a:p>
          <a:p>
            <a:pPr lvl="1">
              <a:buFont typeface="Arial" panose="020B0604020202020204" pitchFamily="34" charset="0"/>
              <a:buChar char="√"/>
            </a:pPr>
            <a:r>
              <a:rPr lang="en-US" sz="1200" dirty="0"/>
              <a:t>SNIA has already provided strong support for the requested technical workshop sessions – Thank you!</a:t>
            </a:r>
          </a:p>
          <a:p>
            <a:pPr lvl="1"/>
            <a:r>
              <a:rPr lang="en-US" sz="1200" dirty="0"/>
              <a:t>OFA to consider reciprocating via SNIA/SSSI promotional materials at the Workshop</a:t>
            </a:r>
          </a:p>
          <a:p>
            <a:pPr marL="0" indent="0">
              <a:buNone/>
            </a:pPr>
            <a:endParaRPr lang="en-US" sz="1400" dirty="0"/>
          </a:p>
        </p:txBody>
      </p:sp>
      <p:sp>
        <p:nvSpPr>
          <p:cNvPr id="4" name="Slide Number Placeholder 3"/>
          <p:cNvSpPr>
            <a:spLocks noGrp="1"/>
          </p:cNvSpPr>
          <p:nvPr>
            <p:ph type="sldNum" sz="quarter" idx="12"/>
          </p:nvPr>
        </p:nvSpPr>
        <p:spPr/>
        <p:txBody>
          <a:bodyPr/>
          <a:lstStyle/>
          <a:p>
            <a:fld id="{0D13EDDD-BBBD-49BF-8DB8-2A7972CE8935}" type="slidenum">
              <a:rPr lang="en-US" smtClean="0"/>
              <a:pPr/>
              <a:t>7</a:t>
            </a:fld>
            <a:endParaRPr lang="en-US" dirty="0"/>
          </a:p>
        </p:txBody>
      </p:sp>
    </p:spTree>
    <p:extLst>
      <p:ext uri="{BB962C8B-B14F-4D97-AF65-F5344CB8AC3E}">
        <p14:creationId xmlns:p14="http://schemas.microsoft.com/office/powerpoint/2010/main" val="3084945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Tactical Plan – Long Term</a:t>
            </a:r>
          </a:p>
        </p:txBody>
      </p:sp>
      <p:sp>
        <p:nvSpPr>
          <p:cNvPr id="3" name="Content Placeholder 2"/>
          <p:cNvSpPr>
            <a:spLocks noGrp="1"/>
          </p:cNvSpPr>
          <p:nvPr>
            <p:ph idx="1"/>
          </p:nvPr>
        </p:nvSpPr>
        <p:spPr>
          <a:xfrm>
            <a:off x="457200" y="1601788"/>
            <a:ext cx="8229600" cy="3283479"/>
          </a:xfrm>
        </p:spPr>
        <p:txBody>
          <a:bodyPr>
            <a:noAutofit/>
          </a:bodyPr>
          <a:lstStyle/>
          <a:p>
            <a:pPr marL="0" indent="0">
              <a:buNone/>
            </a:pPr>
            <a:r>
              <a:rPr lang="en-US" sz="1400" dirty="0"/>
              <a:t>Technical – Improved collaboration</a:t>
            </a:r>
          </a:p>
          <a:p>
            <a:pPr lvl="1"/>
            <a:r>
              <a:rPr lang="en-US" sz="1200" dirty="0"/>
              <a:t>SNIA and OFA collaborate to describe usage models beyond those already described by NVMP  TWG</a:t>
            </a:r>
          </a:p>
          <a:p>
            <a:pPr lvl="1"/>
            <a:r>
              <a:rPr lang="en-US" sz="1200" dirty="0"/>
              <a:t>Continue regular, quarterly, joint meetings</a:t>
            </a:r>
          </a:p>
          <a:p>
            <a:endParaRPr lang="en-US" sz="1400" dirty="0"/>
          </a:p>
          <a:p>
            <a:pPr marL="0" indent="0">
              <a:buNone/>
            </a:pPr>
            <a:r>
              <a:rPr lang="en-US" sz="1400" dirty="0"/>
              <a:t>Marketing – formalize the developing synergy</a:t>
            </a:r>
          </a:p>
          <a:p>
            <a:pPr lvl="1"/>
            <a:r>
              <a:rPr lang="en-US" sz="1200" dirty="0"/>
              <a:t>Target a defined list of annual activities suitable for cross-participation</a:t>
            </a:r>
          </a:p>
          <a:p>
            <a:pPr lvl="2"/>
            <a:r>
              <a:rPr lang="en-US" sz="1100" dirty="0"/>
              <a:t>PM Summit, OFA Workshop, </a:t>
            </a:r>
            <a:r>
              <a:rPr lang="en-US" sz="1100" dirty="0" err="1"/>
              <a:t>etc</a:t>
            </a:r>
            <a:endParaRPr lang="en-US" sz="1100" dirty="0"/>
          </a:p>
          <a:p>
            <a:pPr lvl="2"/>
            <a:r>
              <a:rPr lang="en-US" sz="1100" dirty="0"/>
              <a:t>Formalize cross participation in event planning for these activities</a:t>
            </a:r>
          </a:p>
          <a:p>
            <a:pPr lvl="1"/>
            <a:r>
              <a:rPr lang="en-US" sz="1200" dirty="0"/>
              <a:t>Online training on SNIA and OFA websites</a:t>
            </a:r>
          </a:p>
          <a:p>
            <a:pPr lvl="1"/>
            <a:r>
              <a:rPr lang="en-US" sz="1200" dirty="0"/>
              <a:t>Promote OFA and SNIA collaboration on websites</a:t>
            </a:r>
          </a:p>
          <a:p>
            <a:pPr lvl="1"/>
            <a:r>
              <a:rPr lang="en-US" sz="1200" dirty="0"/>
              <a:t>Develop a defined schedule of cross-posted blogs</a:t>
            </a:r>
          </a:p>
          <a:p>
            <a:pPr lvl="1"/>
            <a:r>
              <a:rPr lang="en-US" sz="1200" dirty="0"/>
              <a:t>Develop a schedule of White Papers to be published jointly</a:t>
            </a:r>
          </a:p>
          <a:p>
            <a:pPr lvl="1"/>
            <a:r>
              <a:rPr lang="en-US" sz="1200" dirty="0"/>
              <a:t>Develop an annual calendar of joint events/conferences and how to collaborate on them</a:t>
            </a:r>
          </a:p>
          <a:p>
            <a:pPr lvl="1"/>
            <a:endParaRPr lang="en-US" sz="1200" dirty="0"/>
          </a:p>
          <a:p>
            <a:endParaRPr lang="en-US" sz="1400" dirty="0"/>
          </a:p>
        </p:txBody>
      </p:sp>
      <p:sp>
        <p:nvSpPr>
          <p:cNvPr id="4" name="Footer Placeholder 3"/>
          <p:cNvSpPr>
            <a:spLocks noGrp="1"/>
          </p:cNvSpPr>
          <p:nvPr>
            <p:ph type="ftr" sz="quarter" idx="11"/>
          </p:nvPr>
        </p:nvSpPr>
        <p:spPr/>
        <p:txBody>
          <a:bodyPr/>
          <a:lstStyle/>
          <a:p>
            <a:r>
              <a:rPr lang="en-US"/>
              <a:t>#OFADevWorkshop</a:t>
            </a:r>
          </a:p>
        </p:txBody>
      </p:sp>
      <p:sp>
        <p:nvSpPr>
          <p:cNvPr id="5" name="Slide Number Placeholder 4"/>
          <p:cNvSpPr>
            <a:spLocks noGrp="1"/>
          </p:cNvSpPr>
          <p:nvPr>
            <p:ph type="sldNum" sz="quarter" idx="12"/>
          </p:nvPr>
        </p:nvSpPr>
        <p:spPr/>
        <p:txBody>
          <a:bodyPr/>
          <a:lstStyle/>
          <a:p>
            <a:fld id="{2DC9411F-985C-4C31-9366-848682A48BDF}" type="slidenum">
              <a:rPr lang="en-US" smtClean="0"/>
              <a:pPr/>
              <a:t>8</a:t>
            </a:fld>
            <a:endParaRPr lang="en-US"/>
          </a:p>
        </p:txBody>
      </p:sp>
      <p:sp>
        <p:nvSpPr>
          <p:cNvPr id="6" name="TextBox 5"/>
          <p:cNvSpPr txBox="1"/>
          <p:nvPr/>
        </p:nvSpPr>
        <p:spPr>
          <a:xfrm>
            <a:off x="563915" y="5497082"/>
            <a:ext cx="8111836" cy="307777"/>
          </a:xfrm>
          <a:prstGeom prst="rect">
            <a:avLst/>
          </a:prstGeom>
          <a:noFill/>
          <a:ln>
            <a:solidFill>
              <a:schemeClr val="accent1"/>
            </a:solidFill>
          </a:ln>
        </p:spPr>
        <p:txBody>
          <a:bodyPr wrap="none" rtlCol="0">
            <a:spAutoFit/>
          </a:bodyPr>
          <a:lstStyle/>
          <a:p>
            <a:pPr marL="57150" indent="0">
              <a:buNone/>
            </a:pPr>
            <a:r>
              <a:rPr lang="en-US" sz="1400" dirty="0"/>
              <a:t>View all the above - Objectives, Strategy, Tactics (marketing and technical) - as a shared opportunity</a:t>
            </a:r>
          </a:p>
        </p:txBody>
      </p:sp>
    </p:spTree>
    <p:extLst>
      <p:ext uri="{BB962C8B-B14F-4D97-AF65-F5344CB8AC3E}">
        <p14:creationId xmlns:p14="http://schemas.microsoft.com/office/powerpoint/2010/main" val="3824233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Methods</a:t>
            </a:r>
          </a:p>
        </p:txBody>
      </p:sp>
      <p:sp>
        <p:nvSpPr>
          <p:cNvPr id="3" name="Content Placeholder 2"/>
          <p:cNvSpPr>
            <a:spLocks noGrp="1"/>
          </p:cNvSpPr>
          <p:nvPr>
            <p:ph idx="1"/>
          </p:nvPr>
        </p:nvSpPr>
        <p:spPr/>
        <p:txBody>
          <a:bodyPr>
            <a:normAutofit/>
          </a:bodyPr>
          <a:lstStyle/>
          <a:p>
            <a:r>
              <a:rPr lang="en-US" sz="2400" dirty="0"/>
              <a:t>A ‘Work Register’ is being drafted to enable collaboration between OFIWG and the NVMP TWG</a:t>
            </a:r>
          </a:p>
          <a:p>
            <a:pPr lvl="1"/>
            <a:r>
              <a:rPr lang="en-US" sz="2000" dirty="0"/>
              <a:t>requires approval by SNIA and the OFA </a:t>
            </a:r>
            <a:r>
              <a:rPr lang="en-US" sz="2000" dirty="0" err="1"/>
              <a:t>BoD</a:t>
            </a:r>
            <a:endParaRPr lang="en-US" sz="2000" dirty="0"/>
          </a:p>
          <a:p>
            <a:r>
              <a:rPr lang="en-US" sz="2400" dirty="0"/>
              <a:t>Collaboration is on remote NVM, specifically PMoF</a:t>
            </a:r>
          </a:p>
          <a:p>
            <a:pPr lvl="1"/>
            <a:r>
              <a:rPr lang="en-US" sz="2000" dirty="0"/>
              <a:t>possibility to expand to NVM over fabrics</a:t>
            </a:r>
          </a:p>
          <a:p>
            <a:r>
              <a:rPr lang="en-US" sz="2400" dirty="0"/>
              <a:t>Use cases</a:t>
            </a:r>
          </a:p>
          <a:p>
            <a:pPr lvl="1"/>
            <a:r>
              <a:rPr lang="en-US" sz="2000" dirty="0"/>
              <a:t>HA use case already defined</a:t>
            </a:r>
          </a:p>
          <a:p>
            <a:pPr lvl="1"/>
            <a:r>
              <a:rPr lang="en-US" sz="2000" dirty="0"/>
              <a:t>Identify and develop additional use cases</a:t>
            </a:r>
          </a:p>
          <a:p>
            <a:endParaRPr lang="en-US" sz="24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9</a:t>
            </a:fld>
            <a:endParaRPr lang="en-US"/>
          </a:p>
        </p:txBody>
      </p:sp>
    </p:spTree>
    <p:extLst>
      <p:ext uri="{BB962C8B-B14F-4D97-AF65-F5344CB8AC3E}">
        <p14:creationId xmlns:p14="http://schemas.microsoft.com/office/powerpoint/2010/main" val="1303128680"/>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005195"/>
      </a:dk2>
      <a:lt2>
        <a:srgbClr val="EEECE1"/>
      </a:lt2>
      <a:accent1>
        <a:srgbClr val="3C6FBD"/>
      </a:accent1>
      <a:accent2>
        <a:srgbClr val="E55302"/>
      </a:accent2>
      <a:accent3>
        <a:srgbClr val="78B9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smtClean="0">
            <a:solidFill>
              <a:srgbClr val="6D6E7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40821</TotalTime>
  <Words>1406</Words>
  <Application>Microsoft Office PowerPoint</Application>
  <PresentationFormat>On-screen Show (4:3)</PresentationFormat>
  <Paragraphs>234</Paragraphs>
  <Slides>15</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MS PGothic</vt:lpstr>
      <vt:lpstr>MS PGothic</vt:lpstr>
      <vt:lpstr>Arial</vt:lpstr>
      <vt:lpstr>Calibri</vt:lpstr>
      <vt:lpstr>Times New Roman</vt:lpstr>
      <vt:lpstr>Wingdings</vt:lpstr>
      <vt:lpstr>Office Theme</vt:lpstr>
      <vt:lpstr>OFA + SNIA Initiative Update for OFIWG</vt:lpstr>
      <vt:lpstr>Background</vt:lpstr>
      <vt:lpstr>PM over Fabrics</vt:lpstr>
      <vt:lpstr>OFA, SNIA Collaboration</vt:lpstr>
      <vt:lpstr>Iterate as Needed</vt:lpstr>
      <vt:lpstr>Objectives and Strategy</vt:lpstr>
      <vt:lpstr>Tactical Plan – Near Term</vt:lpstr>
      <vt:lpstr>Tactical Plan – Long Term</vt:lpstr>
      <vt:lpstr>Methods</vt:lpstr>
      <vt:lpstr>Work Register Activities</vt:lpstr>
      <vt:lpstr>Work Register Suggested Milestones</vt:lpstr>
      <vt:lpstr>bonepile</vt:lpstr>
      <vt:lpstr>2018 OFA Workshop April 9 - 13, 2018</vt:lpstr>
      <vt:lpstr>The PM Ecosystem</vt:lpstr>
      <vt:lpstr>Cooperative Approach</vt:lpstr>
    </vt:vector>
  </TitlesOfParts>
  <Company>admin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Bill@Mellanox.com</dc:creator>
  <cp:keywords>CTPClassification=CTP_PUBLIC:VisualMarkings=, CTPClassification=CTP_NT</cp:keywords>
  <cp:lastModifiedBy>Paul Grun</cp:lastModifiedBy>
  <cp:revision>450</cp:revision>
  <cp:lastPrinted>2015-06-14T19:25:18Z</cp:lastPrinted>
  <dcterms:created xsi:type="dcterms:W3CDTF">2013-03-28T19:36:05Z</dcterms:created>
  <dcterms:modified xsi:type="dcterms:W3CDTF">2018-02-27T16:59:32Z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c5790dff-2fb5-4717-87ed-734abc62b76d</vt:lpwstr>
  </property>
  <property fmtid="{D5CDD505-2E9C-101B-9397-08002B2CF9AE}" pid="3" name="CTP_TimeStamp">
    <vt:lpwstr>2018-02-16 17:19:03Z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