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6" r:id="rId11"/>
    <p:sldId id="385" r:id="rId12"/>
    <p:sldId id="333" r:id="rId13"/>
    <p:sldId id="358" r:id="rId14"/>
    <p:sldId id="366" r:id="rId15"/>
    <p:sldId id="364" r:id="rId16"/>
    <p:sldId id="389" r:id="rId17"/>
    <p:sldId id="363" r:id="rId18"/>
    <p:sldId id="369" r:id="rId19"/>
    <p:sldId id="365" r:id="rId20"/>
    <p:sldId id="367" r:id="rId21"/>
    <p:sldId id="368" r:id="rId22"/>
    <p:sldId id="370" r:id="rId23"/>
    <p:sldId id="390" r:id="rId24"/>
    <p:sldId id="362" r:id="rId25"/>
    <p:sldId id="359" r:id="rId26"/>
    <p:sldId id="387" r:id="rId27"/>
    <p:sldId id="360" r:id="rId28"/>
    <p:sldId id="393" r:id="rId29"/>
    <p:sldId id="392" r:id="rId30"/>
    <p:sldId id="329" r:id="rId31"/>
    <p:sldId id="371" r:id="rId32"/>
    <p:sldId id="375" r:id="rId33"/>
    <p:sldId id="372" r:id="rId34"/>
    <p:sldId id="373" r:id="rId35"/>
    <p:sldId id="374" r:id="rId36"/>
    <p:sldId id="388" r:id="rId37"/>
    <p:sldId id="391" r:id="rId38"/>
    <p:sldId id="394" r:id="rId39"/>
    <p:sldId id="411" r:id="rId40"/>
    <p:sldId id="395" r:id="rId41"/>
    <p:sldId id="396" r:id="rId42"/>
    <p:sldId id="412" r:id="rId43"/>
    <p:sldId id="397" r:id="rId44"/>
    <p:sldId id="399" r:id="rId45"/>
    <p:sldId id="404" r:id="rId46"/>
    <p:sldId id="405" r:id="rId47"/>
    <p:sldId id="406" r:id="rId48"/>
    <p:sldId id="410" r:id="rId49"/>
    <p:sldId id="407" r:id="rId50"/>
    <p:sldId id="408" r:id="rId51"/>
    <p:sldId id="409" r:id="rId52"/>
    <p:sldId id="346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ACA"/>
    <a:srgbClr val="00588D"/>
    <a:srgbClr val="9A9C9F"/>
    <a:srgbClr val="9A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683" autoAdjust="0"/>
    <p:restoredTop sz="95233" autoAdjust="0"/>
  </p:normalViewPr>
  <p:slideViewPr>
    <p:cSldViewPr snapToGrid="0" showGuides="1">
      <p:cViewPr varScale="1">
        <p:scale>
          <a:sx n="81" d="100"/>
          <a:sy n="81" d="100"/>
        </p:scale>
        <p:origin x="390" y="78"/>
      </p:cViewPr>
      <p:guideLst>
        <p:guide orient="horz"/>
        <p:guide pos="3844"/>
      </p:guideLst>
    </p:cSldViewPr>
  </p:slideViewPr>
  <p:outlineViewPr>
    <p:cViewPr>
      <p:scale>
        <a:sx n="33" d="100"/>
        <a:sy n="33" d="100"/>
      </p:scale>
      <p:origin x="0" y="-2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0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687CD-CFDC-4AAE-BE84-37818ED56150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5DF7C7E-5EE5-4F8D-B314-E3F50A1AB11C}">
      <dgm:prSet custT="1"/>
      <dgm:spPr>
        <a:solidFill>
          <a:srgbClr val="3181DF"/>
        </a:solidFill>
      </dgm:spPr>
      <dgm:t>
        <a:bodyPr/>
        <a:lstStyle/>
        <a:p>
          <a:pPr rtl="0"/>
          <a:r>
            <a:rPr lang="en-US" sz="2400" b="1" i="1" dirty="0" smtClean="0"/>
            <a:t>Open source communication framework</a:t>
          </a:r>
          <a:endParaRPr lang="en-US" sz="2400" b="1" i="1" dirty="0"/>
        </a:p>
      </dgm:t>
    </dgm:pt>
    <dgm:pt modelId="{2B114A65-129A-4F0A-A581-3907DFC37230}" type="parTrans" cxnId="{2D1AEC2E-A8DC-4E2B-9D00-BA1DC75DAD92}">
      <dgm:prSet/>
      <dgm:spPr/>
      <dgm:t>
        <a:bodyPr/>
        <a:lstStyle/>
        <a:p>
          <a:endParaRPr lang="en-US" sz="2400"/>
        </a:p>
      </dgm:t>
    </dgm:pt>
    <dgm:pt modelId="{B3899C36-A859-45FC-AA8C-408E3B39C643}" type="sibTrans" cxnId="{2D1AEC2E-A8DC-4E2B-9D00-BA1DC75DAD92}">
      <dgm:prSet/>
      <dgm:spPr/>
      <dgm:t>
        <a:bodyPr/>
        <a:lstStyle/>
        <a:p>
          <a:endParaRPr lang="en-US" sz="2400"/>
        </a:p>
      </dgm:t>
    </dgm:pt>
    <dgm:pt modelId="{802E303E-192C-41AB-A994-E1C64DA2E60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Hardware vendor specific implementation</a:t>
          </a:r>
          <a:endParaRPr lang="en-US" sz="2400" dirty="0">
            <a:solidFill>
              <a:schemeClr val="tx1"/>
            </a:solidFill>
          </a:endParaRPr>
        </a:p>
      </dgm:t>
    </dgm:pt>
    <dgm:pt modelId="{86A20C87-096A-48B3-A6BF-425CE6261708}" type="parTrans" cxnId="{8A96DEE3-F912-4171-BB44-B68F348FCBEF}">
      <dgm:prSet/>
      <dgm:spPr/>
      <dgm:t>
        <a:bodyPr/>
        <a:lstStyle/>
        <a:p>
          <a:endParaRPr lang="en-US" sz="2400"/>
        </a:p>
      </dgm:t>
    </dgm:pt>
    <dgm:pt modelId="{7CA95F54-0247-4F9A-87B3-61658B985163}" type="sibTrans" cxnId="{8A96DEE3-F912-4171-BB44-B68F348FCBEF}">
      <dgm:prSet/>
      <dgm:spPr/>
      <dgm:t>
        <a:bodyPr/>
        <a:lstStyle/>
        <a:p>
          <a:endParaRPr lang="en-US" sz="2400"/>
        </a:p>
      </dgm:t>
    </dgm:pt>
    <dgm:pt modelId="{87F84838-F409-42FC-90C4-D6DC72BC7C85}">
      <dgm:prSet custT="1"/>
      <dgm:spPr/>
      <dgm:t>
        <a:bodyPr/>
        <a:lstStyle/>
        <a:p>
          <a:pPr rtl="0"/>
          <a:r>
            <a:rPr lang="en-US" sz="2400" dirty="0" smtClean="0"/>
            <a:t>Application driven APIs</a:t>
          </a:r>
          <a:endParaRPr lang="en-US" sz="2400" dirty="0"/>
        </a:p>
      </dgm:t>
    </dgm:pt>
    <dgm:pt modelId="{13149B8E-7621-4442-98DB-C75361BB52D9}" type="parTrans" cxnId="{A93EDF59-76FA-4BCC-9C0F-DC7C37B30290}">
      <dgm:prSet/>
      <dgm:spPr/>
      <dgm:t>
        <a:bodyPr/>
        <a:lstStyle/>
        <a:p>
          <a:endParaRPr lang="en-US" sz="2400"/>
        </a:p>
      </dgm:t>
    </dgm:pt>
    <dgm:pt modelId="{B632D381-0179-4C48-B0B6-9EAC01621D42}" type="sibTrans" cxnId="{A93EDF59-76FA-4BCC-9C0F-DC7C37B30290}">
      <dgm:prSet/>
      <dgm:spPr/>
      <dgm:t>
        <a:bodyPr/>
        <a:lstStyle/>
        <a:p>
          <a:endParaRPr lang="en-US" sz="2400"/>
        </a:p>
      </dgm:t>
    </dgm:pt>
    <dgm:pt modelId="{DAB08E08-43A8-4AF0-AC78-0F32765A273B}" type="pres">
      <dgm:prSet presAssocID="{3EA687CD-CFDC-4AAE-BE84-37818ED5615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44B137-D7D0-4596-891A-A5F658905893}" type="pres">
      <dgm:prSet presAssocID="{3EA687CD-CFDC-4AAE-BE84-37818ED56150}" presName="comp1" presStyleCnt="0"/>
      <dgm:spPr/>
    </dgm:pt>
    <dgm:pt modelId="{0669F6DD-8B49-4776-8BD1-4D88AF694CDF}" type="pres">
      <dgm:prSet presAssocID="{3EA687CD-CFDC-4AAE-BE84-37818ED56150}" presName="circle1" presStyleLbl="node1" presStyleIdx="0" presStyleCnt="3" custScaleX="133333"/>
      <dgm:spPr/>
      <dgm:t>
        <a:bodyPr/>
        <a:lstStyle/>
        <a:p>
          <a:endParaRPr lang="en-US"/>
        </a:p>
      </dgm:t>
    </dgm:pt>
    <dgm:pt modelId="{204BA4F1-DE13-412F-866F-70C839139F40}" type="pres">
      <dgm:prSet presAssocID="{3EA687CD-CFDC-4AAE-BE84-37818ED56150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2D454-96B0-484A-BE41-5AF6ECF360DF}" type="pres">
      <dgm:prSet presAssocID="{3EA687CD-CFDC-4AAE-BE84-37818ED56150}" presName="comp2" presStyleCnt="0"/>
      <dgm:spPr/>
    </dgm:pt>
    <dgm:pt modelId="{1B85F4AC-DCFB-490F-A6B6-67D668CDE39E}" type="pres">
      <dgm:prSet presAssocID="{3EA687CD-CFDC-4AAE-BE84-37818ED56150}" presName="circle2" presStyleLbl="node1" presStyleIdx="1" presStyleCnt="3" custScaleX="132609"/>
      <dgm:spPr/>
      <dgm:t>
        <a:bodyPr/>
        <a:lstStyle/>
        <a:p>
          <a:endParaRPr lang="en-US"/>
        </a:p>
      </dgm:t>
    </dgm:pt>
    <dgm:pt modelId="{F72E6EC0-C7AB-484D-B57C-C52D481F2DD7}" type="pres">
      <dgm:prSet presAssocID="{3EA687CD-CFDC-4AAE-BE84-37818ED56150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8D79C-0660-46F8-8CE1-948F8C330722}" type="pres">
      <dgm:prSet presAssocID="{3EA687CD-CFDC-4AAE-BE84-37818ED56150}" presName="comp3" presStyleCnt="0"/>
      <dgm:spPr/>
    </dgm:pt>
    <dgm:pt modelId="{2ABC906C-07D8-4227-AFA8-E153FB92CC48}" type="pres">
      <dgm:prSet presAssocID="{3EA687CD-CFDC-4AAE-BE84-37818ED56150}" presName="circle3" presStyleLbl="node1" presStyleIdx="2" presStyleCnt="3" custScaleX="156530" custLinFactNeighborX="-1329" custLinFactNeighborY="-983"/>
      <dgm:spPr/>
      <dgm:t>
        <a:bodyPr/>
        <a:lstStyle/>
        <a:p>
          <a:endParaRPr lang="en-US"/>
        </a:p>
      </dgm:t>
    </dgm:pt>
    <dgm:pt modelId="{352B5022-7CC9-4211-A696-AAAC574D3B01}" type="pres">
      <dgm:prSet presAssocID="{3EA687CD-CFDC-4AAE-BE84-37818ED56150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3EDF59-76FA-4BCC-9C0F-DC7C37B30290}" srcId="{3EA687CD-CFDC-4AAE-BE84-37818ED56150}" destId="{87F84838-F409-42FC-90C4-D6DC72BC7C85}" srcOrd="0" destOrd="0" parTransId="{13149B8E-7621-4442-98DB-C75361BB52D9}" sibTransId="{B632D381-0179-4C48-B0B6-9EAC01621D42}"/>
    <dgm:cxn modelId="{4937B048-87B4-40C8-A6FF-A88A288168EE}" type="presOf" srcId="{802E303E-192C-41AB-A994-E1C64DA2E600}" destId="{352B5022-7CC9-4211-A696-AAAC574D3B01}" srcOrd="1" destOrd="0" presId="urn:microsoft.com/office/officeart/2005/8/layout/venn2"/>
    <dgm:cxn modelId="{2D1AEC2E-A8DC-4E2B-9D00-BA1DC75DAD92}" srcId="{3EA687CD-CFDC-4AAE-BE84-37818ED56150}" destId="{25DF7C7E-5EE5-4F8D-B314-E3F50A1AB11C}" srcOrd="1" destOrd="0" parTransId="{2B114A65-129A-4F0A-A581-3907DFC37230}" sibTransId="{B3899C36-A859-45FC-AA8C-408E3B39C643}"/>
    <dgm:cxn modelId="{8A96DEE3-F912-4171-BB44-B68F348FCBEF}" srcId="{3EA687CD-CFDC-4AAE-BE84-37818ED56150}" destId="{802E303E-192C-41AB-A994-E1C64DA2E600}" srcOrd="2" destOrd="0" parTransId="{86A20C87-096A-48B3-A6BF-425CE6261708}" sibTransId="{7CA95F54-0247-4F9A-87B3-61658B985163}"/>
    <dgm:cxn modelId="{058AA32A-2806-4AB3-AFAC-6643E642616F}" type="presOf" srcId="{87F84838-F409-42FC-90C4-D6DC72BC7C85}" destId="{0669F6DD-8B49-4776-8BD1-4D88AF694CDF}" srcOrd="0" destOrd="0" presId="urn:microsoft.com/office/officeart/2005/8/layout/venn2"/>
    <dgm:cxn modelId="{98DADACA-F766-45AF-B00D-2D68EEB06A34}" type="presOf" srcId="{87F84838-F409-42FC-90C4-D6DC72BC7C85}" destId="{204BA4F1-DE13-412F-866F-70C839139F40}" srcOrd="1" destOrd="0" presId="urn:microsoft.com/office/officeart/2005/8/layout/venn2"/>
    <dgm:cxn modelId="{9E9A46A9-1409-4880-A16F-D4A90B8BD902}" type="presOf" srcId="{25DF7C7E-5EE5-4F8D-B314-E3F50A1AB11C}" destId="{F72E6EC0-C7AB-484D-B57C-C52D481F2DD7}" srcOrd="1" destOrd="0" presId="urn:microsoft.com/office/officeart/2005/8/layout/venn2"/>
    <dgm:cxn modelId="{FBC8600E-0871-4289-AE7F-F46C04B7860A}" type="presOf" srcId="{802E303E-192C-41AB-A994-E1C64DA2E600}" destId="{2ABC906C-07D8-4227-AFA8-E153FB92CC48}" srcOrd="0" destOrd="0" presId="urn:microsoft.com/office/officeart/2005/8/layout/venn2"/>
    <dgm:cxn modelId="{09982EBF-CBB3-4A48-B2DA-92322A227072}" type="presOf" srcId="{25DF7C7E-5EE5-4F8D-B314-E3F50A1AB11C}" destId="{1B85F4AC-DCFB-490F-A6B6-67D668CDE39E}" srcOrd="0" destOrd="0" presId="urn:microsoft.com/office/officeart/2005/8/layout/venn2"/>
    <dgm:cxn modelId="{0BC73248-896E-4960-8569-74E4C4FD95F7}" type="presOf" srcId="{3EA687CD-CFDC-4AAE-BE84-37818ED56150}" destId="{DAB08E08-43A8-4AF0-AC78-0F32765A273B}" srcOrd="0" destOrd="0" presId="urn:microsoft.com/office/officeart/2005/8/layout/venn2"/>
    <dgm:cxn modelId="{D5D5D3C0-7103-47B9-B6C6-6DDC16C1E69A}" type="presParOf" srcId="{DAB08E08-43A8-4AF0-AC78-0F32765A273B}" destId="{0A44B137-D7D0-4596-891A-A5F658905893}" srcOrd="0" destOrd="0" presId="urn:microsoft.com/office/officeart/2005/8/layout/venn2"/>
    <dgm:cxn modelId="{6DDAB828-C83F-4131-A1DA-BE91EB25F4F6}" type="presParOf" srcId="{0A44B137-D7D0-4596-891A-A5F658905893}" destId="{0669F6DD-8B49-4776-8BD1-4D88AF694CDF}" srcOrd="0" destOrd="0" presId="urn:microsoft.com/office/officeart/2005/8/layout/venn2"/>
    <dgm:cxn modelId="{CE1FE895-6E9D-4EE4-A7D3-604872A1B365}" type="presParOf" srcId="{0A44B137-D7D0-4596-891A-A5F658905893}" destId="{204BA4F1-DE13-412F-866F-70C839139F40}" srcOrd="1" destOrd="0" presId="urn:microsoft.com/office/officeart/2005/8/layout/venn2"/>
    <dgm:cxn modelId="{E6F1B684-A1C0-4089-A132-AC0590BEBA24}" type="presParOf" srcId="{DAB08E08-43A8-4AF0-AC78-0F32765A273B}" destId="{21A2D454-96B0-484A-BE41-5AF6ECF360DF}" srcOrd="1" destOrd="0" presId="urn:microsoft.com/office/officeart/2005/8/layout/venn2"/>
    <dgm:cxn modelId="{3FBBE049-F98A-4ABE-BBBF-5364B2C8C54A}" type="presParOf" srcId="{21A2D454-96B0-484A-BE41-5AF6ECF360DF}" destId="{1B85F4AC-DCFB-490F-A6B6-67D668CDE39E}" srcOrd="0" destOrd="0" presId="urn:microsoft.com/office/officeart/2005/8/layout/venn2"/>
    <dgm:cxn modelId="{66C18210-5DA0-42E0-9163-C3A9FD3C77B9}" type="presParOf" srcId="{21A2D454-96B0-484A-BE41-5AF6ECF360DF}" destId="{F72E6EC0-C7AB-484D-B57C-C52D481F2DD7}" srcOrd="1" destOrd="0" presId="urn:microsoft.com/office/officeart/2005/8/layout/venn2"/>
    <dgm:cxn modelId="{E4AC3710-3E29-4DC7-BE4B-D00E94FC5487}" type="presParOf" srcId="{DAB08E08-43A8-4AF0-AC78-0F32765A273B}" destId="{5048D79C-0660-46F8-8CE1-948F8C330722}" srcOrd="2" destOrd="0" presId="urn:microsoft.com/office/officeart/2005/8/layout/venn2"/>
    <dgm:cxn modelId="{CCD24481-387E-4C09-9EA3-A2A20F296011}" type="presParOf" srcId="{5048D79C-0660-46F8-8CE1-948F8C330722}" destId="{2ABC906C-07D8-4227-AFA8-E153FB92CC48}" srcOrd="0" destOrd="0" presId="urn:microsoft.com/office/officeart/2005/8/layout/venn2"/>
    <dgm:cxn modelId="{38CFE8C9-A0B4-494F-8761-D33DDB7C3A40}" type="presParOf" srcId="{5048D79C-0660-46F8-8CE1-948F8C330722}" destId="{352B5022-7CC9-4211-A696-AAAC574D3B0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A687CD-CFDC-4AAE-BE84-37818ED56150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5DF7C7E-5EE5-4F8D-B314-E3F50A1AB11C}">
      <dgm:prSet custT="1"/>
      <dgm:spPr>
        <a:solidFill>
          <a:srgbClr val="3181DF"/>
        </a:solidFill>
      </dgm:spPr>
      <dgm:t>
        <a:bodyPr/>
        <a:lstStyle/>
        <a:p>
          <a:pPr rtl="0"/>
          <a:r>
            <a:rPr lang="en-US" sz="2400" b="1" i="1" dirty="0" smtClean="0"/>
            <a:t>Open source communication framework</a:t>
          </a:r>
          <a:endParaRPr lang="en-US" sz="2400" b="1" i="1" dirty="0"/>
        </a:p>
      </dgm:t>
    </dgm:pt>
    <dgm:pt modelId="{2B114A65-129A-4F0A-A581-3907DFC37230}" type="parTrans" cxnId="{2D1AEC2E-A8DC-4E2B-9D00-BA1DC75DAD92}">
      <dgm:prSet/>
      <dgm:spPr/>
      <dgm:t>
        <a:bodyPr/>
        <a:lstStyle/>
        <a:p>
          <a:endParaRPr lang="en-US" sz="2400"/>
        </a:p>
      </dgm:t>
    </dgm:pt>
    <dgm:pt modelId="{B3899C36-A859-45FC-AA8C-408E3B39C643}" type="sibTrans" cxnId="{2D1AEC2E-A8DC-4E2B-9D00-BA1DC75DAD92}">
      <dgm:prSet/>
      <dgm:spPr/>
      <dgm:t>
        <a:bodyPr/>
        <a:lstStyle/>
        <a:p>
          <a:endParaRPr lang="en-US" sz="2400"/>
        </a:p>
      </dgm:t>
    </dgm:pt>
    <dgm:pt modelId="{802E303E-192C-41AB-A994-E1C64DA2E60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Hardware vendor specific implementation</a:t>
          </a:r>
          <a:endParaRPr lang="en-US" sz="2400" dirty="0">
            <a:solidFill>
              <a:schemeClr val="tx1"/>
            </a:solidFill>
          </a:endParaRPr>
        </a:p>
      </dgm:t>
    </dgm:pt>
    <dgm:pt modelId="{86A20C87-096A-48B3-A6BF-425CE6261708}" type="parTrans" cxnId="{8A96DEE3-F912-4171-BB44-B68F348FCBEF}">
      <dgm:prSet/>
      <dgm:spPr/>
      <dgm:t>
        <a:bodyPr/>
        <a:lstStyle/>
        <a:p>
          <a:endParaRPr lang="en-US" sz="2400"/>
        </a:p>
      </dgm:t>
    </dgm:pt>
    <dgm:pt modelId="{7CA95F54-0247-4F9A-87B3-61658B985163}" type="sibTrans" cxnId="{8A96DEE3-F912-4171-BB44-B68F348FCBEF}">
      <dgm:prSet/>
      <dgm:spPr/>
      <dgm:t>
        <a:bodyPr/>
        <a:lstStyle/>
        <a:p>
          <a:endParaRPr lang="en-US" sz="2400"/>
        </a:p>
      </dgm:t>
    </dgm:pt>
    <dgm:pt modelId="{87F84838-F409-42FC-90C4-D6DC72BC7C85}">
      <dgm:prSet custT="1"/>
      <dgm:spPr/>
      <dgm:t>
        <a:bodyPr/>
        <a:lstStyle/>
        <a:p>
          <a:pPr rtl="0"/>
          <a:r>
            <a:rPr lang="en-US" sz="2400" b="1" i="1" dirty="0" smtClean="0"/>
            <a:t>Application driven APIs</a:t>
          </a:r>
          <a:endParaRPr lang="en-US" sz="2400" b="1" i="1" dirty="0"/>
        </a:p>
      </dgm:t>
    </dgm:pt>
    <dgm:pt modelId="{13149B8E-7621-4442-98DB-C75361BB52D9}" type="parTrans" cxnId="{A93EDF59-76FA-4BCC-9C0F-DC7C37B30290}">
      <dgm:prSet/>
      <dgm:spPr/>
      <dgm:t>
        <a:bodyPr/>
        <a:lstStyle/>
        <a:p>
          <a:endParaRPr lang="en-US" sz="2400"/>
        </a:p>
      </dgm:t>
    </dgm:pt>
    <dgm:pt modelId="{B632D381-0179-4C48-B0B6-9EAC01621D42}" type="sibTrans" cxnId="{A93EDF59-76FA-4BCC-9C0F-DC7C37B30290}">
      <dgm:prSet/>
      <dgm:spPr/>
      <dgm:t>
        <a:bodyPr/>
        <a:lstStyle/>
        <a:p>
          <a:endParaRPr lang="en-US" sz="2400"/>
        </a:p>
      </dgm:t>
    </dgm:pt>
    <dgm:pt modelId="{DAB08E08-43A8-4AF0-AC78-0F32765A273B}" type="pres">
      <dgm:prSet presAssocID="{3EA687CD-CFDC-4AAE-BE84-37818ED5615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44B137-D7D0-4596-891A-A5F658905893}" type="pres">
      <dgm:prSet presAssocID="{3EA687CD-CFDC-4AAE-BE84-37818ED56150}" presName="comp1" presStyleCnt="0"/>
      <dgm:spPr/>
    </dgm:pt>
    <dgm:pt modelId="{0669F6DD-8B49-4776-8BD1-4D88AF694CDF}" type="pres">
      <dgm:prSet presAssocID="{3EA687CD-CFDC-4AAE-BE84-37818ED56150}" presName="circle1" presStyleLbl="node1" presStyleIdx="0" presStyleCnt="3" custScaleX="133333"/>
      <dgm:spPr/>
      <dgm:t>
        <a:bodyPr/>
        <a:lstStyle/>
        <a:p>
          <a:endParaRPr lang="en-US"/>
        </a:p>
      </dgm:t>
    </dgm:pt>
    <dgm:pt modelId="{204BA4F1-DE13-412F-866F-70C839139F40}" type="pres">
      <dgm:prSet presAssocID="{3EA687CD-CFDC-4AAE-BE84-37818ED56150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2D454-96B0-484A-BE41-5AF6ECF360DF}" type="pres">
      <dgm:prSet presAssocID="{3EA687CD-CFDC-4AAE-BE84-37818ED56150}" presName="comp2" presStyleCnt="0"/>
      <dgm:spPr/>
    </dgm:pt>
    <dgm:pt modelId="{1B85F4AC-DCFB-490F-A6B6-67D668CDE39E}" type="pres">
      <dgm:prSet presAssocID="{3EA687CD-CFDC-4AAE-BE84-37818ED56150}" presName="circle2" presStyleLbl="node1" presStyleIdx="1" presStyleCnt="3" custScaleX="132609"/>
      <dgm:spPr/>
      <dgm:t>
        <a:bodyPr/>
        <a:lstStyle/>
        <a:p>
          <a:endParaRPr lang="en-US"/>
        </a:p>
      </dgm:t>
    </dgm:pt>
    <dgm:pt modelId="{F72E6EC0-C7AB-484D-B57C-C52D481F2DD7}" type="pres">
      <dgm:prSet presAssocID="{3EA687CD-CFDC-4AAE-BE84-37818ED56150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8D79C-0660-46F8-8CE1-948F8C330722}" type="pres">
      <dgm:prSet presAssocID="{3EA687CD-CFDC-4AAE-BE84-37818ED56150}" presName="comp3" presStyleCnt="0"/>
      <dgm:spPr/>
    </dgm:pt>
    <dgm:pt modelId="{2ABC906C-07D8-4227-AFA8-E153FB92CC48}" type="pres">
      <dgm:prSet presAssocID="{3EA687CD-CFDC-4AAE-BE84-37818ED56150}" presName="circle3" presStyleLbl="node1" presStyleIdx="2" presStyleCnt="3" custScaleX="156530" custLinFactNeighborX="-1329" custLinFactNeighborY="-983"/>
      <dgm:spPr/>
      <dgm:t>
        <a:bodyPr/>
        <a:lstStyle/>
        <a:p>
          <a:endParaRPr lang="en-US"/>
        </a:p>
      </dgm:t>
    </dgm:pt>
    <dgm:pt modelId="{352B5022-7CC9-4211-A696-AAAC574D3B01}" type="pres">
      <dgm:prSet presAssocID="{3EA687CD-CFDC-4AAE-BE84-37818ED56150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F2FC43-DD71-48FB-913E-07BEA900FCD3}" type="presOf" srcId="{802E303E-192C-41AB-A994-E1C64DA2E600}" destId="{352B5022-7CC9-4211-A696-AAAC574D3B01}" srcOrd="1" destOrd="0" presId="urn:microsoft.com/office/officeart/2005/8/layout/venn2"/>
    <dgm:cxn modelId="{8A96DEE3-F912-4171-BB44-B68F348FCBEF}" srcId="{3EA687CD-CFDC-4AAE-BE84-37818ED56150}" destId="{802E303E-192C-41AB-A994-E1C64DA2E600}" srcOrd="2" destOrd="0" parTransId="{86A20C87-096A-48B3-A6BF-425CE6261708}" sibTransId="{7CA95F54-0247-4F9A-87B3-61658B985163}"/>
    <dgm:cxn modelId="{1AA6C38A-B70F-4F91-8320-6CFB7BFCB40F}" type="presOf" srcId="{87F84838-F409-42FC-90C4-D6DC72BC7C85}" destId="{204BA4F1-DE13-412F-866F-70C839139F40}" srcOrd="1" destOrd="0" presId="urn:microsoft.com/office/officeart/2005/8/layout/venn2"/>
    <dgm:cxn modelId="{04088C14-25C6-43EB-BD56-57E765F42066}" type="presOf" srcId="{3EA687CD-CFDC-4AAE-BE84-37818ED56150}" destId="{DAB08E08-43A8-4AF0-AC78-0F32765A273B}" srcOrd="0" destOrd="0" presId="urn:microsoft.com/office/officeart/2005/8/layout/venn2"/>
    <dgm:cxn modelId="{2D1AEC2E-A8DC-4E2B-9D00-BA1DC75DAD92}" srcId="{3EA687CD-CFDC-4AAE-BE84-37818ED56150}" destId="{25DF7C7E-5EE5-4F8D-B314-E3F50A1AB11C}" srcOrd="1" destOrd="0" parTransId="{2B114A65-129A-4F0A-A581-3907DFC37230}" sibTransId="{B3899C36-A859-45FC-AA8C-408E3B39C643}"/>
    <dgm:cxn modelId="{0965BE56-FEB0-4158-96A3-4B83737B95E5}" type="presOf" srcId="{25DF7C7E-5EE5-4F8D-B314-E3F50A1AB11C}" destId="{F72E6EC0-C7AB-484D-B57C-C52D481F2DD7}" srcOrd="1" destOrd="0" presId="urn:microsoft.com/office/officeart/2005/8/layout/venn2"/>
    <dgm:cxn modelId="{A93EDF59-76FA-4BCC-9C0F-DC7C37B30290}" srcId="{3EA687CD-CFDC-4AAE-BE84-37818ED56150}" destId="{87F84838-F409-42FC-90C4-D6DC72BC7C85}" srcOrd="0" destOrd="0" parTransId="{13149B8E-7621-4442-98DB-C75361BB52D9}" sibTransId="{B632D381-0179-4C48-B0B6-9EAC01621D42}"/>
    <dgm:cxn modelId="{B002AE66-5CBC-41ED-BA2F-C248E129F9AD}" type="presOf" srcId="{802E303E-192C-41AB-A994-E1C64DA2E600}" destId="{2ABC906C-07D8-4227-AFA8-E153FB92CC48}" srcOrd="0" destOrd="0" presId="urn:microsoft.com/office/officeart/2005/8/layout/venn2"/>
    <dgm:cxn modelId="{377CC346-3B99-4BDB-914B-DE9962649BE2}" type="presOf" srcId="{25DF7C7E-5EE5-4F8D-B314-E3F50A1AB11C}" destId="{1B85F4AC-DCFB-490F-A6B6-67D668CDE39E}" srcOrd="0" destOrd="0" presId="urn:microsoft.com/office/officeart/2005/8/layout/venn2"/>
    <dgm:cxn modelId="{B65D046A-745E-4D24-AE32-38515270D8D6}" type="presOf" srcId="{87F84838-F409-42FC-90C4-D6DC72BC7C85}" destId="{0669F6DD-8B49-4776-8BD1-4D88AF694CDF}" srcOrd="0" destOrd="0" presId="urn:microsoft.com/office/officeart/2005/8/layout/venn2"/>
    <dgm:cxn modelId="{E9168F96-D392-4600-9878-FD177C86524D}" type="presParOf" srcId="{DAB08E08-43A8-4AF0-AC78-0F32765A273B}" destId="{0A44B137-D7D0-4596-891A-A5F658905893}" srcOrd="0" destOrd="0" presId="urn:microsoft.com/office/officeart/2005/8/layout/venn2"/>
    <dgm:cxn modelId="{A09E3E33-A7C0-44F0-ABA6-615D76523EDD}" type="presParOf" srcId="{0A44B137-D7D0-4596-891A-A5F658905893}" destId="{0669F6DD-8B49-4776-8BD1-4D88AF694CDF}" srcOrd="0" destOrd="0" presId="urn:microsoft.com/office/officeart/2005/8/layout/venn2"/>
    <dgm:cxn modelId="{9E4DB2FE-7AA7-4FAA-98EB-03B819738166}" type="presParOf" srcId="{0A44B137-D7D0-4596-891A-A5F658905893}" destId="{204BA4F1-DE13-412F-866F-70C839139F40}" srcOrd="1" destOrd="0" presId="urn:microsoft.com/office/officeart/2005/8/layout/venn2"/>
    <dgm:cxn modelId="{ABCDEC1D-58BF-443C-AB7A-351A3835CFED}" type="presParOf" srcId="{DAB08E08-43A8-4AF0-AC78-0F32765A273B}" destId="{21A2D454-96B0-484A-BE41-5AF6ECF360DF}" srcOrd="1" destOrd="0" presId="urn:microsoft.com/office/officeart/2005/8/layout/venn2"/>
    <dgm:cxn modelId="{834A8CB3-91A5-4C5F-BCB0-A1BEAC4C0E54}" type="presParOf" srcId="{21A2D454-96B0-484A-BE41-5AF6ECF360DF}" destId="{1B85F4AC-DCFB-490F-A6B6-67D668CDE39E}" srcOrd="0" destOrd="0" presId="urn:microsoft.com/office/officeart/2005/8/layout/venn2"/>
    <dgm:cxn modelId="{377CCE57-5A2A-4341-8C18-C1AB89D8568A}" type="presParOf" srcId="{21A2D454-96B0-484A-BE41-5AF6ECF360DF}" destId="{F72E6EC0-C7AB-484D-B57C-C52D481F2DD7}" srcOrd="1" destOrd="0" presId="urn:microsoft.com/office/officeart/2005/8/layout/venn2"/>
    <dgm:cxn modelId="{20439CA2-C09C-4F5A-9BDB-1A3D71C29F70}" type="presParOf" srcId="{DAB08E08-43A8-4AF0-AC78-0F32765A273B}" destId="{5048D79C-0660-46F8-8CE1-948F8C330722}" srcOrd="2" destOrd="0" presId="urn:microsoft.com/office/officeart/2005/8/layout/venn2"/>
    <dgm:cxn modelId="{4F1050D1-5BDA-466E-8842-263EAFEEBFAF}" type="presParOf" srcId="{5048D79C-0660-46F8-8CE1-948F8C330722}" destId="{2ABC906C-07D8-4227-AFA8-E153FB92CC48}" srcOrd="0" destOrd="0" presId="urn:microsoft.com/office/officeart/2005/8/layout/venn2"/>
    <dgm:cxn modelId="{329EC33F-114F-49DA-85EF-933A00991B8A}" type="presParOf" srcId="{5048D79C-0660-46F8-8CE1-948F8C330722}" destId="{352B5022-7CC9-4211-A696-AAAC574D3B0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9F6DD-8B49-4776-8BD1-4D88AF694CDF}">
      <dsp:nvSpPr>
        <dsp:cNvPr id="0" name=""/>
        <dsp:cNvSpPr/>
      </dsp:nvSpPr>
      <dsp:spPr>
        <a:xfrm>
          <a:off x="281297" y="0"/>
          <a:ext cx="6827502" cy="512064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Application driven APIs</a:t>
          </a:r>
          <a:endParaRPr lang="en-US" sz="2400" b="1" i="1" kern="1200" dirty="0"/>
        </a:p>
      </dsp:txBody>
      <dsp:txXfrm>
        <a:off x="2501942" y="256031"/>
        <a:ext cx="2386212" cy="768096"/>
      </dsp:txXfrm>
    </dsp:sp>
    <dsp:sp modelId="{1B85F4AC-DCFB-490F-A6B6-67D668CDE39E}">
      <dsp:nvSpPr>
        <dsp:cNvPr id="0" name=""/>
        <dsp:cNvSpPr/>
      </dsp:nvSpPr>
      <dsp:spPr>
        <a:xfrm>
          <a:off x="1148637" y="1280159"/>
          <a:ext cx="5092822" cy="3840480"/>
        </a:xfrm>
        <a:prstGeom prst="ellipse">
          <a:avLst/>
        </a:prstGeom>
        <a:solidFill>
          <a:srgbClr val="3181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Open source communication framework</a:t>
          </a:r>
          <a:endParaRPr lang="en-US" sz="2400" b="1" i="1" kern="1200" dirty="0"/>
        </a:p>
      </dsp:txBody>
      <dsp:txXfrm>
        <a:off x="2508420" y="1520189"/>
        <a:ext cx="2373255" cy="720090"/>
      </dsp:txXfrm>
    </dsp:sp>
    <dsp:sp modelId="{2ABC906C-07D8-4227-AFA8-E153FB92CC48}">
      <dsp:nvSpPr>
        <dsp:cNvPr id="0" name=""/>
        <dsp:cNvSpPr/>
      </dsp:nvSpPr>
      <dsp:spPr>
        <a:xfrm>
          <a:off x="1657187" y="2535152"/>
          <a:ext cx="4007668" cy="2560320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Hardware vendor specific implementation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244096" y="3175232"/>
        <a:ext cx="2833849" cy="128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003FB-87B1-4FEA-B4CD-4D724FE422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8A513-7DA4-4B89-9650-B9CA8D4A17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7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8A513-7DA4-4B89-9650-B9CA8D4A176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2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003FB-87B1-4FEA-B4CD-4D724FE422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2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95526" y="6588126"/>
            <a:ext cx="931333" cy="282575"/>
          </a:xfrm>
          <a:prstGeom prst="rect">
            <a:avLst/>
          </a:prstGeom>
        </p:spPr>
        <p:txBody>
          <a:bodyPr/>
          <a:lstStyle/>
          <a:p>
            <a:pPr defTabSz="668258">
              <a:defRPr/>
            </a:pPr>
            <a:fld id="{29BD3633-7A79-4899-981C-57CF7336BC8A}" type="slidenum">
              <a:rPr lang="en-US" sz="1333" smtClean="0">
                <a:solidFill>
                  <a:prstClr val="white"/>
                </a:solidFill>
              </a:rPr>
              <a:pPr defTabSz="668258">
                <a:defRPr/>
              </a:pPr>
              <a:t>‹#›</a:t>
            </a:fld>
            <a:endParaRPr lang="en-US" sz="1333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8640" y="1268728"/>
            <a:ext cx="1133856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65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19694" y="3126375"/>
            <a:ext cx="10552611" cy="1463041"/>
          </a:xfrm>
        </p:spPr>
        <p:txBody>
          <a:bodyPr anchor="ctr">
            <a:noAutofit/>
          </a:bodyPr>
          <a:lstStyle/>
          <a:p>
            <a:r>
              <a:rPr lang="en-US" sz="4400" dirty="0" smtClean="0"/>
              <a:t>Network Acceleration</a:t>
            </a:r>
            <a:br>
              <a:rPr lang="en-US" sz="4400" dirty="0" smtClean="0"/>
            </a:br>
            <a:r>
              <a:rPr lang="en-US" sz="3600" dirty="0" smtClean="0"/>
              <a:t>Smart NICs, </a:t>
            </a:r>
            <a:r>
              <a:rPr lang="en-US" sz="3600" dirty="0" err="1" smtClean="0"/>
              <a:t>fpga’s</a:t>
            </a:r>
            <a:r>
              <a:rPr lang="en-US" sz="3600" dirty="0" smtClean="0"/>
              <a:t>, switch Offloads, …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237334"/>
            <a:ext cx="12192000" cy="554937"/>
          </a:xfrm>
        </p:spPr>
        <p:txBody>
          <a:bodyPr/>
          <a:lstStyle/>
          <a:p>
            <a:r>
              <a:rPr lang="en-US" dirty="0" smtClean="0"/>
              <a:t>Sean Hefty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May 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677806"/>
            <a:ext cx="12192000" cy="448832"/>
          </a:xfrm>
        </p:spPr>
        <p:txBody>
          <a:bodyPr/>
          <a:lstStyle/>
          <a:p>
            <a:r>
              <a:rPr lang="en-US" dirty="0" smtClean="0">
                <a:solidFill>
                  <a:srgbClr val="399ACA"/>
                </a:solidFill>
              </a:rPr>
              <a:t>Intel Corporation</a:t>
            </a:r>
            <a:endParaRPr lang="en-US" dirty="0">
              <a:solidFill>
                <a:srgbClr val="399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Supports discovery of local functions and available protocols</a:t>
            </a:r>
          </a:p>
          <a:p>
            <a:r>
              <a:rPr lang="en-US" dirty="0" smtClean="0"/>
              <a:t>Handles setup of local hardware</a:t>
            </a:r>
          </a:p>
          <a:p>
            <a:pPr lvl="1"/>
            <a:r>
              <a:rPr lang="en-US" dirty="0" smtClean="0"/>
              <a:t>Synchronous calls to open network function and bind</a:t>
            </a:r>
          </a:p>
          <a:p>
            <a:r>
              <a:rPr lang="en-US" dirty="0" smtClean="0"/>
              <a:t>Still need vendor specific structures and APIs</a:t>
            </a:r>
          </a:p>
          <a:p>
            <a:pPr lvl="1"/>
            <a:r>
              <a:rPr lang="en-US" dirty="0" smtClean="0"/>
              <a:t>Wraps framework</a:t>
            </a:r>
          </a:p>
          <a:p>
            <a:pPr lvl="1"/>
            <a:r>
              <a:rPr lang="en-US" dirty="0" smtClean="0"/>
              <a:t>Needed: common way to reference non-host memory not in VA space</a:t>
            </a:r>
          </a:p>
          <a:p>
            <a:r>
              <a:rPr lang="en-US" dirty="0" smtClean="0"/>
              <a:t>Not handled: mechanism to allocate or configure remote accelerators</a:t>
            </a:r>
          </a:p>
          <a:p>
            <a:pPr lvl="1"/>
            <a:r>
              <a:rPr lang="en-US" dirty="0" smtClean="0"/>
              <a:t>Creating network function is synchronous call</a:t>
            </a:r>
          </a:p>
        </p:txBody>
      </p:sp>
    </p:spTree>
    <p:extLst>
      <p:ext uri="{BB962C8B-B14F-4D97-AF65-F5344CB8AC3E}">
        <p14:creationId xmlns:p14="http://schemas.microsoft.com/office/powerpoint/2010/main" val="33520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Accelerators</a:t>
            </a:r>
            <a:br>
              <a:rPr lang="en-US" dirty="0" smtClean="0"/>
            </a:br>
            <a:r>
              <a:rPr lang="en-US" sz="3600" dirty="0" smtClean="0"/>
              <a:t>collective offloads,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6513"/>
            <a:ext cx="10972800" cy="4813525"/>
          </a:xfrm>
        </p:spPr>
        <p:txBody>
          <a:bodyPr>
            <a:normAutofit/>
          </a:bodyPr>
          <a:lstStyle/>
          <a:p>
            <a:r>
              <a:rPr lang="en-US" dirty="0" smtClean="0"/>
              <a:t>Support </a:t>
            </a:r>
            <a:r>
              <a:rPr lang="en-US" i="1" dirty="0" smtClean="0"/>
              <a:t>fabric</a:t>
            </a:r>
            <a:r>
              <a:rPr lang="en-US" dirty="0" smtClean="0"/>
              <a:t> based offloads</a:t>
            </a:r>
          </a:p>
          <a:p>
            <a:pPr lvl="1"/>
            <a:r>
              <a:rPr lang="en-US" dirty="0" smtClean="0"/>
              <a:t>Versus NIC based offloads</a:t>
            </a:r>
          </a:p>
          <a:p>
            <a:r>
              <a:rPr lang="en-US" dirty="0" smtClean="0"/>
              <a:t>Immediate goal: accelerate collective operations</a:t>
            </a:r>
          </a:p>
          <a:p>
            <a:pPr lvl="1"/>
            <a:r>
              <a:rPr lang="en-US" dirty="0" err="1" smtClean="0"/>
              <a:t>SmartNIC</a:t>
            </a:r>
            <a:r>
              <a:rPr lang="en-US" dirty="0" smtClean="0"/>
              <a:t> / FPGA proposal focuses on endpoint accelerations</a:t>
            </a:r>
          </a:p>
          <a:p>
            <a:pPr lvl="1"/>
            <a:r>
              <a:rPr lang="en-US" dirty="0" smtClean="0"/>
              <a:t>This proposal focuses on network accelerations</a:t>
            </a:r>
          </a:p>
          <a:p>
            <a:pPr lvl="1"/>
            <a:r>
              <a:rPr lang="en-US" dirty="0" smtClean="0"/>
              <a:t>Separation is purely for convenience of discussion and focus</a:t>
            </a:r>
          </a:p>
          <a:p>
            <a:r>
              <a:rPr lang="en-US" dirty="0" smtClean="0"/>
              <a:t>Solution should not be limited to collectives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67194" y="5199016"/>
            <a:ext cx="6457612" cy="79651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trying to turn OFI into MPI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Accelerators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3618245" y="1399878"/>
            <a:ext cx="428488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000" b="1" u="sng" dirty="0" smtClean="0"/>
              <a:t>Switch Accelerator</a:t>
            </a:r>
            <a:r>
              <a:rPr lang="en-US" sz="2000" b="1" dirty="0" smtClean="0"/>
              <a:t> </a:t>
            </a:r>
            <a:r>
              <a:rPr lang="en-US" sz="2000" dirty="0" smtClean="0"/>
              <a:t>Optimize distributed application communication</a:t>
            </a:r>
            <a:endParaRPr lang="en-US" sz="2000" dirty="0"/>
          </a:p>
        </p:txBody>
      </p:sp>
      <p:cxnSp>
        <p:nvCxnSpPr>
          <p:cNvPr id="28" name="Straight Connector 27"/>
          <p:cNvCxnSpPr>
            <a:stCxn id="35" idx="3"/>
            <a:endCxn id="41" idx="1"/>
          </p:cNvCxnSpPr>
          <p:nvPr/>
        </p:nvCxnSpPr>
        <p:spPr>
          <a:xfrm>
            <a:off x="3243264" y="3055659"/>
            <a:ext cx="5034847" cy="9209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88390" y="2054796"/>
            <a:ext cx="2394065" cy="1883588"/>
          </a:xfrm>
          <a:prstGeom prst="roundRect">
            <a:avLst>
              <a:gd name="adj" fmla="val 113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NIC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86084" y="2616563"/>
            <a:ext cx="1998676" cy="43909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inline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6084" y="3228548"/>
            <a:ext cx="1998676" cy="43909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lookaside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777752" y="2530118"/>
            <a:ext cx="465512" cy="1051081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port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612068" y="2054795"/>
            <a:ext cx="2444459" cy="1883588"/>
          </a:xfrm>
          <a:prstGeom prst="roundRect">
            <a:avLst>
              <a:gd name="adj" fmla="val 113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NIC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824578" y="2622213"/>
            <a:ext cx="1998676" cy="43909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inline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824578" y="3234198"/>
            <a:ext cx="1998676" cy="43909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lookaside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278111" y="2622213"/>
            <a:ext cx="465512" cy="1051081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port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4428275" y="2516279"/>
            <a:ext cx="2664823" cy="931817"/>
          </a:xfrm>
          <a:prstGeom prst="cube">
            <a:avLst>
              <a:gd name="adj" fmla="val 529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35370" y="3079585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35370" y="3259363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41942" y="3079585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841942" y="3259363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48514" y="3080245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148514" y="3260023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55086" y="3079585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455086" y="3259363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61658" y="3079585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761658" y="3259363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68230" y="3080245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68230" y="3260023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stCxn id="129" idx="2"/>
          </p:cNvCxnSpPr>
          <p:nvPr/>
        </p:nvCxnSpPr>
        <p:spPr>
          <a:xfrm>
            <a:off x="5760686" y="2107764"/>
            <a:ext cx="4812" cy="659437"/>
          </a:xfrm>
          <a:prstGeom prst="straightConnector1">
            <a:avLst/>
          </a:prstGeom>
          <a:noFill/>
          <a:ln w="25400" cap="flat" cmpd="sng" algn="ctr">
            <a:solidFill>
              <a:srgbClr val="003C71"/>
            </a:solidFill>
            <a:prstDash val="solid"/>
            <a:tailEnd type="triangle"/>
          </a:ln>
          <a:effectLst/>
        </p:spPr>
      </p:cxnSp>
      <p:sp>
        <p:nvSpPr>
          <p:cNvPr id="64" name="Rounded Rectangle 63"/>
          <p:cNvSpPr/>
          <p:nvPr/>
        </p:nvSpPr>
        <p:spPr>
          <a:xfrm>
            <a:off x="488390" y="4133413"/>
            <a:ext cx="6547044" cy="1095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 work in conjunction or independently from NIC acceleration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096000" y="5423955"/>
            <a:ext cx="5139209" cy="1095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 involvement in protocol likely, but not required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Invoked via protocol</a:t>
            </a:r>
          </a:p>
          <a:p>
            <a:pPr lvl="1"/>
            <a:r>
              <a:rPr lang="en-US" dirty="0" smtClean="0"/>
              <a:t>Endpoint acceleration may be invoked via protocol or SW APIs</a:t>
            </a:r>
          </a:p>
          <a:p>
            <a:r>
              <a:rPr lang="en-US" dirty="0" smtClean="0"/>
              <a:t>Intercept and process select traffic</a:t>
            </a:r>
          </a:p>
          <a:p>
            <a:pPr lvl="1"/>
            <a:r>
              <a:rPr lang="en-US" dirty="0" smtClean="0"/>
              <a:t>Identify packets for processing based on application protocol fields</a:t>
            </a:r>
          </a:p>
          <a:p>
            <a:pPr lvl="1"/>
            <a:r>
              <a:rPr lang="en-US" dirty="0" smtClean="0"/>
              <a:t>May have dedicated protocol for accelerations</a:t>
            </a:r>
          </a:p>
          <a:p>
            <a:r>
              <a:rPr lang="en-US" dirty="0" smtClean="0"/>
              <a:t>Input/output carried in message headers and data</a:t>
            </a:r>
          </a:p>
          <a:p>
            <a:r>
              <a:rPr lang="en-US" dirty="0" smtClean="0"/>
              <a:t>May require full or partial fabric configuration</a:t>
            </a:r>
          </a:p>
          <a:p>
            <a:pPr lvl="1"/>
            <a:r>
              <a:rPr lang="en-US" dirty="0" smtClean="0"/>
              <a:t>Management outside scope of OFI</a:t>
            </a:r>
          </a:p>
        </p:txBody>
      </p:sp>
    </p:spTree>
    <p:extLst>
      <p:ext uri="{BB962C8B-B14F-4D97-AF65-F5344CB8AC3E}">
        <p14:creationId xmlns:p14="http://schemas.microsoft.com/office/powerpoint/2010/main" val="19570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Analyze specific collectives as examples</a:t>
            </a:r>
          </a:p>
          <a:p>
            <a:pPr lvl="1"/>
            <a:r>
              <a:rPr lang="en-US" dirty="0" smtClean="0"/>
              <a:t>Extract and generalize requirements</a:t>
            </a:r>
          </a:p>
          <a:p>
            <a:pPr lvl="1"/>
            <a:r>
              <a:rPr lang="en-US" dirty="0" smtClean="0"/>
              <a:t>Identify existing or new OFI constructs that could support operation</a:t>
            </a:r>
          </a:p>
          <a:p>
            <a:r>
              <a:rPr lang="en-US" dirty="0" smtClean="0"/>
              <a:t>Top priority operations (based on literature review)</a:t>
            </a:r>
          </a:p>
          <a:p>
            <a:pPr lvl="1"/>
            <a:r>
              <a:rPr lang="en-US" dirty="0" smtClean="0"/>
              <a:t>HPC – All Reduce, Barrier, Broadcast</a:t>
            </a:r>
          </a:p>
          <a:p>
            <a:pPr lvl="1"/>
            <a:r>
              <a:rPr lang="en-US" dirty="0" smtClean="0"/>
              <a:t>AI – All Reduce, All to All, Reduce-Scatter, All Gather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00473" y="4702628"/>
            <a:ext cx="6391054" cy="11187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high-level requirements, not implementation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481352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MPI_Comm_split</a:t>
            </a:r>
            <a:r>
              <a:rPr lang="en-US" dirty="0" smtClean="0"/>
              <a:t>(</a:t>
            </a:r>
            <a:r>
              <a:rPr lang="en-US" dirty="0" err="1" smtClean="0"/>
              <a:t>comm</a:t>
            </a:r>
            <a:r>
              <a:rPr lang="en-US" dirty="0" smtClean="0"/>
              <a:t>, color, key, &amp;</a:t>
            </a:r>
            <a:r>
              <a:rPr lang="en-US" dirty="0" err="1" smtClean="0"/>
              <a:t>newcomm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Conceptual operation:</a:t>
            </a:r>
          </a:p>
          <a:p>
            <a:pPr lvl="1"/>
            <a:r>
              <a:rPr lang="en-US" dirty="0" smtClean="0"/>
              <a:t>All members of </a:t>
            </a:r>
            <a:r>
              <a:rPr lang="en-US" dirty="0" err="1" smtClean="0"/>
              <a:t>comm</a:t>
            </a:r>
            <a:r>
              <a:rPr lang="en-US" dirty="0" smtClean="0"/>
              <a:t> join a new group ‘color’</a:t>
            </a:r>
          </a:p>
          <a:p>
            <a:pPr lvl="1"/>
            <a:r>
              <a:rPr lang="en-US" dirty="0" smtClean="0"/>
              <a:t>New ranks defined by key</a:t>
            </a:r>
          </a:p>
          <a:p>
            <a:r>
              <a:rPr lang="en-US" dirty="0" err="1" smtClean="0"/>
              <a:t>MPI_Comm_free</a:t>
            </a:r>
            <a:r>
              <a:rPr lang="en-US" dirty="0" smtClean="0"/>
              <a:t>(</a:t>
            </a:r>
            <a:r>
              <a:rPr lang="en-US" dirty="0" err="1" smtClean="0"/>
              <a:t>comm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MPI_Comm</a:t>
            </a:r>
            <a:r>
              <a:rPr lang="en-US" dirty="0" err="1"/>
              <a:t>_</a:t>
            </a:r>
            <a:r>
              <a:rPr lang="en-US" dirty="0" err="1" smtClean="0"/>
              <a:t>dup</a:t>
            </a:r>
            <a:r>
              <a:rPr lang="en-US" dirty="0" smtClean="0"/>
              <a:t>(</a:t>
            </a:r>
            <a:r>
              <a:rPr lang="en-US" dirty="0" err="1" smtClean="0"/>
              <a:t>comm</a:t>
            </a:r>
            <a:r>
              <a:rPr lang="en-US" dirty="0" smtClean="0"/>
              <a:t>, &amp;</a:t>
            </a:r>
            <a:r>
              <a:rPr lang="en-US" dirty="0" err="1" smtClean="0"/>
              <a:t>newcomm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Used to separate traffic for ‘private’ communication</a:t>
            </a:r>
          </a:p>
          <a:p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Ordered set of processes</a:t>
            </a:r>
          </a:p>
          <a:p>
            <a:pPr lvl="1"/>
            <a:r>
              <a:rPr lang="en-US" dirty="0" smtClean="0"/>
              <a:t>All processes must define groups the same</a:t>
            </a:r>
          </a:p>
          <a:p>
            <a:pPr lvl="1"/>
            <a:r>
              <a:rPr lang="en-US" dirty="0" smtClean="0"/>
              <a:t>Used to create new communicators</a:t>
            </a:r>
          </a:p>
        </p:txBody>
      </p:sp>
    </p:spTree>
    <p:extLst>
      <p:ext uri="{BB962C8B-B14F-4D97-AF65-F5344CB8AC3E}">
        <p14:creationId xmlns:p14="http://schemas.microsoft.com/office/powerpoint/2010/main" val="38105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7132320" cy="4813525"/>
          </a:xfrm>
        </p:spPr>
        <p:txBody>
          <a:bodyPr>
            <a:normAutofit/>
          </a:bodyPr>
          <a:lstStyle/>
          <a:p>
            <a:r>
              <a:rPr lang="en-US" dirty="0" err="1" smtClean="0"/>
              <a:t>MPI_Barrier</a:t>
            </a:r>
            <a:r>
              <a:rPr lang="en-US" dirty="0" smtClean="0"/>
              <a:t>(</a:t>
            </a:r>
            <a:r>
              <a:rPr lang="en-US" dirty="0" err="1" smtClean="0"/>
              <a:t>comm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Conceptual operation:</a:t>
            </a:r>
          </a:p>
          <a:p>
            <a:pPr lvl="1"/>
            <a:r>
              <a:rPr lang="en-US" dirty="0" smtClean="0"/>
              <a:t>Wait until all peers reach synchronization point</a:t>
            </a:r>
          </a:p>
          <a:p>
            <a:r>
              <a:rPr lang="en-US" dirty="0" smtClean="0"/>
              <a:t>Simple OFI fit:</a:t>
            </a:r>
          </a:p>
          <a:p>
            <a:pPr lvl="1"/>
            <a:r>
              <a:rPr lang="en-US" dirty="0" smtClean="0"/>
              <a:t>Each rank sends message to each peer</a:t>
            </a:r>
          </a:p>
          <a:p>
            <a:pPr lvl="1"/>
            <a:r>
              <a:rPr lang="en-US" dirty="0" smtClean="0"/>
              <a:t>Each rank receives message from each peer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95936" y="2811924"/>
            <a:ext cx="2916662" cy="630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reliable multicast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>
            <a:off x="6736270" y="3127012"/>
            <a:ext cx="1259666" cy="315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812326" y="4827267"/>
            <a:ext cx="2463815" cy="630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counters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5765074" y="4258491"/>
            <a:ext cx="1047252" cy="8838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7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6853267" cy="4813525"/>
          </a:xfrm>
        </p:spPr>
        <p:txBody>
          <a:bodyPr>
            <a:normAutofit/>
          </a:bodyPr>
          <a:lstStyle/>
          <a:p>
            <a:r>
              <a:rPr lang="en-US" dirty="0" err="1" smtClean="0"/>
              <a:t>MPI_Bcast</a:t>
            </a:r>
            <a:r>
              <a:rPr lang="en-US" dirty="0" smtClean="0"/>
              <a:t>(&amp;buffer, count, datatype, rank, </a:t>
            </a:r>
            <a:r>
              <a:rPr lang="en-US" dirty="0" err="1" smtClean="0"/>
              <a:t>comm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Conceptual operation:</a:t>
            </a:r>
          </a:p>
          <a:p>
            <a:pPr lvl="1"/>
            <a:r>
              <a:rPr lang="en-US" dirty="0" smtClean="0"/>
              <a:t>Rank sends an array of datatype to each peer</a:t>
            </a:r>
          </a:p>
          <a:p>
            <a:r>
              <a:rPr lang="en-US" dirty="0" smtClean="0"/>
              <a:t>OFI fit: rank issues FI_ATOMIC_WRITE to each peer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66788" y="4547453"/>
            <a:ext cx="3086479" cy="8836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multicast RMA or atomic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2832179" y="4430769"/>
            <a:ext cx="934609" cy="5584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111435" y="2579183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830059" y="2589877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879264" y="2589877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11435" y="3103983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830059" y="3114677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879264" y="3114677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111435" y="3628783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830059" y="3639477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879264" y="3639477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022452" y="3161447"/>
            <a:ext cx="765325" cy="40987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bcast</a:t>
            </a:r>
            <a:endParaRPr lang="en-US" dirty="0"/>
          </a:p>
        </p:txBody>
      </p:sp>
      <p:sp>
        <p:nvSpPr>
          <p:cNvPr id="40" name="Right Brace 39"/>
          <p:cNvSpPr/>
          <p:nvPr/>
        </p:nvSpPr>
        <p:spPr>
          <a:xfrm>
            <a:off x="8755641" y="2589877"/>
            <a:ext cx="292709" cy="1563706"/>
          </a:xfrm>
          <a:prstGeom prst="rightBrace">
            <a:avLst>
              <a:gd name="adj1" fmla="val 572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Elbow Connector 52"/>
          <p:cNvCxnSpPr>
            <a:stCxn id="27" idx="2"/>
            <a:endCxn id="28" idx="2"/>
          </p:cNvCxnSpPr>
          <p:nvPr/>
        </p:nvCxnSpPr>
        <p:spPr>
          <a:xfrm rot="16200000" flipH="1">
            <a:off x="9274554" y="3299618"/>
            <a:ext cx="10694" cy="1718624"/>
          </a:xfrm>
          <a:prstGeom prst="bentConnector3">
            <a:avLst>
              <a:gd name="adj1" fmla="val 319361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7" idx="2"/>
            <a:endCxn id="29" idx="2"/>
          </p:cNvCxnSpPr>
          <p:nvPr/>
        </p:nvCxnSpPr>
        <p:spPr>
          <a:xfrm rot="16200000" flipH="1">
            <a:off x="9799156" y="2775015"/>
            <a:ext cx="10694" cy="2767829"/>
          </a:xfrm>
          <a:prstGeom prst="bentConnector3">
            <a:avLst>
              <a:gd name="adj1" fmla="val 4893108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627826" y="5192488"/>
            <a:ext cx="4225507" cy="12620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peers may not be in sync when op starts – true for any collective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7534807" cy="4813525"/>
          </a:xfrm>
        </p:spPr>
        <p:txBody>
          <a:bodyPr>
            <a:normAutofit/>
          </a:bodyPr>
          <a:lstStyle/>
          <a:p>
            <a:r>
              <a:rPr lang="en-US" dirty="0" err="1" smtClean="0"/>
              <a:t>MPI_AllReduce</a:t>
            </a:r>
            <a:r>
              <a:rPr lang="en-US" dirty="0" smtClean="0"/>
              <a:t>(&amp;</a:t>
            </a:r>
            <a:r>
              <a:rPr lang="en-US" dirty="0" err="1" smtClean="0"/>
              <a:t>sendbuf</a:t>
            </a:r>
            <a:r>
              <a:rPr lang="en-US" dirty="0" smtClean="0"/>
              <a:t>, &amp;</a:t>
            </a:r>
            <a:r>
              <a:rPr lang="en-US" dirty="0" err="1" smtClean="0"/>
              <a:t>recvbuf</a:t>
            </a:r>
            <a:r>
              <a:rPr lang="en-US" dirty="0" smtClean="0"/>
              <a:t>, count, datatype, op, </a:t>
            </a:r>
            <a:r>
              <a:rPr lang="en-US" dirty="0" err="1" smtClean="0"/>
              <a:t>comm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Conceptual operation:</a:t>
            </a:r>
          </a:p>
          <a:p>
            <a:pPr lvl="1"/>
            <a:r>
              <a:rPr lang="en-US" dirty="0" smtClean="0"/>
              <a:t>Each rank sends an array of datatype to each peer</a:t>
            </a:r>
          </a:p>
          <a:p>
            <a:pPr lvl="1"/>
            <a:r>
              <a:rPr lang="en-US" dirty="0" smtClean="0"/>
              <a:t>Each rank receives data from each peer</a:t>
            </a:r>
          </a:p>
          <a:p>
            <a:pPr lvl="1"/>
            <a:r>
              <a:rPr lang="en-US" dirty="0" smtClean="0"/>
              <a:t>Each rank applies operation on received data and saves results</a:t>
            </a:r>
          </a:p>
          <a:p>
            <a:r>
              <a:rPr lang="en-US" dirty="0" smtClean="0"/>
              <a:t>Simple OFI fit: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rank sends </a:t>
            </a:r>
            <a:r>
              <a:rPr lang="en-US" dirty="0" smtClean="0"/>
              <a:t>issues ATOMIC to </a:t>
            </a:r>
            <a:r>
              <a:rPr lang="en-US" dirty="0"/>
              <a:t>each peer</a:t>
            </a:r>
          </a:p>
          <a:p>
            <a:pPr lvl="1"/>
            <a:r>
              <a:rPr lang="en-US" dirty="0" smtClean="0"/>
              <a:t>Apply barrier</a:t>
            </a:r>
          </a:p>
          <a:p>
            <a:pPr lvl="2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574574" y="5606034"/>
            <a:ext cx="3099542" cy="630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multicast atomic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 flipV="1">
            <a:off x="4171784" y="5477691"/>
            <a:ext cx="1402790" cy="443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8" idx="2"/>
          </p:cNvCxnSpPr>
          <p:nvPr/>
        </p:nvCxnSpPr>
        <p:spPr>
          <a:xfrm>
            <a:off x="10108177" y="3462576"/>
            <a:ext cx="0" cy="536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749818" y="18881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99023" y="18881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48228" y="18881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49818" y="24129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799023" y="24129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848228" y="24129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749818" y="29377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99023" y="29377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848228" y="29377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062202" y="3462576"/>
            <a:ext cx="0" cy="536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163618" y="3462576"/>
            <a:ext cx="0" cy="536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326744" y="3501003"/>
            <a:ext cx="618308" cy="43679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749818" y="40160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799023" y="40160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848228" y="40160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749818" y="45408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799023" y="45408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848228" y="45408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749818" y="50656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799023" y="50656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0848228" y="50656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Endpoint Accelerators</a:t>
            </a:r>
            <a:br>
              <a:rPr lang="en-US" dirty="0" smtClean="0"/>
            </a:br>
            <a:r>
              <a:rPr lang="en-US" sz="3600" dirty="0" smtClean="0"/>
              <a:t>Smart NICs, FPGA’s, GPU’s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to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7466653" cy="4813525"/>
          </a:xfrm>
        </p:spPr>
        <p:txBody>
          <a:bodyPr>
            <a:normAutofit/>
          </a:bodyPr>
          <a:lstStyle/>
          <a:p>
            <a:r>
              <a:rPr lang="en-US" dirty="0" err="1" smtClean="0"/>
              <a:t>MPI_AlltoAll</a:t>
            </a:r>
            <a:r>
              <a:rPr lang="en-US" dirty="0" smtClean="0"/>
              <a:t>(&amp;</a:t>
            </a:r>
            <a:r>
              <a:rPr lang="en-US" dirty="0" err="1" smtClean="0"/>
              <a:t>sendbuf</a:t>
            </a:r>
            <a:r>
              <a:rPr lang="en-US" dirty="0" smtClean="0"/>
              <a:t>, </a:t>
            </a:r>
            <a:r>
              <a:rPr lang="en-US" dirty="0" err="1" smtClean="0"/>
              <a:t>sendcount</a:t>
            </a:r>
            <a:r>
              <a:rPr lang="en-US" dirty="0" smtClean="0"/>
              <a:t>, </a:t>
            </a:r>
            <a:r>
              <a:rPr lang="en-US" dirty="0" err="1" smtClean="0"/>
              <a:t>sendtype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&amp;</a:t>
            </a:r>
            <a:r>
              <a:rPr lang="en-US" dirty="0" err="1" smtClean="0"/>
              <a:t>recvbuf</a:t>
            </a:r>
            <a:r>
              <a:rPr lang="en-US" dirty="0" smtClean="0"/>
              <a:t>, </a:t>
            </a:r>
            <a:r>
              <a:rPr lang="en-US" dirty="0" err="1" smtClean="0"/>
              <a:t>recvcount</a:t>
            </a:r>
            <a:r>
              <a:rPr lang="en-US" dirty="0" smtClean="0"/>
              <a:t>, </a:t>
            </a:r>
            <a:r>
              <a:rPr lang="en-US" dirty="0" err="1" smtClean="0"/>
              <a:t>recvtype</a:t>
            </a:r>
            <a:r>
              <a:rPr lang="en-US" dirty="0" smtClean="0"/>
              <a:t>, </a:t>
            </a:r>
            <a:r>
              <a:rPr lang="en-US" dirty="0" err="1" smtClean="0"/>
              <a:t>comm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Conceptual operation:</a:t>
            </a:r>
          </a:p>
          <a:p>
            <a:pPr lvl="1"/>
            <a:r>
              <a:rPr lang="en-US" dirty="0" smtClean="0"/>
              <a:t>Each rank sends a subarray of datatype to each peer</a:t>
            </a:r>
          </a:p>
          <a:p>
            <a:pPr lvl="1"/>
            <a:r>
              <a:rPr lang="en-US" dirty="0" smtClean="0"/>
              <a:t>Each rank receives a subarray of datatype from each peer</a:t>
            </a:r>
          </a:p>
          <a:p>
            <a:r>
              <a:rPr lang="en-US" dirty="0" smtClean="0"/>
              <a:t>OFI fit: same as conceptual model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06691" y="5772976"/>
            <a:ext cx="3099542" cy="630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‘scatter-cast’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H="1" flipV="1">
            <a:off x="4219575" y="5248275"/>
            <a:ext cx="136887" cy="524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1" idx="2"/>
          </p:cNvCxnSpPr>
          <p:nvPr/>
        </p:nvCxnSpPr>
        <p:spPr>
          <a:xfrm>
            <a:off x="10108177" y="3462576"/>
            <a:ext cx="0" cy="536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749818" y="18881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799023" y="18881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848228" y="18881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749818" y="24129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799023" y="24129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848228" y="24129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749818" y="29377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799023" y="29377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848228" y="2937776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062202" y="3462576"/>
            <a:ext cx="0" cy="536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163618" y="3462576"/>
            <a:ext cx="0" cy="536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749818" y="40160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799023" y="40160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848228" y="40160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749818" y="45408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799023" y="45408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0848228" y="45408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8749818" y="50656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799023" y="50656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0848228" y="50656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9150570" y="4922287"/>
            <a:ext cx="1424148" cy="33104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scatter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415458" y="3481762"/>
            <a:ext cx="1424148" cy="33104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r>
              <a:rPr lang="en-US" dirty="0"/>
              <a:t> </a:t>
            </a:r>
            <a:r>
              <a:rPr lang="en-US" dirty="0" smtClean="0"/>
              <a:t>(sum)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Reduce-Scatter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7923586" cy="4813525"/>
          </a:xfrm>
        </p:spPr>
        <p:txBody>
          <a:bodyPr>
            <a:normAutofit/>
          </a:bodyPr>
          <a:lstStyle/>
          <a:p>
            <a:r>
              <a:rPr lang="en-US" dirty="0" err="1" smtClean="0"/>
              <a:t>MPI_Reduce_Scatter</a:t>
            </a:r>
            <a:r>
              <a:rPr lang="en-US" dirty="0" smtClean="0"/>
              <a:t>(&amp;</a:t>
            </a:r>
            <a:r>
              <a:rPr lang="en-US" dirty="0" err="1" smtClean="0"/>
              <a:t>sendbuf</a:t>
            </a:r>
            <a:r>
              <a:rPr lang="en-US" dirty="0" smtClean="0"/>
              <a:t>, &amp;</a:t>
            </a:r>
            <a:r>
              <a:rPr lang="en-US" dirty="0" err="1" smtClean="0"/>
              <a:t>recvbuf</a:t>
            </a:r>
            <a:r>
              <a:rPr lang="en-US" dirty="0" smtClean="0"/>
              <a:t>, </a:t>
            </a:r>
            <a:r>
              <a:rPr lang="en-US" dirty="0" err="1" smtClean="0"/>
              <a:t>recvcount</a:t>
            </a:r>
            <a:r>
              <a:rPr lang="en-US" dirty="0" smtClean="0"/>
              <a:t>, datatype, op, </a:t>
            </a:r>
            <a:r>
              <a:rPr lang="en-US" dirty="0" err="1" smtClean="0"/>
              <a:t>comm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Conceptual operation:</a:t>
            </a:r>
          </a:p>
          <a:p>
            <a:pPr lvl="1"/>
            <a:r>
              <a:rPr lang="en-US" dirty="0"/>
              <a:t>Each rank sends an array of datatype </a:t>
            </a:r>
            <a:r>
              <a:rPr lang="en-US" dirty="0" smtClean="0"/>
              <a:t>to lead rank</a:t>
            </a:r>
            <a:endParaRPr lang="en-US" dirty="0"/>
          </a:p>
          <a:p>
            <a:pPr lvl="1"/>
            <a:r>
              <a:rPr lang="en-US" dirty="0" smtClean="0"/>
              <a:t>Lead rank </a:t>
            </a:r>
            <a:r>
              <a:rPr lang="en-US" dirty="0"/>
              <a:t>receives data from each peer</a:t>
            </a:r>
          </a:p>
          <a:p>
            <a:pPr lvl="1"/>
            <a:r>
              <a:rPr lang="en-US" dirty="0" smtClean="0"/>
              <a:t>Lead </a:t>
            </a:r>
            <a:r>
              <a:rPr lang="en-US" dirty="0"/>
              <a:t>rank applies operation on received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Lead rank sends a subarray of datatype to each peer</a:t>
            </a:r>
            <a:endParaRPr lang="en-US" dirty="0"/>
          </a:p>
          <a:p>
            <a:r>
              <a:rPr lang="en-US" dirty="0" smtClean="0"/>
              <a:t>OFI fit:</a:t>
            </a:r>
          </a:p>
          <a:p>
            <a:pPr lvl="1"/>
            <a:r>
              <a:rPr lang="en-US" dirty="0"/>
              <a:t>Each rank sends issues ATOMIC </a:t>
            </a:r>
            <a:r>
              <a:rPr lang="en-US" dirty="0" smtClean="0"/>
              <a:t>to lead rank</a:t>
            </a:r>
          </a:p>
          <a:p>
            <a:pPr lvl="1"/>
            <a:r>
              <a:rPr lang="en-US" dirty="0" smtClean="0"/>
              <a:t>Lead rank sends a subarray of datatype to each rank</a:t>
            </a:r>
            <a:endParaRPr lang="en-US" dirty="0"/>
          </a:p>
          <a:p>
            <a:pPr lvl="1"/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045433" y="3047978"/>
            <a:ext cx="740051" cy="52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721421" y="147357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9770626" y="147357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19831" y="147357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1421" y="199837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770626" y="199837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819831" y="199837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721421" y="252317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770626" y="252317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819831" y="252317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21421" y="3584502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21421" y="4109302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721421" y="4620444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033805" y="3047978"/>
            <a:ext cx="0" cy="536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5" idx="0"/>
          </p:cNvCxnSpPr>
          <p:nvPr/>
        </p:nvCxnSpPr>
        <p:spPr>
          <a:xfrm flipH="1">
            <a:off x="9030575" y="3047978"/>
            <a:ext cx="2104646" cy="536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724651" y="5692463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773856" y="5692463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823061" y="5692463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024894" y="5145244"/>
            <a:ext cx="0" cy="536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2"/>
            <a:endCxn id="28" idx="0"/>
          </p:cNvCxnSpPr>
          <p:nvPr/>
        </p:nvCxnSpPr>
        <p:spPr>
          <a:xfrm>
            <a:off x="9030575" y="5145244"/>
            <a:ext cx="1052435" cy="547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29" idx="0"/>
          </p:cNvCxnSpPr>
          <p:nvPr/>
        </p:nvCxnSpPr>
        <p:spPr>
          <a:xfrm>
            <a:off x="9030575" y="5145244"/>
            <a:ext cx="2101640" cy="547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260193" y="6033648"/>
            <a:ext cx="3099542" cy="630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‘scatter-cast’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Gather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7406628" cy="4813525"/>
          </a:xfrm>
        </p:spPr>
        <p:txBody>
          <a:bodyPr>
            <a:normAutofit/>
          </a:bodyPr>
          <a:lstStyle/>
          <a:p>
            <a:r>
              <a:rPr lang="en-US" dirty="0" err="1" smtClean="0"/>
              <a:t>MPI_Allgather</a:t>
            </a:r>
            <a:r>
              <a:rPr lang="en-US" dirty="0" smtClean="0"/>
              <a:t>(&amp;</a:t>
            </a:r>
            <a:r>
              <a:rPr lang="en-US" dirty="0" err="1" smtClean="0"/>
              <a:t>sendbuf</a:t>
            </a:r>
            <a:r>
              <a:rPr lang="en-US" dirty="0" smtClean="0"/>
              <a:t>, </a:t>
            </a:r>
            <a:r>
              <a:rPr lang="en-US" dirty="0" err="1" smtClean="0"/>
              <a:t>sendcount</a:t>
            </a:r>
            <a:r>
              <a:rPr lang="en-US" dirty="0" smtClean="0"/>
              <a:t>, </a:t>
            </a:r>
            <a:r>
              <a:rPr lang="en-US" dirty="0" err="1" smtClean="0"/>
              <a:t>sendtype</a:t>
            </a:r>
            <a:r>
              <a:rPr lang="en-US" dirty="0" smtClean="0"/>
              <a:t>, &amp;</a:t>
            </a:r>
            <a:r>
              <a:rPr lang="en-US" dirty="0" err="1" smtClean="0"/>
              <a:t>recvbuf</a:t>
            </a:r>
            <a:r>
              <a:rPr lang="en-US" dirty="0" smtClean="0"/>
              <a:t>, </a:t>
            </a:r>
            <a:r>
              <a:rPr lang="en-US" dirty="0" err="1" smtClean="0"/>
              <a:t>recvcount</a:t>
            </a:r>
            <a:r>
              <a:rPr lang="en-US" dirty="0" smtClean="0"/>
              <a:t>, </a:t>
            </a:r>
            <a:r>
              <a:rPr lang="en-US" dirty="0" err="1" smtClean="0"/>
              <a:t>recvtype</a:t>
            </a:r>
            <a:r>
              <a:rPr lang="en-US" dirty="0" smtClean="0"/>
              <a:t>, </a:t>
            </a:r>
            <a:r>
              <a:rPr lang="en-US" dirty="0" err="1" smtClean="0"/>
              <a:t>comm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Conceptual operation:</a:t>
            </a:r>
          </a:p>
          <a:p>
            <a:pPr lvl="1"/>
            <a:r>
              <a:rPr lang="en-US" dirty="0" smtClean="0"/>
              <a:t>Each rank sends an array of datatype to each peer</a:t>
            </a:r>
          </a:p>
          <a:p>
            <a:pPr lvl="1"/>
            <a:r>
              <a:rPr lang="en-US" dirty="0" smtClean="0"/>
              <a:t>Each rank receives an array of datatype from each peer</a:t>
            </a:r>
          </a:p>
          <a:p>
            <a:r>
              <a:rPr lang="en-US" dirty="0" smtClean="0"/>
              <a:t>OFI fit: same as conceptual model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33710" y="5732699"/>
            <a:ext cx="3099542" cy="630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multicast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H="1" flipV="1">
            <a:off x="5174081" y="5225143"/>
            <a:ext cx="109400" cy="507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1" idx="2"/>
            <a:endCxn id="27" idx="0"/>
          </p:cNvCxnSpPr>
          <p:nvPr/>
        </p:nvCxnSpPr>
        <p:spPr>
          <a:xfrm flipH="1">
            <a:off x="10108177" y="2700683"/>
            <a:ext cx="3230" cy="1315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753048" y="2175883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802253" y="2175883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851458" y="2175883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2"/>
          </p:cNvCxnSpPr>
          <p:nvPr/>
        </p:nvCxnSpPr>
        <p:spPr>
          <a:xfrm>
            <a:off x="9062202" y="2700683"/>
            <a:ext cx="0" cy="12984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11160612" y="2700683"/>
            <a:ext cx="3006" cy="12984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749818" y="40160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799023" y="40160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848228" y="40160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749818" y="45408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799023" y="45408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0848228" y="45408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8749818" y="50656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799023" y="50656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0848228" y="5065668"/>
            <a:ext cx="618308" cy="52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0" idx="2"/>
            <a:endCxn id="27" idx="0"/>
          </p:cNvCxnSpPr>
          <p:nvPr/>
        </p:nvCxnSpPr>
        <p:spPr>
          <a:xfrm>
            <a:off x="9062202" y="2700683"/>
            <a:ext cx="1045975" cy="1315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2"/>
            <a:endCxn id="28" idx="0"/>
          </p:cNvCxnSpPr>
          <p:nvPr/>
        </p:nvCxnSpPr>
        <p:spPr>
          <a:xfrm>
            <a:off x="9062202" y="2700683"/>
            <a:ext cx="2095180" cy="1315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 flipH="1">
            <a:off x="9058972" y="2700683"/>
            <a:ext cx="1052435" cy="1315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2"/>
            <a:endCxn id="28" idx="0"/>
          </p:cNvCxnSpPr>
          <p:nvPr/>
        </p:nvCxnSpPr>
        <p:spPr>
          <a:xfrm>
            <a:off x="10111407" y="2700683"/>
            <a:ext cx="1045975" cy="1315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2" idx="2"/>
            <a:endCxn id="26" idx="0"/>
          </p:cNvCxnSpPr>
          <p:nvPr/>
        </p:nvCxnSpPr>
        <p:spPr>
          <a:xfrm flipH="1">
            <a:off x="9058972" y="2700683"/>
            <a:ext cx="2101640" cy="1315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2" idx="2"/>
            <a:endCxn id="27" idx="0"/>
          </p:cNvCxnSpPr>
          <p:nvPr/>
        </p:nvCxnSpPr>
        <p:spPr>
          <a:xfrm flipH="1">
            <a:off x="10108177" y="2700683"/>
            <a:ext cx="1052435" cy="1315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Grab Bag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discovery mechanism of available accelerations</a:t>
            </a:r>
          </a:p>
          <a:p>
            <a:r>
              <a:rPr lang="en-US" dirty="0" smtClean="0"/>
              <a:t>Collectives may be repeated millions of times</a:t>
            </a:r>
          </a:p>
          <a:p>
            <a:pPr lvl="1"/>
            <a:r>
              <a:rPr lang="en-US" dirty="0" smtClean="0"/>
              <a:t>E.g. AI training</a:t>
            </a:r>
          </a:p>
          <a:p>
            <a:r>
              <a:rPr lang="en-US" dirty="0" smtClean="0"/>
              <a:t>Collectives may repeat with the same message size</a:t>
            </a:r>
          </a:p>
          <a:p>
            <a:pPr lvl="1"/>
            <a:r>
              <a:rPr lang="en-US" dirty="0" smtClean="0"/>
              <a:t>Computation times may become known</a:t>
            </a:r>
          </a:p>
          <a:p>
            <a:pPr lvl="1"/>
            <a:r>
              <a:rPr lang="en-US" dirty="0" smtClean="0"/>
              <a:t>Communication times may be consistent</a:t>
            </a:r>
          </a:p>
          <a:p>
            <a:r>
              <a:rPr lang="en-US" dirty="0"/>
              <a:t>Support both pre-defined and </a:t>
            </a:r>
            <a:r>
              <a:rPr lang="en-US" dirty="0" smtClean="0"/>
              <a:t>user-defined operations</a:t>
            </a:r>
            <a:endParaRPr lang="en-US" dirty="0"/>
          </a:p>
          <a:p>
            <a:pPr lvl="1"/>
            <a:r>
              <a:rPr lang="en-US" dirty="0"/>
              <a:t>E.g. </a:t>
            </a:r>
            <a:r>
              <a:rPr lang="en-US" dirty="0" smtClean="0"/>
              <a:t>MPI collectives and </a:t>
            </a:r>
            <a:r>
              <a:rPr lang="en-US" dirty="0"/>
              <a:t>general user </a:t>
            </a:r>
            <a:r>
              <a:rPr lang="en-US" dirty="0" smtClean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24569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Grab Bag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number of communicating peers</a:t>
            </a:r>
          </a:p>
          <a:p>
            <a:pPr lvl="1"/>
            <a:r>
              <a:rPr lang="en-US" dirty="0" smtClean="0"/>
              <a:t>May involve </a:t>
            </a:r>
            <a:r>
              <a:rPr lang="en-US" dirty="0"/>
              <a:t>all </a:t>
            </a:r>
            <a:r>
              <a:rPr lang="en-US" dirty="0" smtClean="0"/>
              <a:t>or subset of peers </a:t>
            </a:r>
            <a:r>
              <a:rPr lang="en-US" dirty="0"/>
              <a:t>in local AV</a:t>
            </a:r>
          </a:p>
          <a:p>
            <a:pPr lvl="1"/>
            <a:r>
              <a:rPr lang="en-US" dirty="0" smtClean="0"/>
              <a:t>Peers </a:t>
            </a:r>
            <a:r>
              <a:rPr lang="en-US" dirty="0"/>
              <a:t>likely have matching AV entries</a:t>
            </a:r>
          </a:p>
          <a:p>
            <a:pPr lvl="1"/>
            <a:r>
              <a:rPr lang="en-US" dirty="0"/>
              <a:t>Data may come from one or all </a:t>
            </a:r>
            <a:r>
              <a:rPr lang="en-US" dirty="0" smtClean="0"/>
              <a:t>peers</a:t>
            </a:r>
          </a:p>
          <a:p>
            <a:r>
              <a:rPr lang="en-US" dirty="0" smtClean="0"/>
              <a:t>Collectives may be assigned a completion order priority</a:t>
            </a:r>
          </a:p>
          <a:p>
            <a:pPr lvl="1"/>
            <a:r>
              <a:rPr lang="en-US" dirty="0" smtClean="0"/>
              <a:t>May be different than submission order (e.g. AI)</a:t>
            </a:r>
          </a:p>
          <a:p>
            <a:r>
              <a:rPr lang="en-US" dirty="0" smtClean="0"/>
              <a:t>May mix endpoint and fabric accelerators</a:t>
            </a:r>
          </a:p>
          <a:p>
            <a:r>
              <a:rPr lang="en-US" dirty="0" smtClean="0"/>
              <a:t>Ideal to allow plug-in support separate from provider</a:t>
            </a:r>
          </a:p>
          <a:p>
            <a:pPr lvl="1"/>
            <a:r>
              <a:rPr lang="en-US" dirty="0" smtClean="0"/>
              <a:t>Experimental and debug purposes</a:t>
            </a:r>
          </a:p>
        </p:txBody>
      </p:sp>
    </p:spTree>
    <p:extLst>
      <p:ext uri="{BB962C8B-B14F-4D97-AF65-F5344CB8AC3E}">
        <p14:creationId xmlns:p14="http://schemas.microsoft.com/office/powerpoint/2010/main" val="33023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acceleration API requirements</a:t>
            </a:r>
            <a:endParaRPr lang="en-US" dirty="0"/>
          </a:p>
        </p:txBody>
      </p:sp>
      <p:cxnSp>
        <p:nvCxnSpPr>
          <p:cNvPr id="28" name="Straight Connector 27"/>
          <p:cNvCxnSpPr>
            <a:stCxn id="35" idx="3"/>
            <a:endCxn id="41" idx="1"/>
          </p:cNvCxnSpPr>
          <p:nvPr/>
        </p:nvCxnSpPr>
        <p:spPr>
          <a:xfrm>
            <a:off x="3364474" y="4190073"/>
            <a:ext cx="5034847" cy="9209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09600" y="3189210"/>
            <a:ext cx="2394065" cy="1883588"/>
          </a:xfrm>
          <a:prstGeom prst="roundRect">
            <a:avLst>
              <a:gd name="adj" fmla="val 113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NIC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07294" y="3750977"/>
            <a:ext cx="1998676" cy="43909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inline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07294" y="4362962"/>
            <a:ext cx="1998676" cy="43909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lookaside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898962" y="3664532"/>
            <a:ext cx="465512" cy="1051081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port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733278" y="3189209"/>
            <a:ext cx="2444459" cy="1883588"/>
          </a:xfrm>
          <a:prstGeom prst="roundRect">
            <a:avLst>
              <a:gd name="adj" fmla="val 113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NIC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945788" y="3756627"/>
            <a:ext cx="1998676" cy="43909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inline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945788" y="4368612"/>
            <a:ext cx="1998676" cy="43909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lookaside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399321" y="3756627"/>
            <a:ext cx="465512" cy="1051081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port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4549485" y="3650693"/>
            <a:ext cx="2664823" cy="931817"/>
          </a:xfrm>
          <a:prstGeom prst="cube">
            <a:avLst>
              <a:gd name="adj" fmla="val 529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56580" y="4213999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56580" y="4393777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63152" y="4213999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963152" y="4393777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269724" y="4214659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69724" y="4394437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576296" y="4213999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76296" y="4393777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882868" y="4213999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882868" y="4393777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89440" y="4214659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89440" y="4394437"/>
            <a:ext cx="250050" cy="1205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78558" y="1357363"/>
            <a:ext cx="3839772" cy="1243002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mechanism – requires both endpoint and network abilities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355359" y="1273558"/>
            <a:ext cx="3310905" cy="1151982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selection likely managed by network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828426" y="4724572"/>
            <a:ext cx="3012391" cy="781433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On-demand functions only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386668" y="1945581"/>
            <a:ext cx="3324105" cy="959919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and remote peer participation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161922" y="5625471"/>
            <a:ext cx="4347030" cy="961038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Long-running functions may save results in network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59292" y="5340390"/>
            <a:ext cx="3478305" cy="1315710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parameters and output results involve multiple endpoints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733278" y="5542448"/>
            <a:ext cx="3086054" cy="959919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Accessed through network protocols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499263" y="2543024"/>
            <a:ext cx="3513532" cy="1011061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need to program network prior to use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network accelerations</a:t>
            </a:r>
          </a:p>
          <a:p>
            <a:pPr lvl="1"/>
            <a:r>
              <a:rPr lang="en-US" dirty="0" smtClean="0"/>
              <a:t>Need solution similar to </a:t>
            </a:r>
            <a:r>
              <a:rPr lang="en-US" dirty="0" err="1" smtClean="0"/>
              <a:t>SmartNIC</a:t>
            </a:r>
            <a:r>
              <a:rPr lang="en-US" dirty="0" smtClean="0"/>
              <a:t> proposal</a:t>
            </a:r>
          </a:p>
          <a:p>
            <a:pPr lvl="1"/>
            <a:r>
              <a:rPr lang="en-US" dirty="0" smtClean="0"/>
              <a:t>Lower priority</a:t>
            </a:r>
          </a:p>
          <a:p>
            <a:r>
              <a:rPr lang="en-US" dirty="0" smtClean="0"/>
              <a:t>Collectives</a:t>
            </a:r>
          </a:p>
          <a:p>
            <a:pPr lvl="1"/>
            <a:r>
              <a:rPr lang="en-US" dirty="0" smtClean="0"/>
              <a:t>Some support for both primitive and advanced features</a:t>
            </a:r>
          </a:p>
          <a:p>
            <a:pPr lvl="2"/>
            <a:r>
              <a:rPr lang="en-US" dirty="0" smtClean="0"/>
              <a:t>E.g. RMA, atomics, tagged messages and atomics, triggered ops, collective offload</a:t>
            </a:r>
            <a:r>
              <a:rPr lang="en-US" smtClean="0"/>
              <a:t>, etc.</a:t>
            </a:r>
            <a:endParaRPr lang="en-US" dirty="0" smtClean="0"/>
          </a:p>
          <a:p>
            <a:pPr lvl="1"/>
            <a:r>
              <a:rPr lang="en-US" dirty="0" smtClean="0"/>
              <a:t>Lots of potential optimizations</a:t>
            </a:r>
          </a:p>
          <a:p>
            <a:pPr lvl="2"/>
            <a:r>
              <a:rPr lang="en-US" dirty="0" smtClean="0"/>
              <a:t>Could lead to wide variety of implementations</a:t>
            </a:r>
          </a:p>
          <a:p>
            <a:pPr lvl="2"/>
            <a:r>
              <a:rPr lang="en-US" dirty="0" smtClean="0"/>
              <a:t>One-size-fit-all solution may be impractical</a:t>
            </a:r>
          </a:p>
          <a:p>
            <a:r>
              <a:rPr lang="en-US" dirty="0" smtClean="0"/>
              <a:t>API enhancements may improve performance without network level offloads</a:t>
            </a:r>
          </a:p>
          <a:p>
            <a:pPr lvl="1"/>
            <a:r>
              <a:rPr lang="en-US" dirty="0" smtClean="0"/>
              <a:t>Repeated messages of fixed size, completion priority </a:t>
            </a:r>
          </a:p>
        </p:txBody>
      </p:sp>
    </p:spTree>
    <p:extLst>
      <p:ext uri="{BB962C8B-B14F-4D97-AF65-F5344CB8AC3E}">
        <p14:creationId xmlns:p14="http://schemas.microsoft.com/office/powerpoint/2010/main" val="17713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Collective accelerations are fundamentally different</a:t>
            </a:r>
          </a:p>
          <a:p>
            <a:pPr lvl="1"/>
            <a:r>
              <a:rPr lang="en-US" dirty="0" smtClean="0"/>
              <a:t>All peers must initiate</a:t>
            </a:r>
          </a:p>
          <a:p>
            <a:pPr lvl="1"/>
            <a:r>
              <a:rPr lang="en-US" dirty="0" smtClean="0"/>
              <a:t>Data buffers are identified when collective operation is invoked</a:t>
            </a:r>
          </a:p>
          <a:p>
            <a:r>
              <a:rPr lang="en-US" dirty="0" smtClean="0"/>
              <a:t>Providers must be able to associate transmits and receives as belonging to the same collection operation</a:t>
            </a:r>
          </a:p>
          <a:p>
            <a:pPr lvl="1"/>
            <a:r>
              <a:rPr lang="en-US" dirty="0" smtClean="0"/>
              <a:t>I.e. tagged message buffers are insufficient</a:t>
            </a:r>
          </a:p>
          <a:p>
            <a:pPr lvl="1"/>
            <a:r>
              <a:rPr lang="en-US" dirty="0" smtClean="0"/>
              <a:t>Peers may start the collective operations at different times</a:t>
            </a:r>
          </a:p>
        </p:txBody>
      </p:sp>
    </p:spTree>
    <p:extLst>
      <p:ext uri="{BB962C8B-B14F-4D97-AF65-F5344CB8AC3E}">
        <p14:creationId xmlns:p14="http://schemas.microsoft.com/office/powerpoint/2010/main" val="15473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48612"/>
            <a:ext cx="10972800" cy="3330411"/>
          </a:xfrm>
        </p:spPr>
        <p:txBody>
          <a:bodyPr>
            <a:normAutofit/>
          </a:bodyPr>
          <a:lstStyle/>
          <a:p>
            <a:r>
              <a:rPr lang="en-US" dirty="0" smtClean="0"/>
              <a:t>Support offloaded accelerations in conjunction with network</a:t>
            </a:r>
          </a:p>
          <a:p>
            <a:pPr lvl="1"/>
            <a:r>
              <a:rPr lang="en-US" dirty="0" smtClean="0"/>
              <a:t>Smart NIC, FPGA, GPU, enhanced switches</a:t>
            </a:r>
          </a:p>
          <a:p>
            <a:pPr lvl="1"/>
            <a:r>
              <a:rPr lang="en-US" dirty="0" smtClean="0"/>
              <a:t>Local and/or remote accelerations</a:t>
            </a:r>
          </a:p>
          <a:p>
            <a:pPr lvl="1"/>
            <a:r>
              <a:rPr lang="en-US" dirty="0" smtClean="0"/>
              <a:t>Inline and look-aside</a:t>
            </a:r>
          </a:p>
          <a:p>
            <a:r>
              <a:rPr lang="en-US" dirty="0" smtClean="0"/>
              <a:t>Discover available network functions</a:t>
            </a:r>
          </a:p>
          <a:p>
            <a:r>
              <a:rPr lang="en-US" dirty="0" smtClean="0"/>
              <a:t>Enable functions at specific points in network data flows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17254" y="1338178"/>
            <a:ext cx="7757490" cy="1095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Expose common software APIs to apply data operations on network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11918" y="5669280"/>
            <a:ext cx="7568161" cy="9871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an FPGA development kit or a general API for executing on GPU kernels.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Vision of Solution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37322989"/>
              </p:ext>
            </p:extLst>
          </p:nvPr>
        </p:nvGraphicFramePr>
        <p:xfrm>
          <a:off x="299258" y="1379913"/>
          <a:ext cx="7390097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7180633" y="5016542"/>
            <a:ext cx="4009045" cy="1296137"/>
          </a:xfrm>
          <a:prstGeom prst="roundRect">
            <a:avLst>
              <a:gd name="adj" fmla="val 10694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Define mechanism to pass input/output parameters and invoke acceleration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89355" y="2987826"/>
            <a:ext cx="3893045" cy="1636425"/>
          </a:xfrm>
          <a:prstGeom prst="roundRect">
            <a:avLst>
              <a:gd name="adj" fmla="val 12674"/>
            </a:avLst>
          </a:prstGeom>
          <a:solidFill>
            <a:srgbClr val="3181DF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existing communication framework to support acceleration functions</a:t>
            </a:r>
            <a:endParaRPr lang="en-US" sz="2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24567" y="1554967"/>
            <a:ext cx="4121179" cy="952891"/>
          </a:xfrm>
          <a:prstGeom prst="roundRect">
            <a:avLst>
              <a:gd name="adj" fmla="val 14589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 targeting application use of specific accelerations</a:t>
            </a:r>
            <a:endParaRPr lang="en-US" sz="2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15" idx="1"/>
          </p:cNvCxnSpPr>
          <p:nvPr/>
        </p:nvCxnSpPr>
        <p:spPr>
          <a:xfrm flipH="1" flipV="1">
            <a:off x="5059681" y="3428247"/>
            <a:ext cx="2629674" cy="37779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6" idx="1"/>
          </p:cNvCxnSpPr>
          <p:nvPr/>
        </p:nvCxnSpPr>
        <p:spPr>
          <a:xfrm flipH="1" flipV="1">
            <a:off x="5059681" y="2031412"/>
            <a:ext cx="2064886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3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OFI Toolbox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fi_getinfo</a:t>
            </a:r>
            <a:endParaRPr lang="en-US" dirty="0" smtClean="0"/>
          </a:p>
          <a:p>
            <a:pPr lvl="1"/>
            <a:r>
              <a:rPr lang="en-US" dirty="0" smtClean="0"/>
              <a:t>Flexible capability and discovery API</a:t>
            </a:r>
          </a:p>
          <a:p>
            <a:r>
              <a:rPr lang="en-US" dirty="0" smtClean="0"/>
              <a:t>Counters</a:t>
            </a:r>
          </a:p>
          <a:p>
            <a:pPr lvl="1"/>
            <a:r>
              <a:rPr lang="en-US" dirty="0" smtClean="0"/>
              <a:t>Aggregate completions</a:t>
            </a:r>
          </a:p>
          <a:p>
            <a:r>
              <a:rPr lang="en-US" dirty="0" smtClean="0"/>
              <a:t>Triggered operations</a:t>
            </a:r>
          </a:p>
          <a:p>
            <a:pPr lvl="1"/>
            <a:r>
              <a:rPr lang="en-US" dirty="0" smtClean="0"/>
              <a:t>Transfer results after receiving input</a:t>
            </a:r>
          </a:p>
          <a:p>
            <a:r>
              <a:rPr lang="en-US" dirty="0" smtClean="0"/>
              <a:t>Multicast</a:t>
            </a:r>
          </a:p>
          <a:p>
            <a:pPr lvl="1"/>
            <a:r>
              <a:rPr lang="en-US" dirty="0" smtClean="0"/>
              <a:t>Generically defined, but limited by definition to DGRAM EPs</a:t>
            </a:r>
          </a:p>
          <a:p>
            <a:r>
              <a:rPr lang="en-US" dirty="0" smtClean="0"/>
              <a:t>Atomics</a:t>
            </a:r>
          </a:p>
          <a:p>
            <a:pPr lvl="1"/>
            <a:r>
              <a:rPr lang="en-US" dirty="0" smtClean="0"/>
              <a:t>Both RMA and tagged message based</a:t>
            </a:r>
          </a:p>
        </p:txBody>
      </p:sp>
    </p:spTree>
    <p:extLst>
      <p:ext uri="{BB962C8B-B14F-4D97-AF65-F5344CB8AC3E}">
        <p14:creationId xmlns:p14="http://schemas.microsoft.com/office/powerpoint/2010/main" val="19054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Change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candidates for API changes</a:t>
            </a:r>
          </a:p>
          <a:p>
            <a:pPr lvl="1"/>
            <a:r>
              <a:rPr lang="en-US" dirty="0" smtClean="0"/>
              <a:t>Ensure there’s a reasonable path forward for most options</a:t>
            </a:r>
          </a:p>
          <a:p>
            <a:r>
              <a:rPr lang="en-US" dirty="0" smtClean="0"/>
              <a:t>Vet list and analyze</a:t>
            </a:r>
          </a:p>
          <a:p>
            <a:r>
              <a:rPr lang="en-US" dirty="0" smtClean="0"/>
              <a:t>Prioritize</a:t>
            </a:r>
          </a:p>
          <a:p>
            <a:r>
              <a:rPr lang="en-US" dirty="0" smtClean="0"/>
              <a:t>Selectively add changes</a:t>
            </a:r>
          </a:p>
          <a:p>
            <a:pPr lvl="1"/>
            <a:r>
              <a:rPr lang="en-US" dirty="0" smtClean="0"/>
              <a:t>Defer where possible</a:t>
            </a:r>
          </a:p>
          <a:p>
            <a:pPr lvl="1"/>
            <a:r>
              <a:rPr lang="en-US" dirty="0" smtClean="0"/>
              <a:t>We may need them all</a:t>
            </a:r>
          </a:p>
        </p:txBody>
      </p:sp>
    </p:spTree>
    <p:extLst>
      <p:ext uri="{BB962C8B-B14F-4D97-AF65-F5344CB8AC3E}">
        <p14:creationId xmlns:p14="http://schemas.microsoft.com/office/powerpoint/2010/main" val="4642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Optional local memory registration</a:t>
            </a:r>
          </a:p>
          <a:p>
            <a:pPr lvl="1"/>
            <a:r>
              <a:rPr lang="en-US" dirty="0" smtClean="0"/>
              <a:t>E.g. FI_MR_LOCAL_OPT</a:t>
            </a:r>
          </a:p>
          <a:p>
            <a:pPr lvl="1"/>
            <a:r>
              <a:rPr lang="en-US" dirty="0" smtClean="0"/>
              <a:t>Allow apps to only sometimes register memory</a:t>
            </a:r>
          </a:p>
          <a:p>
            <a:pPr lvl="2"/>
            <a:r>
              <a:rPr lang="en-US" dirty="0" smtClean="0"/>
              <a:t>Provider must check for valid </a:t>
            </a:r>
            <a:r>
              <a:rPr lang="en-US" dirty="0" err="1" smtClean="0"/>
              <a:t>mr_desc</a:t>
            </a:r>
            <a:r>
              <a:rPr lang="en-US" dirty="0" smtClean="0"/>
              <a:t> per call</a:t>
            </a:r>
          </a:p>
          <a:p>
            <a:pPr lvl="1"/>
            <a:r>
              <a:rPr lang="en-US" dirty="0" smtClean="0"/>
              <a:t>Optimization for apps that re-use a pool of buffers for collectives, but general buffers for point to point transfers</a:t>
            </a:r>
          </a:p>
          <a:p>
            <a:pPr lvl="1"/>
            <a:r>
              <a:rPr lang="en-US" dirty="0" smtClean="0"/>
              <a:t>Proposal independent from offload support</a:t>
            </a:r>
          </a:p>
          <a:p>
            <a:r>
              <a:rPr lang="en-US" dirty="0" smtClean="0"/>
              <a:t>Multicast atomic operations</a:t>
            </a:r>
          </a:p>
          <a:p>
            <a:pPr lvl="1"/>
            <a:r>
              <a:rPr lang="en-US" dirty="0" smtClean="0"/>
              <a:t>E.g. FI_MULTICAST | FI_ATOMIC</a:t>
            </a:r>
          </a:p>
          <a:p>
            <a:pPr lvl="1"/>
            <a:r>
              <a:rPr lang="en-US" dirty="0" smtClean="0"/>
              <a:t>Enable providers that support a single atomic transfer to multiple destinations</a:t>
            </a:r>
          </a:p>
          <a:p>
            <a:pPr lvl="1"/>
            <a:r>
              <a:rPr lang="en-US" dirty="0" smtClean="0"/>
              <a:t>New flag for atomic query / transfer calls</a:t>
            </a:r>
          </a:p>
          <a:p>
            <a:pPr lvl="2"/>
            <a:r>
              <a:rPr lang="en-US" dirty="0" smtClean="0"/>
              <a:t>Provider can limit which atomic ops are supported</a:t>
            </a:r>
          </a:p>
        </p:txBody>
      </p:sp>
    </p:spTree>
    <p:extLst>
      <p:ext uri="{BB962C8B-B14F-4D97-AF65-F5344CB8AC3E}">
        <p14:creationId xmlns:p14="http://schemas.microsoft.com/office/powerpoint/2010/main" val="5666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multicast target destinations</a:t>
            </a:r>
          </a:p>
          <a:p>
            <a:pPr lvl="1"/>
            <a:r>
              <a:rPr lang="en-US" dirty="0" smtClean="0"/>
              <a:t>Endpoint joins group – </a:t>
            </a:r>
            <a:r>
              <a:rPr lang="en-US" dirty="0" err="1" smtClean="0"/>
              <a:t>fi_join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Uses existing API</a:t>
            </a:r>
          </a:p>
          <a:p>
            <a:pPr lvl="2"/>
            <a:r>
              <a:rPr lang="en-US" dirty="0" smtClean="0"/>
              <a:t>Which endpoints belong to group is undefined</a:t>
            </a:r>
          </a:p>
          <a:p>
            <a:pPr lvl="2"/>
            <a:r>
              <a:rPr lang="en-US" dirty="0" smtClean="0"/>
              <a:t>Number of endpoints in group is undefined</a:t>
            </a:r>
          </a:p>
          <a:p>
            <a:pPr lvl="1"/>
            <a:r>
              <a:rPr lang="en-US" dirty="0" smtClean="0"/>
              <a:t>Obtain address representing all addresses in an AV</a:t>
            </a:r>
          </a:p>
          <a:p>
            <a:pPr lvl="2"/>
            <a:r>
              <a:rPr lang="en-US" dirty="0" smtClean="0"/>
              <a:t>New AV call</a:t>
            </a:r>
          </a:p>
          <a:p>
            <a:pPr lvl="2"/>
            <a:r>
              <a:rPr lang="en-US" dirty="0" smtClean="0"/>
              <a:t>Only works if all peer EPs are involved in communication</a:t>
            </a:r>
          </a:p>
          <a:p>
            <a:pPr lvl="2"/>
            <a:r>
              <a:rPr lang="en-US" dirty="0" smtClean="0"/>
              <a:t>May need mechanism to include/exclude entries</a:t>
            </a:r>
          </a:p>
          <a:p>
            <a:pPr lvl="1"/>
            <a:r>
              <a:rPr lang="en-US" dirty="0" smtClean="0"/>
              <a:t>Existing multicast APIs do not match semantics, need something new</a:t>
            </a:r>
          </a:p>
          <a:p>
            <a:r>
              <a:rPr lang="en-US" dirty="0" smtClean="0"/>
              <a:t>Add priority to transfers</a:t>
            </a:r>
          </a:p>
          <a:p>
            <a:pPr lvl="1"/>
            <a:r>
              <a:rPr lang="en-US" dirty="0" smtClean="0"/>
              <a:t>Feasibility of implementation questionable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97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Gathered receive operations</a:t>
            </a:r>
          </a:p>
          <a:p>
            <a:pPr lvl="1"/>
            <a:r>
              <a:rPr lang="en-US" dirty="0" smtClean="0"/>
              <a:t>E.g. FI_MULTI_RECV | FI_TAGGED | FI_RMA</a:t>
            </a:r>
          </a:p>
          <a:p>
            <a:pPr lvl="1"/>
            <a:r>
              <a:rPr lang="en-US" dirty="0" smtClean="0"/>
              <a:t>Merging of multi-receive, tagged messages, and RMA semantics</a:t>
            </a:r>
          </a:p>
          <a:p>
            <a:pPr lvl="1"/>
            <a:r>
              <a:rPr lang="en-US" dirty="0" smtClean="0"/>
              <a:t>Receiver identifies target buffer</a:t>
            </a:r>
          </a:p>
          <a:p>
            <a:pPr lvl="1"/>
            <a:r>
              <a:rPr lang="en-US" dirty="0" smtClean="0"/>
              <a:t>Sender specifies offset</a:t>
            </a:r>
          </a:p>
          <a:p>
            <a:pPr lvl="1"/>
            <a:r>
              <a:rPr lang="en-US" dirty="0" smtClean="0"/>
              <a:t>TBD: determine responsibility for when gather is complete</a:t>
            </a:r>
          </a:p>
          <a:p>
            <a:pPr lvl="2"/>
            <a:r>
              <a:rPr lang="en-US" dirty="0" smtClean="0"/>
              <a:t>User tracks number of receives (e.g. counters)</a:t>
            </a:r>
          </a:p>
          <a:p>
            <a:pPr lvl="2"/>
            <a:r>
              <a:rPr lang="en-US" dirty="0" smtClean="0"/>
              <a:t>Provider performs the tracking (e.g. buffer is fully consumed)</a:t>
            </a:r>
          </a:p>
          <a:p>
            <a:r>
              <a:rPr lang="en-US" dirty="0" smtClean="0"/>
              <a:t>Issue: need to know when entire collective is finished</a:t>
            </a:r>
          </a:p>
          <a:p>
            <a:pPr lvl="1"/>
            <a:r>
              <a:rPr lang="en-US" dirty="0" smtClean="0"/>
              <a:t>I.e. all peers have finished </a:t>
            </a:r>
            <a:r>
              <a:rPr lang="en-US" smtClean="0"/>
              <a:t>this receive 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41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functions for network accelerations</a:t>
            </a:r>
          </a:p>
          <a:p>
            <a:pPr lvl="1"/>
            <a:r>
              <a:rPr lang="en-US" dirty="0" smtClean="0"/>
              <a:t>Proposed for endpoint accelerations</a:t>
            </a:r>
          </a:p>
          <a:p>
            <a:pPr lvl="1"/>
            <a:r>
              <a:rPr lang="en-US" dirty="0" smtClean="0"/>
              <a:t>Network accelerations may require additional semantics</a:t>
            </a:r>
          </a:p>
          <a:p>
            <a:pPr lvl="2"/>
            <a:r>
              <a:rPr lang="en-US" dirty="0" smtClean="0"/>
              <a:t>Asynchronous setup</a:t>
            </a:r>
          </a:p>
          <a:p>
            <a:pPr lvl="2"/>
            <a:r>
              <a:rPr lang="en-US" dirty="0" smtClean="0"/>
              <a:t>More complex input/output</a:t>
            </a:r>
          </a:p>
        </p:txBody>
      </p:sp>
    </p:spTree>
    <p:extLst>
      <p:ext uri="{BB962C8B-B14F-4D97-AF65-F5344CB8AC3E}">
        <p14:creationId xmlns:p14="http://schemas.microsoft.com/office/powerpoint/2010/main" val="40193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Proposal</a:t>
            </a:r>
            <a:br>
              <a:rPr lang="en-US" dirty="0" smtClean="0"/>
            </a:br>
            <a:r>
              <a:rPr lang="en-US" sz="3200" dirty="0" smtClean="0"/>
              <a:t>Still as a work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App fully manages the membership</a:t>
            </a:r>
          </a:p>
          <a:p>
            <a:pPr lvl="1"/>
            <a:r>
              <a:rPr lang="en-US" dirty="0" smtClean="0"/>
              <a:t>OFI manages the membership</a:t>
            </a:r>
          </a:p>
          <a:p>
            <a:r>
              <a:rPr lang="en-US" dirty="0" smtClean="0"/>
              <a:t>App managed membership</a:t>
            </a:r>
          </a:p>
          <a:p>
            <a:pPr lvl="1"/>
            <a:r>
              <a:rPr lang="en-US" dirty="0" smtClean="0"/>
              <a:t>App performs collective to setup membership</a:t>
            </a:r>
          </a:p>
          <a:p>
            <a:pPr lvl="1"/>
            <a:r>
              <a:rPr lang="en-US" dirty="0" smtClean="0"/>
              <a:t>App interfaces to fabric agent to configure resources</a:t>
            </a:r>
          </a:p>
          <a:p>
            <a:pPr lvl="1"/>
            <a:r>
              <a:rPr lang="en-US" dirty="0" smtClean="0"/>
              <a:t>App informs OFI of membership</a:t>
            </a:r>
          </a:p>
          <a:p>
            <a:r>
              <a:rPr lang="en-US" dirty="0" smtClean="0"/>
              <a:t>OFI managed membership</a:t>
            </a:r>
          </a:p>
          <a:p>
            <a:pPr lvl="1"/>
            <a:r>
              <a:rPr lang="en-US" dirty="0" smtClean="0"/>
              <a:t>App informs OFI members</a:t>
            </a:r>
          </a:p>
          <a:p>
            <a:pPr lvl="1"/>
            <a:r>
              <a:rPr lang="en-US" dirty="0" smtClean="0"/>
              <a:t>OFI provider performs collective to setup membership</a:t>
            </a:r>
          </a:p>
          <a:p>
            <a:pPr lvl="1"/>
            <a:r>
              <a:rPr lang="en-US" dirty="0" smtClean="0"/>
              <a:t>Provider interacts with any fabric agents</a:t>
            </a:r>
          </a:p>
        </p:txBody>
      </p:sp>
    </p:spTree>
    <p:extLst>
      <p:ext uri="{BB962C8B-B14F-4D97-AF65-F5344CB8AC3E}">
        <p14:creationId xmlns:p14="http://schemas.microsoft.com/office/powerpoint/2010/main" val="16164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step process</a:t>
            </a:r>
          </a:p>
          <a:p>
            <a:pPr lvl="1"/>
            <a:r>
              <a:rPr lang="en-US" dirty="0" smtClean="0"/>
              <a:t>Identify peer members – local setup (~MPI groups)</a:t>
            </a:r>
            <a:endParaRPr lang="en-US" dirty="0"/>
          </a:p>
          <a:p>
            <a:pPr lvl="1"/>
            <a:r>
              <a:rPr lang="en-US" dirty="0" smtClean="0"/>
              <a:t>Join collective</a:t>
            </a:r>
          </a:p>
          <a:p>
            <a:pPr lvl="2"/>
            <a:r>
              <a:rPr lang="en-US" dirty="0" smtClean="0"/>
              <a:t>Local setup – app managed membership</a:t>
            </a:r>
          </a:p>
          <a:p>
            <a:pPr lvl="2"/>
            <a:r>
              <a:rPr lang="en-US" dirty="0" smtClean="0"/>
              <a:t>Network setup (~MPI </a:t>
            </a:r>
            <a:r>
              <a:rPr lang="en-US" dirty="0" err="1" smtClean="0"/>
              <a:t>comm</a:t>
            </a:r>
            <a:r>
              <a:rPr lang="en-US" dirty="0" smtClean="0"/>
              <a:t> creation) – OFI managed membership</a:t>
            </a:r>
          </a:p>
          <a:p>
            <a:r>
              <a:rPr lang="en-US" dirty="0" smtClean="0"/>
              <a:t>Identify members</a:t>
            </a:r>
          </a:p>
          <a:p>
            <a:pPr lvl="1"/>
            <a:r>
              <a:rPr lang="en-US" dirty="0" smtClean="0"/>
              <a:t>New construct – AV Set</a:t>
            </a:r>
          </a:p>
          <a:p>
            <a:pPr lvl="1"/>
            <a:r>
              <a:rPr lang="en-US" dirty="0" smtClean="0"/>
              <a:t>Identifies a subset of addresses in an AV</a:t>
            </a:r>
          </a:p>
          <a:p>
            <a:pPr lvl="1"/>
            <a:r>
              <a:rPr lang="en-US" dirty="0" smtClean="0"/>
              <a:t>Operations to modify and derive new AV Sets</a:t>
            </a:r>
          </a:p>
          <a:p>
            <a:r>
              <a:rPr lang="en-US" dirty="0" smtClean="0"/>
              <a:t>Likely requires AV table</a:t>
            </a:r>
          </a:p>
          <a:p>
            <a:pPr lvl="1"/>
            <a:r>
              <a:rPr lang="en-US" dirty="0" smtClean="0"/>
              <a:t>Provider may not maintain an address list if AV map is used</a:t>
            </a:r>
          </a:p>
        </p:txBody>
      </p:sp>
    </p:spTree>
    <p:extLst>
      <p:ext uri="{BB962C8B-B14F-4D97-AF65-F5344CB8AC3E}">
        <p14:creationId xmlns:p14="http://schemas.microsoft.com/office/powerpoint/2010/main" val="10630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16" idx="3"/>
            <a:endCxn id="23" idx="1"/>
          </p:cNvCxnSpPr>
          <p:nvPr/>
        </p:nvCxnSpPr>
        <p:spPr>
          <a:xfrm>
            <a:off x="6035506" y="4311516"/>
            <a:ext cx="2477066" cy="565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Acceleration API Requirements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4645225" y="1268687"/>
            <a:ext cx="3012391" cy="765573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accelerator and function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711404" y="1946082"/>
            <a:ext cx="3324105" cy="959919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local and remote accelerations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89538" y="5400443"/>
            <a:ext cx="3310041" cy="1315710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necessary input parameters and output results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494288" y="5754003"/>
            <a:ext cx="3541221" cy="959919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protocol may need enhancements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82861" y="2260610"/>
            <a:ext cx="2876439" cy="1443206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SmartNIC</a:t>
            </a:r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SW may need to program function prior to use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78559" y="1251342"/>
            <a:ext cx="3839772" cy="925700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mechanism – available vs active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355359" y="5400443"/>
            <a:ext cx="3592121" cy="1315710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long-running functions (out-of-band execution)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939369" y="2195290"/>
            <a:ext cx="3012391" cy="781433"/>
          </a:xfrm>
          <a:prstGeom prst="roundRect">
            <a:avLst>
              <a:gd name="adj" fmla="val 1114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Persistent vs on-demand functions</a:t>
            </a:r>
            <a:endParaRPr lang="en-US" sz="2400" b="1" i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5926911" y="2879759"/>
            <a:ext cx="2819533" cy="612746"/>
          </a:xfrm>
          <a:prstGeom prst="straightConnector1">
            <a:avLst/>
          </a:prstGeom>
          <a:noFill/>
          <a:ln w="25400" cap="flat" cmpd="sng" algn="ctr">
            <a:solidFill>
              <a:srgbClr val="003C71"/>
            </a:solidFill>
            <a:prstDash val="solid"/>
            <a:tailEnd type="triangle"/>
          </a:ln>
          <a:effectLst/>
        </p:spPr>
      </p:cxnSp>
      <p:sp>
        <p:nvSpPr>
          <p:cNvPr id="110" name="Rounded Rectangle 109"/>
          <p:cNvSpPr/>
          <p:nvPr/>
        </p:nvSpPr>
        <p:spPr>
          <a:xfrm>
            <a:off x="3259054" y="3218556"/>
            <a:ext cx="2394065" cy="2098319"/>
          </a:xfrm>
          <a:prstGeom prst="roundRect">
            <a:avLst>
              <a:gd name="adj" fmla="val 113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SmartNIC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989900" y="3903759"/>
            <a:ext cx="1745336" cy="72637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Compute Node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71564" y="3686225"/>
            <a:ext cx="1998676" cy="43909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inline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71564" y="4231710"/>
            <a:ext cx="1998676" cy="43909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lookaside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69994" y="3785975"/>
            <a:ext cx="465512" cy="1051081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port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256141" y="3785975"/>
            <a:ext cx="2060108" cy="1051081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atin typeface="Arial Black" panose="020B0A04020102020204" pitchFamily="34" charset="0"/>
              </a:rPr>
              <a:t>Network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46529" y="3224207"/>
            <a:ext cx="3142727" cy="1883588"/>
          </a:xfrm>
          <a:prstGeom prst="roundRect">
            <a:avLst>
              <a:gd name="adj" fmla="val 113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SmartNIC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059039" y="3791625"/>
            <a:ext cx="1998676" cy="43909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inline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059039" y="4403610"/>
            <a:ext cx="1998676" cy="43909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lookaside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512572" y="3791625"/>
            <a:ext cx="465512" cy="1051081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port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191518" y="3414235"/>
            <a:ext cx="663935" cy="156144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Processor core(s)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059039" y="5212876"/>
            <a:ext cx="1245971" cy="44254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memory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591358" y="5212875"/>
            <a:ext cx="1200320" cy="44254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storage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4807" y="4715047"/>
            <a:ext cx="1245971" cy="44254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memory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24931" y="4715047"/>
            <a:ext cx="1200320" cy="44254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storage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52269" y="4771310"/>
            <a:ext cx="1245971" cy="442547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memory</a:t>
            </a:r>
            <a:endParaRPr lang="en-US" b="1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>
            <a:stCxn id="111" idx="3"/>
            <a:endCxn id="110" idx="1"/>
          </p:cNvCxnSpPr>
          <p:nvPr/>
        </p:nvCxnSpPr>
        <p:spPr>
          <a:xfrm>
            <a:off x="2735236" y="4266947"/>
            <a:ext cx="523818" cy="769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682024" y="2906001"/>
            <a:ext cx="0" cy="322238"/>
          </a:xfrm>
          <a:prstGeom prst="straightConnector1">
            <a:avLst/>
          </a:prstGeom>
          <a:noFill/>
          <a:ln w="25400" cap="flat" cmpd="sng" algn="ctr">
            <a:solidFill>
              <a:srgbClr val="003C71"/>
            </a:solidFill>
            <a:prstDash val="soli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>
          <a:xfrm flipH="1" flipV="1">
            <a:off x="7775508" y="4793197"/>
            <a:ext cx="737064" cy="1031528"/>
          </a:xfrm>
          <a:prstGeom prst="straightConnector1">
            <a:avLst/>
          </a:prstGeom>
          <a:noFill/>
          <a:ln w="25400" cap="flat" cmpd="sng" algn="ctr">
            <a:solidFill>
              <a:srgbClr val="003C71"/>
            </a:solidFill>
            <a:prstDash val="soli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 flipH="1" flipV="1">
            <a:off x="5210927" y="5086615"/>
            <a:ext cx="442192" cy="347534"/>
          </a:xfrm>
          <a:prstGeom prst="straightConnector1">
            <a:avLst/>
          </a:prstGeom>
          <a:noFill/>
          <a:ln w="25400" cap="flat" cmpd="sng" algn="ctr">
            <a:solidFill>
              <a:srgbClr val="003C71"/>
            </a:solidFill>
            <a:prstDash val="solid"/>
            <a:tailEnd type="triangle"/>
          </a:ln>
          <a:effectLst/>
        </p:spPr>
      </p:cxnSp>
      <p:cxnSp>
        <p:nvCxnSpPr>
          <p:cNvPr id="49" name="Straight Arrow Connector 48"/>
          <p:cNvCxnSpPr/>
          <p:nvPr/>
        </p:nvCxnSpPr>
        <p:spPr>
          <a:xfrm flipV="1">
            <a:off x="1851457" y="5212875"/>
            <a:ext cx="0" cy="187568"/>
          </a:xfrm>
          <a:prstGeom prst="straightConnector1">
            <a:avLst/>
          </a:prstGeom>
          <a:noFill/>
          <a:ln w="25400" cap="flat" cmpd="sng" algn="ctr">
            <a:solidFill>
              <a:srgbClr val="003C71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274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fi_av_set</a:t>
            </a:r>
            <a:r>
              <a:rPr lang="en-US" dirty="0" smtClean="0"/>
              <a:t>(</a:t>
            </a:r>
            <a:r>
              <a:rPr lang="en-US" dirty="0" err="1" smtClean="0"/>
              <a:t>av</a:t>
            </a:r>
            <a:r>
              <a:rPr lang="en-US" dirty="0" smtClean="0"/>
              <a:t>, </a:t>
            </a:r>
            <a:r>
              <a:rPr lang="en-US" dirty="0" err="1" smtClean="0"/>
              <a:t>attr</a:t>
            </a:r>
            <a:r>
              <a:rPr lang="en-US" dirty="0" smtClean="0"/>
              <a:t>, </a:t>
            </a:r>
            <a:r>
              <a:rPr lang="en-US" dirty="0" err="1" smtClean="0"/>
              <a:t>fid_av_set</a:t>
            </a:r>
            <a:r>
              <a:rPr lang="en-US" dirty="0" smtClean="0"/>
              <a:t> **set, </a:t>
            </a:r>
            <a:r>
              <a:rPr lang="en-US" dirty="0" smtClean="0"/>
              <a:t>uint64_t flags, void </a:t>
            </a:r>
            <a:r>
              <a:rPr lang="en-US" dirty="0" smtClean="0"/>
              <a:t>*context);</a:t>
            </a:r>
          </a:p>
          <a:p>
            <a:pPr lvl="1"/>
            <a:r>
              <a:rPr lang="en-US" dirty="0" smtClean="0"/>
              <a:t>Defines members for collective operations</a:t>
            </a:r>
          </a:p>
          <a:p>
            <a:r>
              <a:rPr lang="en-US" dirty="0" err="1" smtClean="0"/>
              <a:t>fi_av_set_attr</a:t>
            </a:r>
            <a:endParaRPr lang="en-US" dirty="0" smtClean="0"/>
          </a:p>
          <a:p>
            <a:pPr lvl="1"/>
            <a:r>
              <a:rPr lang="en-US" dirty="0" smtClean="0"/>
              <a:t>count – number of members</a:t>
            </a:r>
          </a:p>
          <a:p>
            <a:pPr lvl="1"/>
            <a:r>
              <a:rPr lang="en-US" dirty="0" err="1" smtClean="0"/>
              <a:t>start_addr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end_addr</a:t>
            </a:r>
            <a:r>
              <a:rPr lang="en-US" dirty="0" smtClean="0"/>
              <a:t> – range of address to include as members</a:t>
            </a:r>
          </a:p>
          <a:p>
            <a:pPr lvl="1"/>
            <a:r>
              <a:rPr lang="en-US" dirty="0" smtClean="0"/>
              <a:t>stride – identifies which members in range to include</a:t>
            </a:r>
          </a:p>
          <a:p>
            <a:pPr lvl="2"/>
            <a:r>
              <a:rPr lang="en-US" dirty="0" smtClean="0"/>
              <a:t>Only makes sense for AV table</a:t>
            </a:r>
          </a:p>
          <a:p>
            <a:r>
              <a:rPr lang="en-US" dirty="0" smtClean="0"/>
              <a:t>AV Set operations</a:t>
            </a:r>
          </a:p>
          <a:p>
            <a:pPr lvl="1"/>
            <a:r>
              <a:rPr lang="en-US" dirty="0" smtClean="0"/>
              <a:t>union(set1, set2)				set1 = set1 U set2</a:t>
            </a:r>
          </a:p>
          <a:p>
            <a:pPr lvl="1"/>
            <a:r>
              <a:rPr lang="en-US" dirty="0" smtClean="0"/>
              <a:t>intersection(set1, set2)		set1 = </a:t>
            </a:r>
            <a:r>
              <a:rPr lang="en-US" dirty="0"/>
              <a:t>set1 ∩ </a:t>
            </a:r>
            <a:r>
              <a:rPr lang="en-US" dirty="0" smtClean="0"/>
              <a:t>set2</a:t>
            </a:r>
          </a:p>
          <a:p>
            <a:pPr lvl="1"/>
            <a:r>
              <a:rPr lang="en-US" dirty="0" smtClean="0"/>
              <a:t>difference(set1, set2)			set1 = set1 – set2</a:t>
            </a:r>
          </a:p>
          <a:p>
            <a:pPr lvl="1"/>
            <a:r>
              <a:rPr lang="en-US" dirty="0" smtClean="0"/>
              <a:t>insert / remove</a:t>
            </a:r>
          </a:p>
        </p:txBody>
      </p:sp>
    </p:spTree>
    <p:extLst>
      <p:ext uri="{BB962C8B-B14F-4D97-AF65-F5344CB8AC3E}">
        <p14:creationId xmlns:p14="http://schemas.microsoft.com/office/powerpoint/2010/main" val="39801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Treat membership in a collective group the same as a multicast group</a:t>
            </a:r>
          </a:p>
          <a:p>
            <a:r>
              <a:rPr lang="en-US" dirty="0" err="1" smtClean="0"/>
              <a:t>fi_join</a:t>
            </a:r>
            <a:r>
              <a:rPr lang="en-US" dirty="0" smtClean="0"/>
              <a:t>(ep, </a:t>
            </a:r>
            <a:r>
              <a:rPr lang="en-US" dirty="0" err="1" smtClean="0"/>
              <a:t>addr</a:t>
            </a:r>
            <a:r>
              <a:rPr lang="en-US" dirty="0" smtClean="0"/>
              <a:t>, flags, </a:t>
            </a:r>
            <a:r>
              <a:rPr lang="en-US" dirty="0" err="1" smtClean="0"/>
              <a:t>mc_fid</a:t>
            </a:r>
            <a:r>
              <a:rPr lang="en-US" dirty="0" smtClean="0"/>
              <a:t>, context)</a:t>
            </a:r>
          </a:p>
          <a:p>
            <a:r>
              <a:rPr lang="en-US" dirty="0" err="1" smtClean="0"/>
              <a:t>fi_mc_addr</a:t>
            </a:r>
            <a:r>
              <a:rPr lang="en-US" dirty="0" smtClean="0"/>
              <a:t>(</a:t>
            </a:r>
            <a:r>
              <a:rPr lang="en-US" dirty="0" err="1" smtClean="0"/>
              <a:t>mc_fid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fi_addr_t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Join operates asynchronously, writes event to EQ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Assumes all members join collectively</a:t>
            </a:r>
          </a:p>
          <a:p>
            <a:r>
              <a:rPr lang="en-US" dirty="0" smtClean="0"/>
              <a:t>Flags – FI_COLLECTIVE must be set</a:t>
            </a:r>
          </a:p>
          <a:p>
            <a:r>
              <a:rPr lang="en-US" dirty="0" err="1" smtClean="0"/>
              <a:t>Addr</a:t>
            </a:r>
            <a:r>
              <a:rPr lang="en-US" dirty="0" smtClean="0"/>
              <a:t> – references AV Set</a:t>
            </a:r>
          </a:p>
          <a:p>
            <a:r>
              <a:rPr lang="en-US" dirty="0" smtClean="0"/>
              <a:t>Must close group to release any resources</a:t>
            </a:r>
          </a:p>
          <a:p>
            <a:r>
              <a:rPr lang="en-US" dirty="0" smtClean="0"/>
              <a:t>TBD: lifetime of AV Set relative to group</a:t>
            </a:r>
          </a:p>
          <a:p>
            <a:r>
              <a:rPr lang="en-US" dirty="0" smtClean="0"/>
              <a:t>TBD: handle non-universe based joins</a:t>
            </a:r>
          </a:p>
        </p:txBody>
      </p:sp>
    </p:spTree>
    <p:extLst>
      <p:ext uri="{BB962C8B-B14F-4D97-AF65-F5344CB8AC3E}">
        <p14:creationId xmlns:p14="http://schemas.microsoft.com/office/powerpoint/2010/main" val="11609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membership Mappings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mappings require multiple OFI calls</a:t>
            </a:r>
          </a:p>
          <a:p>
            <a:pPr lvl="1"/>
            <a:r>
              <a:rPr lang="en-US" dirty="0" smtClean="0"/>
              <a:t>OFI has simplified API</a:t>
            </a:r>
            <a:endParaRPr lang="en-US" dirty="0"/>
          </a:p>
          <a:p>
            <a:r>
              <a:rPr lang="en-US" dirty="0" err="1" smtClean="0"/>
              <a:t>fi_av_set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MPI_Group_range_incl</a:t>
            </a:r>
            <a:r>
              <a:rPr lang="en-US" dirty="0" smtClean="0"/>
              <a:t>(Universe, 1, ranges[1][3], *group)</a:t>
            </a:r>
          </a:p>
          <a:p>
            <a:pPr lvl="1"/>
            <a:r>
              <a:rPr lang="en-US" dirty="0" err="1" smtClean="0"/>
              <a:t>MPI_Group_range_excl</a:t>
            </a:r>
            <a:r>
              <a:rPr lang="en-US" dirty="0" smtClean="0"/>
              <a:t>(Universe, 1, ranges[1][3], *group)</a:t>
            </a:r>
          </a:p>
          <a:p>
            <a:r>
              <a:rPr lang="en-US" dirty="0" err="1" smtClean="0"/>
              <a:t>fi_av_set_union</a:t>
            </a:r>
            <a:r>
              <a:rPr lang="en-US" dirty="0"/>
              <a:t> </a:t>
            </a:r>
            <a:r>
              <a:rPr lang="en-US" dirty="0" smtClean="0"/>
              <a:t>/ intersect / diff</a:t>
            </a:r>
          </a:p>
          <a:p>
            <a:pPr lvl="1"/>
            <a:r>
              <a:rPr lang="en-US" dirty="0" err="1" smtClean="0"/>
              <a:t>MPI_Group_union</a:t>
            </a:r>
            <a:r>
              <a:rPr lang="en-US" dirty="0" smtClean="0"/>
              <a:t> / intersection / difference</a:t>
            </a:r>
          </a:p>
          <a:p>
            <a:r>
              <a:rPr lang="en-US" dirty="0" err="1" smtClean="0"/>
              <a:t>fi_av_set_insert</a:t>
            </a:r>
            <a:r>
              <a:rPr lang="en-US" dirty="0"/>
              <a:t> </a:t>
            </a:r>
            <a:r>
              <a:rPr lang="en-US" dirty="0" smtClean="0"/>
              <a:t>/ remove</a:t>
            </a:r>
          </a:p>
          <a:p>
            <a:pPr lvl="1"/>
            <a:r>
              <a:rPr lang="en-US" dirty="0" err="1" smtClean="0"/>
              <a:t>MPI_Group_incl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excl</a:t>
            </a:r>
            <a:r>
              <a:rPr lang="en-US" dirty="0" smtClean="0"/>
              <a:t>(group, 1, </a:t>
            </a:r>
            <a:r>
              <a:rPr lang="en-US" dirty="0" err="1" smtClean="0"/>
              <a:t>addr</a:t>
            </a:r>
            <a:r>
              <a:rPr lang="en-US" dirty="0" smtClean="0"/>
              <a:t>, &amp;group)</a:t>
            </a:r>
          </a:p>
          <a:p>
            <a:r>
              <a:rPr lang="en-US" dirty="0" err="1" smtClean="0"/>
              <a:t>fi_join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MPI_Comm_create</a:t>
            </a:r>
            <a:r>
              <a:rPr lang="en-US" dirty="0" smtClean="0"/>
              <a:t>(Universe, group, &amp;</a:t>
            </a:r>
            <a:r>
              <a:rPr lang="en-US" dirty="0" err="1" smtClean="0"/>
              <a:t>comm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66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FI_COLLECTIVE capability bit</a:t>
            </a:r>
          </a:p>
          <a:p>
            <a:pPr lvl="1"/>
            <a:r>
              <a:rPr lang="en-US" dirty="0" smtClean="0"/>
              <a:t>Secondary capability – provider may offer even if not requested</a:t>
            </a:r>
          </a:p>
          <a:p>
            <a:r>
              <a:rPr lang="en-US" dirty="0" smtClean="0"/>
              <a:t>Access using existing atomic interface</a:t>
            </a:r>
          </a:p>
          <a:p>
            <a:pPr lvl="1"/>
            <a:r>
              <a:rPr lang="en-US" dirty="0" smtClean="0"/>
              <a:t>Uses FI_COLLECTIVE flag to indicate collective operation</a:t>
            </a:r>
          </a:p>
          <a:p>
            <a:pPr lvl="2"/>
            <a:r>
              <a:rPr lang="en-US" dirty="0" smtClean="0"/>
              <a:t>Allows for interpretation of destination address</a:t>
            </a:r>
          </a:p>
          <a:p>
            <a:pPr lvl="1"/>
            <a:r>
              <a:rPr lang="en-US" dirty="0" smtClean="0"/>
              <a:t>Create new static inline wrappers for user convenience</a:t>
            </a:r>
          </a:p>
          <a:p>
            <a:pPr lvl="1"/>
            <a:r>
              <a:rPr lang="en-US" dirty="0" smtClean="0"/>
              <a:t>Details on collectives supported and limits obtained using atomic query APIs</a:t>
            </a:r>
          </a:p>
          <a:p>
            <a:r>
              <a:rPr lang="en-US" dirty="0" smtClean="0"/>
              <a:t>Support most common collective operations</a:t>
            </a:r>
          </a:p>
          <a:p>
            <a:pPr lvl="1"/>
            <a:r>
              <a:rPr lang="en-US" dirty="0" smtClean="0"/>
              <a:t>Limited to those which can map cleanly to the atomic interfaces</a:t>
            </a:r>
          </a:p>
          <a:p>
            <a:pPr lvl="1"/>
            <a:r>
              <a:rPr lang="en-US" dirty="0" smtClean="0"/>
              <a:t>Additional restrictions apply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fi_barrier</a:t>
            </a:r>
            <a:r>
              <a:rPr lang="en-US" dirty="0" smtClean="0"/>
              <a:t>(ep, </a:t>
            </a:r>
            <a:r>
              <a:rPr lang="en-US" dirty="0" err="1" smtClean="0"/>
              <a:t>coll_addr</a:t>
            </a:r>
            <a:r>
              <a:rPr lang="en-US" dirty="0" smtClean="0"/>
              <a:t>, flags, context)</a:t>
            </a:r>
          </a:p>
          <a:p>
            <a:pPr lvl="1"/>
            <a:r>
              <a:rPr lang="en-US" dirty="0" smtClean="0"/>
              <a:t>flags |= FI_COLLECTIVE</a:t>
            </a:r>
          </a:p>
          <a:p>
            <a:pPr lvl="1"/>
            <a:r>
              <a:rPr lang="en-US" dirty="0" smtClean="0"/>
              <a:t>New datatype FI_VOID</a:t>
            </a:r>
          </a:p>
          <a:p>
            <a:pPr lvl="1"/>
            <a:r>
              <a:rPr lang="en-US" dirty="0" smtClean="0"/>
              <a:t>New op FI_BARRIER</a:t>
            </a:r>
          </a:p>
          <a:p>
            <a:pPr lvl="1"/>
            <a:r>
              <a:rPr lang="en-US" dirty="0" smtClean="0"/>
              <a:t>Destination buffer ignored</a:t>
            </a:r>
          </a:p>
          <a:p>
            <a:endParaRPr lang="en-US" dirty="0" smtClean="0"/>
          </a:p>
          <a:p>
            <a:r>
              <a:rPr lang="en-US" dirty="0" err="1" smtClean="0"/>
              <a:t>fi_atomic</a:t>
            </a:r>
            <a:r>
              <a:rPr lang="en-US" dirty="0" smtClean="0"/>
              <a:t>(ep, NULL, 0, NULL, </a:t>
            </a:r>
            <a:r>
              <a:rPr lang="en-US" dirty="0" err="1" smtClean="0"/>
              <a:t>coll_addr</a:t>
            </a:r>
            <a:r>
              <a:rPr lang="en-US" dirty="0" smtClean="0"/>
              <a:t>, 0, 0, FI_VOID, FI_BARRIER, context)</a:t>
            </a:r>
          </a:p>
        </p:txBody>
      </p:sp>
    </p:spTree>
    <p:extLst>
      <p:ext uri="{BB962C8B-B14F-4D97-AF65-F5344CB8AC3E}">
        <p14:creationId xmlns:p14="http://schemas.microsoft.com/office/powerpoint/2010/main" val="33887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fi_broadcast</a:t>
            </a:r>
            <a:r>
              <a:rPr lang="en-US" dirty="0" smtClean="0"/>
              <a:t>(ep, </a:t>
            </a:r>
            <a:r>
              <a:rPr lang="en-US" dirty="0" err="1" smtClean="0"/>
              <a:t>buf</a:t>
            </a:r>
            <a:r>
              <a:rPr lang="en-US" dirty="0" smtClean="0"/>
              <a:t>, count, </a:t>
            </a:r>
            <a:r>
              <a:rPr lang="en-US" dirty="0" err="1" smtClean="0"/>
              <a:t>desc</a:t>
            </a:r>
            <a:r>
              <a:rPr lang="en-US" dirty="0" smtClean="0"/>
              <a:t>, </a:t>
            </a:r>
            <a:r>
              <a:rPr lang="en-US" dirty="0" err="1" smtClean="0"/>
              <a:t>coll_addr</a:t>
            </a:r>
            <a:r>
              <a:rPr lang="en-US" dirty="0" smtClean="0"/>
              <a:t>, datatype, flags, context)</a:t>
            </a:r>
          </a:p>
          <a:p>
            <a:pPr lvl="1"/>
            <a:r>
              <a:rPr lang="en-US" dirty="0" smtClean="0"/>
              <a:t>Flags – requires FI_SEND or FI_RECV to identify the source of the broadcast</a:t>
            </a:r>
          </a:p>
          <a:p>
            <a:pPr lvl="1"/>
            <a:r>
              <a:rPr lang="en-US" dirty="0" err="1" smtClean="0"/>
              <a:t>buf</a:t>
            </a:r>
            <a:r>
              <a:rPr lang="en-US" dirty="0" smtClean="0"/>
              <a:t> is treated as either transmit or receive buffer based on flags</a:t>
            </a:r>
          </a:p>
          <a:p>
            <a:pPr lvl="1"/>
            <a:r>
              <a:rPr lang="en-US" dirty="0" smtClean="0"/>
              <a:t>flags |= FI_COLLECTIVE</a:t>
            </a:r>
          </a:p>
          <a:p>
            <a:pPr lvl="1"/>
            <a:r>
              <a:rPr lang="en-US" dirty="0" smtClean="0"/>
              <a:t>op is FI_WRITE</a:t>
            </a:r>
          </a:p>
          <a:p>
            <a:pPr lvl="1"/>
            <a:r>
              <a:rPr lang="en-US" dirty="0" smtClean="0"/>
              <a:t>Destination buffer ignored</a:t>
            </a:r>
          </a:p>
          <a:p>
            <a:endParaRPr lang="en-US" dirty="0" smtClean="0"/>
          </a:p>
          <a:p>
            <a:r>
              <a:rPr lang="en-US" dirty="0" err="1" smtClean="0"/>
              <a:t>fi_atomic</a:t>
            </a:r>
            <a:r>
              <a:rPr lang="en-US" dirty="0" smtClean="0"/>
              <a:t>(ep, </a:t>
            </a:r>
            <a:r>
              <a:rPr lang="en-US" dirty="0" err="1" smtClean="0"/>
              <a:t>buf</a:t>
            </a:r>
            <a:r>
              <a:rPr lang="en-US" dirty="0" smtClean="0"/>
              <a:t>, count, </a:t>
            </a:r>
            <a:r>
              <a:rPr lang="en-US" dirty="0" err="1" smtClean="0"/>
              <a:t>desc</a:t>
            </a:r>
            <a:r>
              <a:rPr lang="en-US" dirty="0" smtClean="0"/>
              <a:t>, </a:t>
            </a:r>
            <a:r>
              <a:rPr lang="en-US" dirty="0" err="1"/>
              <a:t>coll_addr</a:t>
            </a:r>
            <a:r>
              <a:rPr lang="en-US" dirty="0"/>
              <a:t>, 0, 0, </a:t>
            </a:r>
            <a:r>
              <a:rPr lang="en-US" dirty="0" smtClean="0"/>
              <a:t>datatype, FI_WRITE, </a:t>
            </a:r>
            <a:r>
              <a:rPr lang="en-US" dirty="0"/>
              <a:t>context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May need to be </a:t>
            </a:r>
            <a:r>
              <a:rPr lang="en-US" dirty="0" err="1" smtClean="0"/>
              <a:t>fi_fetch_atomic</a:t>
            </a:r>
            <a:r>
              <a:rPr lang="en-US" dirty="0" smtClean="0"/>
              <a:t>() to handle </a:t>
            </a:r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 err="1" smtClean="0"/>
              <a:t>params</a:t>
            </a:r>
            <a:endParaRPr lang="en-US" dirty="0" smtClean="0"/>
          </a:p>
          <a:p>
            <a:pPr lvl="1"/>
            <a:r>
              <a:rPr lang="en-US" dirty="0" smtClean="0"/>
              <a:t>Could use FI_READ on receive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fi_allreduce</a:t>
            </a:r>
            <a:r>
              <a:rPr lang="en-US" dirty="0" smtClean="0"/>
              <a:t>(ep, </a:t>
            </a:r>
            <a:r>
              <a:rPr lang="en-US" dirty="0" err="1" smtClean="0"/>
              <a:t>buf</a:t>
            </a:r>
            <a:r>
              <a:rPr lang="en-US" dirty="0" smtClean="0"/>
              <a:t>, count, </a:t>
            </a:r>
            <a:r>
              <a:rPr lang="en-US" dirty="0" err="1" smtClean="0"/>
              <a:t>desc</a:t>
            </a:r>
            <a:r>
              <a:rPr lang="en-US" dirty="0" smtClean="0"/>
              <a:t>, result, </a:t>
            </a:r>
            <a:r>
              <a:rPr lang="en-US" dirty="0" err="1" smtClean="0"/>
              <a:t>result_desc</a:t>
            </a:r>
            <a:r>
              <a:rPr lang="en-US" dirty="0" smtClean="0"/>
              <a:t>, </a:t>
            </a:r>
            <a:r>
              <a:rPr lang="en-US" dirty="0" err="1" smtClean="0"/>
              <a:t>coll_addr</a:t>
            </a:r>
            <a:r>
              <a:rPr lang="en-US" dirty="0" smtClean="0"/>
              <a:t>, datatype, op, flags, context)</a:t>
            </a:r>
          </a:p>
          <a:p>
            <a:pPr lvl="1"/>
            <a:r>
              <a:rPr lang="en-US" dirty="0" smtClean="0"/>
              <a:t>flags |= FI_COLLECTIVE</a:t>
            </a:r>
          </a:p>
          <a:p>
            <a:endParaRPr lang="en-US" dirty="0" smtClean="0"/>
          </a:p>
          <a:p>
            <a:r>
              <a:rPr lang="en-US" dirty="0" err="1" smtClean="0"/>
              <a:t>fi_fetch_atomic</a:t>
            </a:r>
            <a:r>
              <a:rPr lang="en-US" dirty="0" smtClean="0"/>
              <a:t>(ep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count, </a:t>
            </a:r>
            <a:r>
              <a:rPr lang="en-US" dirty="0" err="1"/>
              <a:t>desc</a:t>
            </a:r>
            <a:r>
              <a:rPr lang="en-US" dirty="0"/>
              <a:t>, </a:t>
            </a:r>
            <a:r>
              <a:rPr lang="en-US" dirty="0" smtClean="0"/>
              <a:t>result, </a:t>
            </a:r>
            <a:r>
              <a:rPr lang="en-US" dirty="0" err="1" smtClean="0"/>
              <a:t>result_desc</a:t>
            </a:r>
            <a:r>
              <a:rPr lang="en-US" dirty="0" smtClean="0"/>
              <a:t>, </a:t>
            </a:r>
            <a:r>
              <a:rPr lang="en-US" dirty="0" err="1" smtClean="0"/>
              <a:t>coll_addr</a:t>
            </a:r>
            <a:r>
              <a:rPr lang="en-US" dirty="0"/>
              <a:t>, 0, 0, </a:t>
            </a:r>
            <a:r>
              <a:rPr lang="en-US" dirty="0" smtClean="0"/>
              <a:t>datatype</a:t>
            </a:r>
            <a:r>
              <a:rPr lang="en-US" dirty="0"/>
              <a:t>, </a:t>
            </a:r>
            <a:r>
              <a:rPr lang="en-US" dirty="0" smtClean="0"/>
              <a:t>op, </a:t>
            </a:r>
            <a:r>
              <a:rPr lang="en-US" dirty="0"/>
              <a:t>context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To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MPI_AlltoAll</a:t>
            </a:r>
            <a:r>
              <a:rPr lang="en-US" dirty="0"/>
              <a:t>(&amp;</a:t>
            </a:r>
            <a:r>
              <a:rPr lang="en-US" dirty="0" err="1"/>
              <a:t>sendbuf</a:t>
            </a:r>
            <a:r>
              <a:rPr lang="en-US" dirty="0"/>
              <a:t>, </a:t>
            </a:r>
            <a:r>
              <a:rPr lang="en-US" dirty="0" err="1"/>
              <a:t>sendcount</a:t>
            </a:r>
            <a:r>
              <a:rPr lang="en-US" dirty="0"/>
              <a:t>, </a:t>
            </a:r>
            <a:r>
              <a:rPr lang="en-US" dirty="0" err="1" smtClean="0"/>
              <a:t>sendtype</a:t>
            </a:r>
            <a:r>
              <a:rPr lang="en-US" dirty="0" smtClean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&amp;</a:t>
            </a:r>
            <a:r>
              <a:rPr lang="en-US" dirty="0" err="1"/>
              <a:t>recvbuf</a:t>
            </a:r>
            <a:r>
              <a:rPr lang="en-US" dirty="0"/>
              <a:t>, </a:t>
            </a:r>
            <a:r>
              <a:rPr lang="en-US" dirty="0" err="1"/>
              <a:t>recvcount</a:t>
            </a:r>
            <a:r>
              <a:rPr lang="en-US" dirty="0"/>
              <a:t>, </a:t>
            </a:r>
            <a:r>
              <a:rPr lang="en-US" dirty="0" err="1"/>
              <a:t>recvtype</a:t>
            </a:r>
            <a:r>
              <a:rPr lang="en-US" dirty="0"/>
              <a:t>, </a:t>
            </a:r>
            <a:r>
              <a:rPr lang="en-US" dirty="0" err="1"/>
              <a:t>comm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Does not map natively to existing OFI calls</a:t>
            </a:r>
          </a:p>
          <a:p>
            <a:pPr lvl="1"/>
            <a:r>
              <a:rPr lang="en-US" dirty="0" smtClean="0"/>
              <a:t>Can map to atomic fetch with restrictions</a:t>
            </a:r>
            <a:endParaRPr lang="en-US" dirty="0"/>
          </a:p>
          <a:p>
            <a:r>
              <a:rPr lang="en-US" dirty="0" smtClean="0"/>
              <a:t>Can </a:t>
            </a:r>
            <a:r>
              <a:rPr lang="en-US" dirty="0" err="1" smtClean="0"/>
              <a:t>sendtype</a:t>
            </a:r>
            <a:r>
              <a:rPr lang="en-US" dirty="0" smtClean="0"/>
              <a:t> differ from </a:t>
            </a:r>
            <a:r>
              <a:rPr lang="en-US" dirty="0" err="1" smtClean="0"/>
              <a:t>recvtype</a:t>
            </a:r>
            <a:r>
              <a:rPr lang="en-US" dirty="0" smtClean="0"/>
              <a:t> in practice?</a:t>
            </a:r>
          </a:p>
          <a:p>
            <a:r>
              <a:rPr lang="en-US" dirty="0" smtClean="0"/>
              <a:t>Can type be replaced with size in bytes?</a:t>
            </a:r>
          </a:p>
          <a:p>
            <a:r>
              <a:rPr lang="en-US" dirty="0" smtClean="0"/>
              <a:t>Will peers use different values for send/</a:t>
            </a:r>
            <a:r>
              <a:rPr lang="en-US" dirty="0" err="1" smtClean="0"/>
              <a:t>recv</a:t>
            </a:r>
            <a:r>
              <a:rPr lang="en-US" dirty="0" smtClean="0"/>
              <a:t> count?</a:t>
            </a:r>
          </a:p>
          <a:p>
            <a:pPr lvl="1"/>
            <a:r>
              <a:rPr lang="en-US" dirty="0" smtClean="0"/>
              <a:t>I.e. can </a:t>
            </a:r>
            <a:r>
              <a:rPr lang="en-US" dirty="0" err="1" smtClean="0"/>
              <a:t>recvcount</a:t>
            </a:r>
            <a:r>
              <a:rPr lang="en-US" dirty="0" smtClean="0"/>
              <a:t> be calculated from </a:t>
            </a:r>
            <a:r>
              <a:rPr lang="en-US" dirty="0" err="1" smtClean="0"/>
              <a:t>sendcount</a:t>
            </a:r>
            <a:r>
              <a:rPr lang="en-US" dirty="0" smtClean="0"/>
              <a:t> and size of collective group?</a:t>
            </a:r>
          </a:p>
        </p:txBody>
      </p:sp>
    </p:spTree>
    <p:extLst>
      <p:ext uri="{BB962C8B-B14F-4D97-AF65-F5344CB8AC3E}">
        <p14:creationId xmlns:p14="http://schemas.microsoft.com/office/powerpoint/2010/main" val="41503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To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fi_alltoall</a:t>
            </a:r>
            <a:r>
              <a:rPr lang="en-US" dirty="0" smtClean="0"/>
              <a:t>(ep, </a:t>
            </a:r>
            <a:r>
              <a:rPr lang="en-US" dirty="0" err="1" smtClean="0"/>
              <a:t>buf</a:t>
            </a:r>
            <a:r>
              <a:rPr lang="en-US" dirty="0" smtClean="0"/>
              <a:t>, count, </a:t>
            </a:r>
            <a:r>
              <a:rPr lang="en-US" dirty="0" err="1" smtClean="0"/>
              <a:t>desc</a:t>
            </a:r>
            <a:r>
              <a:rPr lang="en-US" dirty="0" smtClean="0"/>
              <a:t>, result, </a:t>
            </a:r>
            <a:r>
              <a:rPr lang="en-US" dirty="0" err="1" smtClean="0"/>
              <a:t>result_desc</a:t>
            </a:r>
            <a:r>
              <a:rPr lang="en-US" dirty="0" smtClean="0"/>
              <a:t>, </a:t>
            </a:r>
            <a:r>
              <a:rPr lang="en-US" dirty="0" err="1" smtClean="0"/>
              <a:t>coll_addr</a:t>
            </a:r>
            <a:r>
              <a:rPr lang="en-US" dirty="0" smtClean="0"/>
              <a:t>, 0, 0, datatype, context)</a:t>
            </a:r>
          </a:p>
          <a:p>
            <a:pPr lvl="1"/>
            <a:r>
              <a:rPr lang="en-US" dirty="0" smtClean="0"/>
              <a:t>Require same datatype for send and receive buffers</a:t>
            </a:r>
          </a:p>
          <a:p>
            <a:pPr lvl="1"/>
            <a:r>
              <a:rPr lang="en-US" dirty="0" smtClean="0"/>
              <a:t>Results distributed evenly to all peers</a:t>
            </a:r>
          </a:p>
          <a:p>
            <a:endParaRPr lang="en-US" dirty="0" smtClean="0"/>
          </a:p>
          <a:p>
            <a:r>
              <a:rPr lang="en-US" dirty="0" err="1" smtClean="0"/>
              <a:t>fi_fetch_atomic</a:t>
            </a:r>
            <a:r>
              <a:rPr lang="en-US" dirty="0" smtClean="0"/>
              <a:t>(ep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count, </a:t>
            </a:r>
            <a:r>
              <a:rPr lang="en-US" dirty="0" err="1"/>
              <a:t>desc</a:t>
            </a:r>
            <a:r>
              <a:rPr lang="en-US" dirty="0"/>
              <a:t>, result, </a:t>
            </a:r>
            <a:r>
              <a:rPr lang="en-US" dirty="0" err="1"/>
              <a:t>result_desc</a:t>
            </a:r>
            <a:r>
              <a:rPr lang="en-US" dirty="0"/>
              <a:t>, </a:t>
            </a:r>
            <a:r>
              <a:rPr lang="en-US" dirty="0" err="1"/>
              <a:t>coll_addr</a:t>
            </a:r>
            <a:r>
              <a:rPr lang="en-US" dirty="0"/>
              <a:t>, 0, 0, </a:t>
            </a:r>
            <a:r>
              <a:rPr lang="en-US" dirty="0" smtClean="0"/>
              <a:t>datatype</a:t>
            </a:r>
            <a:r>
              <a:rPr lang="en-US" dirty="0"/>
              <a:t>, </a:t>
            </a:r>
            <a:r>
              <a:rPr lang="en-US" dirty="0" smtClean="0"/>
              <a:t>FI_ALLTOALL, </a:t>
            </a:r>
            <a:r>
              <a:rPr lang="en-US" dirty="0"/>
              <a:t>context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Reduce-scatter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fi_reduce_scatter</a:t>
            </a:r>
            <a:r>
              <a:rPr lang="en-US" dirty="0" smtClean="0"/>
              <a:t>(ep, </a:t>
            </a:r>
            <a:r>
              <a:rPr lang="en-US" dirty="0" err="1" smtClean="0"/>
              <a:t>buf</a:t>
            </a:r>
            <a:r>
              <a:rPr lang="en-US" dirty="0" smtClean="0"/>
              <a:t>, count, </a:t>
            </a:r>
            <a:r>
              <a:rPr lang="en-US" dirty="0" err="1" smtClean="0"/>
              <a:t>desc</a:t>
            </a:r>
            <a:r>
              <a:rPr lang="en-US" dirty="0" smtClean="0"/>
              <a:t>, result, </a:t>
            </a:r>
            <a:r>
              <a:rPr lang="en-US" dirty="0" err="1" smtClean="0"/>
              <a:t>result_desc</a:t>
            </a:r>
            <a:r>
              <a:rPr lang="en-US" dirty="0" smtClean="0"/>
              <a:t>, </a:t>
            </a:r>
            <a:r>
              <a:rPr lang="en-US" dirty="0" err="1" smtClean="0"/>
              <a:t>coll_addr</a:t>
            </a:r>
            <a:r>
              <a:rPr lang="en-US" dirty="0" smtClean="0"/>
              <a:t>, datatype, op, flags, context)</a:t>
            </a:r>
          </a:p>
          <a:p>
            <a:pPr lvl="1"/>
            <a:r>
              <a:rPr lang="en-US" dirty="0" smtClean="0"/>
              <a:t>flags |= FI_COLLECTIVE | FI_SCATTER</a:t>
            </a:r>
          </a:p>
          <a:p>
            <a:pPr lvl="1"/>
            <a:r>
              <a:rPr lang="en-US" dirty="0" smtClean="0"/>
              <a:t>Need new flag to indicate scattering of results</a:t>
            </a:r>
          </a:p>
          <a:p>
            <a:endParaRPr lang="en-US" dirty="0"/>
          </a:p>
          <a:p>
            <a:r>
              <a:rPr lang="en-US" dirty="0" err="1"/>
              <a:t>fi_fetch_atomic</a:t>
            </a:r>
            <a:r>
              <a:rPr lang="en-US" dirty="0"/>
              <a:t>(ep, </a:t>
            </a:r>
            <a:r>
              <a:rPr lang="en-US" dirty="0" err="1"/>
              <a:t>buf</a:t>
            </a:r>
            <a:r>
              <a:rPr lang="en-US" dirty="0"/>
              <a:t>, count, </a:t>
            </a:r>
            <a:r>
              <a:rPr lang="en-US" dirty="0" err="1"/>
              <a:t>desc</a:t>
            </a:r>
            <a:r>
              <a:rPr lang="en-US" dirty="0"/>
              <a:t>, result, </a:t>
            </a:r>
            <a:r>
              <a:rPr lang="en-US" dirty="0" err="1"/>
              <a:t>result_desc</a:t>
            </a:r>
            <a:r>
              <a:rPr lang="en-US" dirty="0"/>
              <a:t>, </a:t>
            </a:r>
            <a:r>
              <a:rPr lang="en-US" dirty="0" err="1"/>
              <a:t>coll_addr</a:t>
            </a:r>
            <a:r>
              <a:rPr lang="en-US" dirty="0"/>
              <a:t>, 0, 0, </a:t>
            </a:r>
            <a:r>
              <a:rPr lang="en-US" dirty="0" smtClean="0"/>
              <a:t>datatype</a:t>
            </a:r>
            <a:r>
              <a:rPr lang="en-US" dirty="0"/>
              <a:t>, </a:t>
            </a:r>
            <a:r>
              <a:rPr lang="en-US" dirty="0" smtClean="0"/>
              <a:t>op, </a:t>
            </a:r>
            <a:r>
              <a:rPr lang="en-US" dirty="0"/>
              <a:t>context)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45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Vision of Solution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299258" y="1379913"/>
          <a:ext cx="7390097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7180635" y="5221104"/>
            <a:ext cx="4009045" cy="1296137"/>
          </a:xfrm>
          <a:prstGeom prst="roundRect">
            <a:avLst>
              <a:gd name="adj" fmla="val 10694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Define mechanism to pass input/output parameters and invoke acceleration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26832" y="3821880"/>
            <a:ext cx="4369782" cy="1171835"/>
          </a:xfrm>
          <a:prstGeom prst="roundRect">
            <a:avLst>
              <a:gd name="adj" fmla="val 12674"/>
            </a:avLst>
          </a:prstGeom>
          <a:solidFill>
            <a:srgbClr val="3181DF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existing communication framework to support acceleration functions</a:t>
            </a:r>
            <a:endParaRPr lang="en-US" sz="2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6832" y="2641600"/>
            <a:ext cx="4121179" cy="952891"/>
          </a:xfrm>
          <a:prstGeom prst="roundRect">
            <a:avLst>
              <a:gd name="adj" fmla="val 14589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685800"/>
            <a:r>
              <a:rPr lang="en-US" sz="2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 targeting application use of specific accelerations</a:t>
            </a:r>
            <a:endParaRPr lang="en-US" sz="2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5849" y="1379913"/>
            <a:ext cx="3563831" cy="1034298"/>
          </a:xfrm>
          <a:prstGeom prst="roundRect">
            <a:avLst>
              <a:gd name="adj" fmla="val 14589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r>
              <a:rPr lang="en-US" sz="2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internal hardware prototyping</a:t>
            </a:r>
            <a:endParaRPr lang="en-US" sz="2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15" idx="1"/>
          </p:cNvCxnSpPr>
          <p:nvPr/>
        </p:nvCxnSpPr>
        <p:spPr>
          <a:xfrm flipH="1" flipV="1">
            <a:off x="4991986" y="3535326"/>
            <a:ext cx="2634846" cy="8724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6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all-gather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MPI_Allgather</a:t>
            </a:r>
            <a:r>
              <a:rPr lang="en-US" dirty="0"/>
              <a:t>(&amp;</a:t>
            </a:r>
            <a:r>
              <a:rPr lang="en-US" dirty="0" err="1"/>
              <a:t>sendbuf</a:t>
            </a:r>
            <a:r>
              <a:rPr lang="en-US" dirty="0"/>
              <a:t>, </a:t>
            </a:r>
            <a:r>
              <a:rPr lang="en-US" dirty="0" err="1"/>
              <a:t>sendcount</a:t>
            </a:r>
            <a:r>
              <a:rPr lang="en-US" dirty="0"/>
              <a:t>, </a:t>
            </a:r>
            <a:r>
              <a:rPr lang="en-US" dirty="0" err="1"/>
              <a:t>sendtype</a:t>
            </a:r>
            <a:r>
              <a:rPr lang="en-US" dirty="0"/>
              <a:t>, &amp;</a:t>
            </a:r>
            <a:r>
              <a:rPr lang="en-US" dirty="0" err="1"/>
              <a:t>recvbuf</a:t>
            </a:r>
            <a:r>
              <a:rPr lang="en-US" dirty="0"/>
              <a:t>, </a:t>
            </a:r>
            <a:r>
              <a:rPr lang="en-US" dirty="0" err="1"/>
              <a:t>recvcount</a:t>
            </a:r>
            <a:r>
              <a:rPr lang="en-US" dirty="0"/>
              <a:t>, </a:t>
            </a:r>
            <a:r>
              <a:rPr lang="en-US" dirty="0" err="1"/>
              <a:t>recvtype</a:t>
            </a:r>
            <a:r>
              <a:rPr lang="en-US" dirty="0"/>
              <a:t>, </a:t>
            </a:r>
            <a:r>
              <a:rPr lang="en-US" dirty="0" err="1"/>
              <a:t>comm</a:t>
            </a:r>
            <a:r>
              <a:rPr lang="en-US" dirty="0"/>
              <a:t>)</a:t>
            </a:r>
          </a:p>
          <a:p>
            <a:r>
              <a:rPr lang="en-US" dirty="0" smtClean="0"/>
              <a:t>Similar issues and discussion as All to All</a:t>
            </a:r>
          </a:p>
          <a:p>
            <a:r>
              <a:rPr lang="en-US" dirty="0" err="1" smtClean="0"/>
              <a:t>fi_allgather</a:t>
            </a:r>
            <a:r>
              <a:rPr lang="en-US" dirty="0" smtClean="0"/>
              <a:t>(ep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count, </a:t>
            </a:r>
            <a:r>
              <a:rPr lang="en-US" dirty="0" err="1"/>
              <a:t>desc</a:t>
            </a:r>
            <a:r>
              <a:rPr lang="en-US" dirty="0"/>
              <a:t>, result, </a:t>
            </a:r>
            <a:r>
              <a:rPr lang="en-US" dirty="0" err="1"/>
              <a:t>result_desc</a:t>
            </a:r>
            <a:r>
              <a:rPr lang="en-US" dirty="0"/>
              <a:t>, </a:t>
            </a:r>
            <a:r>
              <a:rPr lang="en-US" dirty="0" err="1"/>
              <a:t>coll_addr</a:t>
            </a:r>
            <a:r>
              <a:rPr lang="en-US" dirty="0"/>
              <a:t>, 0, 0, datatype, context)</a:t>
            </a:r>
          </a:p>
          <a:p>
            <a:pPr lvl="1"/>
            <a:r>
              <a:rPr lang="en-US" dirty="0"/>
              <a:t>Require same datatype for send and receive buffers</a:t>
            </a:r>
          </a:p>
          <a:p>
            <a:pPr lvl="1"/>
            <a:r>
              <a:rPr lang="en-US" dirty="0"/>
              <a:t>Results distributed evenly to all peers</a:t>
            </a:r>
          </a:p>
          <a:p>
            <a:endParaRPr lang="en-US" dirty="0"/>
          </a:p>
          <a:p>
            <a:r>
              <a:rPr lang="en-US" dirty="0" err="1"/>
              <a:t>fi_fetch_atomic</a:t>
            </a:r>
            <a:r>
              <a:rPr lang="en-US" dirty="0"/>
              <a:t>(ep, </a:t>
            </a:r>
            <a:r>
              <a:rPr lang="en-US" dirty="0" err="1"/>
              <a:t>buf</a:t>
            </a:r>
            <a:r>
              <a:rPr lang="en-US" dirty="0"/>
              <a:t>, count, </a:t>
            </a:r>
            <a:r>
              <a:rPr lang="en-US" dirty="0" err="1"/>
              <a:t>desc</a:t>
            </a:r>
            <a:r>
              <a:rPr lang="en-US" dirty="0"/>
              <a:t>, result, </a:t>
            </a:r>
            <a:r>
              <a:rPr lang="en-US" dirty="0" err="1"/>
              <a:t>result_desc</a:t>
            </a:r>
            <a:r>
              <a:rPr lang="en-US" dirty="0"/>
              <a:t>, </a:t>
            </a:r>
            <a:r>
              <a:rPr lang="en-US" dirty="0" err="1"/>
              <a:t>coll_addr</a:t>
            </a:r>
            <a:r>
              <a:rPr lang="en-US" dirty="0"/>
              <a:t>, 0, 0, datatype, </a:t>
            </a:r>
            <a:r>
              <a:rPr lang="en-US" dirty="0" smtClean="0"/>
              <a:t>FI_ALLGATHER, </a:t>
            </a:r>
            <a:r>
              <a:rPr lang="en-US" dirty="0"/>
              <a:t>context)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00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OFI Collective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Ordering</a:t>
            </a:r>
          </a:p>
          <a:p>
            <a:pPr lvl="1"/>
            <a:r>
              <a:rPr lang="en-US" dirty="0" smtClean="0"/>
              <a:t>Completion ordering definition unchanged</a:t>
            </a:r>
          </a:p>
          <a:p>
            <a:pPr lvl="1"/>
            <a:r>
              <a:rPr lang="en-US" dirty="0" smtClean="0"/>
              <a:t>Collectives of the same type matched with peers based on submission order</a:t>
            </a:r>
          </a:p>
          <a:p>
            <a:pPr lvl="2"/>
            <a:r>
              <a:rPr lang="en-US" dirty="0" smtClean="0"/>
              <a:t>Same atomic call, operation, and data type</a:t>
            </a:r>
            <a:endParaRPr lang="en-US" dirty="0"/>
          </a:p>
          <a:p>
            <a:r>
              <a:rPr lang="en-US" dirty="0" smtClean="0"/>
              <a:t>Completions</a:t>
            </a:r>
          </a:p>
          <a:p>
            <a:pPr lvl="1"/>
            <a:r>
              <a:rPr lang="en-US" dirty="0" smtClean="0"/>
              <a:t>Operations are asynchronous (same as other transfer operations)</a:t>
            </a:r>
          </a:p>
          <a:p>
            <a:pPr lvl="1"/>
            <a:r>
              <a:rPr lang="en-US" dirty="0" smtClean="0"/>
              <a:t>Notification via CQ or counter increment</a:t>
            </a:r>
          </a:p>
          <a:p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Indicated by FI_COLLECTIVE capability bit</a:t>
            </a:r>
          </a:p>
          <a:p>
            <a:pPr lvl="1"/>
            <a:r>
              <a:rPr lang="en-US" dirty="0" smtClean="0"/>
              <a:t>Details via atomic query calls</a:t>
            </a:r>
          </a:p>
        </p:txBody>
      </p:sp>
    </p:spTree>
    <p:extLst>
      <p:ext uri="{BB962C8B-B14F-4D97-AF65-F5344CB8AC3E}">
        <p14:creationId xmlns:p14="http://schemas.microsoft.com/office/powerpoint/2010/main" val="39134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05" y="399159"/>
            <a:ext cx="3653589" cy="21617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45635" y="3631405"/>
            <a:ext cx="3877159" cy="1042935"/>
          </a:xfrm>
        </p:spPr>
        <p:txBody>
          <a:bodyPr anchor="ctr"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(Work In Progress)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new provider capability</a:t>
            </a:r>
          </a:p>
          <a:p>
            <a:r>
              <a:rPr lang="en-US" dirty="0"/>
              <a:t>Extend </a:t>
            </a:r>
            <a:r>
              <a:rPr lang="en-US" dirty="0" smtClean="0"/>
              <a:t>attributes </a:t>
            </a:r>
            <a:r>
              <a:rPr lang="en-US" dirty="0"/>
              <a:t>to request/report </a:t>
            </a:r>
            <a:r>
              <a:rPr lang="en-US" dirty="0" smtClean="0"/>
              <a:t>available accelerations</a:t>
            </a:r>
            <a:endParaRPr lang="en-US" dirty="0"/>
          </a:p>
          <a:p>
            <a:r>
              <a:rPr lang="en-US" dirty="0"/>
              <a:t>Introduce new OFI </a:t>
            </a:r>
            <a:r>
              <a:rPr lang="en-US" dirty="0" smtClean="0"/>
              <a:t>object that corresponds to an acceleration</a:t>
            </a:r>
            <a:endParaRPr lang="en-US" dirty="0"/>
          </a:p>
          <a:p>
            <a:pPr lvl="1"/>
            <a:r>
              <a:rPr lang="en-US" dirty="0"/>
              <a:t>Network function</a:t>
            </a:r>
          </a:p>
          <a:p>
            <a:pPr lvl="1"/>
            <a:r>
              <a:rPr lang="en-US" dirty="0"/>
              <a:t>Generic base definition</a:t>
            </a:r>
          </a:p>
          <a:p>
            <a:r>
              <a:rPr lang="en-US" dirty="0"/>
              <a:t>Specify network function with data transfers</a:t>
            </a:r>
          </a:p>
          <a:p>
            <a:pPr lvl="1"/>
            <a:r>
              <a:rPr lang="en-US" dirty="0"/>
              <a:t>Apply to all transfers of a specific type</a:t>
            </a:r>
          </a:p>
          <a:p>
            <a:pPr lvl="1"/>
            <a:r>
              <a:rPr lang="en-US" dirty="0"/>
              <a:t>Specify per operation</a:t>
            </a:r>
          </a:p>
        </p:txBody>
      </p:sp>
    </p:spTree>
    <p:extLst>
      <p:ext uri="{BB962C8B-B14F-4D97-AF65-F5344CB8AC3E}">
        <p14:creationId xmlns:p14="http://schemas.microsoft.com/office/powerpoint/2010/main" val="20981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Network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5465379" cy="5792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smtClean="0"/>
              <a:t>New capability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06542" y="650982"/>
            <a:ext cx="4772842" cy="5982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FI_NETWORK_FUNC	(1ULL &lt;&lt; ?)</a:t>
            </a:r>
          </a:p>
          <a:p>
            <a:pPr marL="0" indent="0">
              <a:buNone/>
            </a:pP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well known functions */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fi_nf_noop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fi_nf_chain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…,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/* OR in FI_PROV_SPECIFIC for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vendor specific functions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fi_nf_info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fi_nf_info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*next;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type;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uint64_t           caps;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uint64_t           mode;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uint64_t           flags;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             *data;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data_len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597" y="2163765"/>
            <a:ext cx="5465379" cy="17881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Define well-known functions, allow for extensions</a:t>
            </a:r>
          </a:p>
          <a:p>
            <a:pPr marL="223838" lvl="1" indent="0">
              <a:buNone/>
            </a:pPr>
            <a:r>
              <a:rPr lang="en-US" dirty="0" smtClean="0"/>
              <a:t>‘Chain’ groups multiple functions together as a single larger function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598" y="4519448"/>
            <a:ext cx="5465379" cy="1839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Generic structure to request/report available functions</a:t>
            </a:r>
          </a:p>
          <a:p>
            <a:pPr marL="223838" lvl="1" indent="0">
              <a:buNone/>
            </a:pPr>
            <a:r>
              <a:rPr lang="en-US" dirty="0" smtClean="0"/>
              <a:t>Returned by existing </a:t>
            </a:r>
            <a:r>
              <a:rPr lang="en-US" dirty="0" err="1" smtClean="0"/>
              <a:t>fi_getinfo</a:t>
            </a:r>
            <a:r>
              <a:rPr lang="en-US" dirty="0" smtClean="0"/>
              <a:t>() call</a:t>
            </a:r>
          </a:p>
          <a:p>
            <a:pPr marL="223838" lvl="1" indent="0">
              <a:buNone/>
            </a:pPr>
            <a:r>
              <a:rPr lang="en-US" dirty="0" smtClean="0"/>
              <a:t>Extend domain attributes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074976" y="1232922"/>
            <a:ext cx="740039" cy="259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74976" y="2443649"/>
            <a:ext cx="945596" cy="195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74976" y="5255158"/>
            <a:ext cx="9455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Network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6" y="1586176"/>
            <a:ext cx="5633544" cy="5792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smtClean="0"/>
              <a:t>Open a network function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16481" y="1734669"/>
            <a:ext cx="4976935" cy="32046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fi_network_func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(domain,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fi_nf_info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nf_info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* context,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uint64_t flags,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fid_nf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fi_ep_bind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(ep,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flags);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e.g. flags = FI_SEND | FI_RECV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e.g. flags = FI_WRITE | FI_REMOTE_WRITE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e.g. flags = 0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436" y="2708111"/>
            <a:ext cx="5633542" cy="29677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Associate function with endpoint</a:t>
            </a:r>
          </a:p>
          <a:p>
            <a:pPr marL="223838" lvl="1" indent="0">
              <a:buNone/>
            </a:pPr>
            <a:r>
              <a:rPr lang="en-US" dirty="0" smtClean="0"/>
              <a:t>Support providers that must configure function and endpoint prior to use</a:t>
            </a:r>
          </a:p>
          <a:p>
            <a:pPr marL="223838" lvl="1" indent="0">
              <a:buNone/>
            </a:pPr>
            <a:r>
              <a:rPr lang="en-US" dirty="0" smtClean="0"/>
              <a:t>Can specify types of data transfers to apply function to</a:t>
            </a:r>
          </a:p>
          <a:p>
            <a:pPr marL="223838" lvl="1" indent="0">
              <a:buNone/>
            </a:pPr>
            <a:r>
              <a:rPr lang="en-US" dirty="0" smtClean="0"/>
              <a:t>Or indicate that function will be specified when submitting the data transfer</a:t>
            </a:r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 flipV="1">
            <a:off x="6074980" y="1875692"/>
            <a:ext cx="669697" cy="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84004" y="3712369"/>
            <a:ext cx="660673" cy="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84004" y="4157800"/>
            <a:ext cx="660673" cy="217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74976" y="4728308"/>
            <a:ext cx="669701" cy="527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1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6" y="1312638"/>
            <a:ext cx="5633544" cy="23684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dirty="0" smtClean="0"/>
              <a:t>Specify function to apply to the current data transfer via existing context parameters</a:t>
            </a:r>
          </a:p>
          <a:p>
            <a:pPr lvl="1"/>
            <a:r>
              <a:rPr lang="en-US" dirty="0" smtClean="0"/>
              <a:t>Provide any needed input/output parameters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28390" y="1593993"/>
            <a:ext cx="4351619" cy="44551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fi_nf_context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fid_nf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        **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param_cnt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param_len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void          *reserved[4];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fi_deferred_work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… }</a:t>
            </a:r>
          </a:p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fi_control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FI_QUEUE_WORK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FI_SUBMIT_WORK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FI_CANCEL_WORK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FI_FLUSH_WORK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74979" y="1797538"/>
            <a:ext cx="8260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41436" y="3926884"/>
            <a:ext cx="5633544" cy="23684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Re-use deferred work queues to execute long-running functions separate from current data transfer</a:t>
            </a:r>
          </a:p>
          <a:p>
            <a:pPr lvl="1"/>
            <a:r>
              <a:rPr lang="en-US" dirty="0" smtClean="0"/>
              <a:t>Assumes results will be used by future transfer(s)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74978" y="4411785"/>
            <a:ext cx="8260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6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16923</TotalTime>
  <Words>2607</Words>
  <Application>Microsoft Office PowerPoint</Application>
  <PresentationFormat>Widescreen</PresentationFormat>
  <Paragraphs>572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Arial Black</vt:lpstr>
      <vt:lpstr>Arial Narrow</vt:lpstr>
      <vt:lpstr>Calibri</vt:lpstr>
      <vt:lpstr>Courier New</vt:lpstr>
      <vt:lpstr>Intel Clear</vt:lpstr>
      <vt:lpstr>Wingdings</vt:lpstr>
      <vt:lpstr>Office Theme</vt:lpstr>
      <vt:lpstr>Network Acceleration Smart NICs, fpga’s, switch Offloads, …</vt:lpstr>
      <vt:lpstr>Endpoint Accelerators Smart NICs, FPGA’s, GPU’s</vt:lpstr>
      <vt:lpstr>Objectives</vt:lpstr>
      <vt:lpstr>Communication Acceleration API Requirements</vt:lpstr>
      <vt:lpstr>Proposed Vision of Solution</vt:lpstr>
      <vt:lpstr>Proposal (Work In Progress)</vt:lpstr>
      <vt:lpstr>Network Functions</vt:lpstr>
      <vt:lpstr>Network Functions</vt:lpstr>
      <vt:lpstr>Network Functions</vt:lpstr>
      <vt:lpstr>analysis</vt:lpstr>
      <vt:lpstr>network Accelerators collective offloads, etc.</vt:lpstr>
      <vt:lpstr>introduction</vt:lpstr>
      <vt:lpstr>network Accelerators</vt:lpstr>
      <vt:lpstr>Network accelerators</vt:lpstr>
      <vt:lpstr>Collective Analysis</vt:lpstr>
      <vt:lpstr>Communication Groups</vt:lpstr>
      <vt:lpstr>Barrier</vt:lpstr>
      <vt:lpstr>BroadcasT</vt:lpstr>
      <vt:lpstr>All Reduce</vt:lpstr>
      <vt:lpstr>All to All</vt:lpstr>
      <vt:lpstr>Reduce-Scatter</vt:lpstr>
      <vt:lpstr>All Gather</vt:lpstr>
      <vt:lpstr>Requirement Analysis</vt:lpstr>
      <vt:lpstr>Requirement Grab Bag</vt:lpstr>
      <vt:lpstr>Requirement Grab Bag</vt:lpstr>
      <vt:lpstr>network acceleration API requirements</vt:lpstr>
      <vt:lpstr>Observations</vt:lpstr>
      <vt:lpstr>observations</vt:lpstr>
      <vt:lpstr>Brainstorming Ideas</vt:lpstr>
      <vt:lpstr>Proposed Vision of Solution</vt:lpstr>
      <vt:lpstr>Current OFI Toolbox</vt:lpstr>
      <vt:lpstr>API Change Process</vt:lpstr>
      <vt:lpstr>Possible Changes</vt:lpstr>
      <vt:lpstr>Possible Changes</vt:lpstr>
      <vt:lpstr>Possible Changes</vt:lpstr>
      <vt:lpstr>Possible Changes</vt:lpstr>
      <vt:lpstr>API Proposal Still as a work in progress</vt:lpstr>
      <vt:lpstr>collective membership</vt:lpstr>
      <vt:lpstr>collective membership</vt:lpstr>
      <vt:lpstr>AV Sets</vt:lpstr>
      <vt:lpstr>join group</vt:lpstr>
      <vt:lpstr>MPI membership Mappings</vt:lpstr>
      <vt:lpstr>Collective operations</vt:lpstr>
      <vt:lpstr>barrier</vt:lpstr>
      <vt:lpstr>broadcast</vt:lpstr>
      <vt:lpstr>All Reduce</vt:lpstr>
      <vt:lpstr>All To ALL</vt:lpstr>
      <vt:lpstr>All To ALL</vt:lpstr>
      <vt:lpstr>Reduce-scatter</vt:lpstr>
      <vt:lpstr>all-gather</vt:lpstr>
      <vt:lpstr>OFI Collective Documentation</vt:lpstr>
      <vt:lpstr>THANK YOU</vt:lpstr>
    </vt:vector>
  </TitlesOfParts>
  <Company>password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CTPClassification=CTP_PUBLIC:VisualMarkings=, CTPClassification=CTP_NT</cp:keywords>
  <cp:lastModifiedBy>Hefty, Sean</cp:lastModifiedBy>
  <cp:revision>917</cp:revision>
  <dcterms:created xsi:type="dcterms:W3CDTF">2016-02-08T22:33:42Z</dcterms:created>
  <dcterms:modified xsi:type="dcterms:W3CDTF">2019-05-07T17:03:36Z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d4e37028-8b5c-419c-86e5-244fd7d259e7</vt:lpwstr>
  </property>
  <property fmtid="{D5CDD505-2E9C-101B-9397-08002B2CF9AE}" pid="3" name="CTP_TimeStamp">
    <vt:lpwstr>2019-05-07 17:03:35Z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