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66" r:id="rId5"/>
    <p:sldId id="269" r:id="rId6"/>
    <p:sldId id="270" r:id="rId7"/>
    <p:sldId id="267" r:id="rId8"/>
    <p:sldId id="271" r:id="rId9"/>
    <p:sldId id="265" r:id="rId10"/>
    <p:sldId id="278" r:id="rId11"/>
    <p:sldId id="279" r:id="rId12"/>
    <p:sldId id="274" r:id="rId13"/>
    <p:sldId id="272" r:id="rId14"/>
    <p:sldId id="275" r:id="rId15"/>
    <p:sldId id="276" r:id="rId16"/>
    <p:sldId id="261" r:id="rId17"/>
    <p:sldId id="273"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C9F"/>
    <a:srgbClr val="00588D"/>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3" autoAdjust="0"/>
    <p:restoredTop sz="94599"/>
  </p:normalViewPr>
  <p:slideViewPr>
    <p:cSldViewPr snapToGrid="0" showGuides="1">
      <p:cViewPr varScale="1">
        <p:scale>
          <a:sx n="79" d="100"/>
          <a:sy n="79" d="100"/>
        </p:scale>
        <p:origin x="110" y="101"/>
      </p:cViewPr>
      <p:guideLst>
        <p:guide orient="horz"/>
        <p:guide pos="3844"/>
      </p:guideLst>
    </p:cSldViewPr>
  </p:slideViewPr>
  <p:notesTextViewPr>
    <p:cViewPr>
      <p:scale>
        <a:sx n="100" d="100"/>
        <a:sy n="100" d="100"/>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5/20/2019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326797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3</a:t>
            </a:fld>
            <a:endParaRPr lang="en-US"/>
          </a:p>
        </p:txBody>
      </p:sp>
    </p:spTree>
    <p:extLst>
      <p:ext uri="{BB962C8B-B14F-4D97-AF65-F5344CB8AC3E}">
        <p14:creationId xmlns:p14="http://schemas.microsoft.com/office/powerpoint/2010/main" val="33758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13</a:t>
            </a:fld>
            <a:endParaRPr lang="en-US"/>
          </a:p>
        </p:txBody>
      </p:sp>
    </p:spTree>
    <p:extLst>
      <p:ext uri="{BB962C8B-B14F-4D97-AF65-F5344CB8AC3E}">
        <p14:creationId xmlns:p14="http://schemas.microsoft.com/office/powerpoint/2010/main" val="2565606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
        <p:nvSpPr>
          <p:cNvPr id="12" name="Footer Placeholder 6">
            <a:extLst>
              <a:ext uri="{FF2B5EF4-FFF2-40B4-BE49-F238E27FC236}">
                <a16:creationId xmlns:a16="http://schemas.microsoft.com/office/drawing/2014/main" id="{8B5BC14E-E0A5-4FA9-919F-A07FCF089303}"/>
              </a:ext>
            </a:extLst>
          </p:cNvPr>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
        <p:nvSpPr>
          <p:cNvPr id="12" name="Footer Placeholder 6">
            <a:extLst>
              <a:ext uri="{FF2B5EF4-FFF2-40B4-BE49-F238E27FC236}">
                <a16:creationId xmlns:a16="http://schemas.microsoft.com/office/drawing/2014/main" id="{302F2D12-CC88-4B5C-952B-2C48B9EBAF5A}"/>
              </a:ext>
            </a:extLst>
          </p:cNvPr>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9" name="Footer Placeholder 6">
            <a:extLst>
              <a:ext uri="{FF2B5EF4-FFF2-40B4-BE49-F238E27FC236}">
                <a16:creationId xmlns:a16="http://schemas.microsoft.com/office/drawing/2014/main" id="{9F7B4914-FB72-47C8-A7CF-5CD5E295BE6B}"/>
              </a:ext>
            </a:extLst>
          </p:cNvPr>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
        <p:nvSpPr>
          <p:cNvPr id="13" name="Footer Placeholder 6">
            <a:extLst>
              <a:ext uri="{FF2B5EF4-FFF2-40B4-BE49-F238E27FC236}">
                <a16:creationId xmlns:a16="http://schemas.microsoft.com/office/drawing/2014/main" id="{B7B069A5-FE8D-4ECB-B4FE-295F8B9E06A4}"/>
              </a:ext>
            </a:extLst>
          </p:cNvPr>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
        <p:nvSpPr>
          <p:cNvPr id="13" name="Footer Placeholder 6">
            <a:extLst>
              <a:ext uri="{FF2B5EF4-FFF2-40B4-BE49-F238E27FC236}">
                <a16:creationId xmlns:a16="http://schemas.microsoft.com/office/drawing/2014/main" id="{97F6512C-3FC5-4980-9887-BED3474BFDA6}"/>
              </a:ext>
            </a:extLst>
          </p:cNvPr>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
        <p:nvSpPr>
          <p:cNvPr id="14" name="Footer Placeholder 6">
            <a:extLst>
              <a:ext uri="{FF2B5EF4-FFF2-40B4-BE49-F238E27FC236}">
                <a16:creationId xmlns:a16="http://schemas.microsoft.com/office/drawing/2014/main" id="{598A5491-41C8-4C2D-8268-E3C836B81284}"/>
              </a:ext>
            </a:extLst>
          </p:cNvPr>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
        <p:nvSpPr>
          <p:cNvPr id="12" name="Footer Placeholder 6">
            <a:extLst>
              <a:ext uri="{FF2B5EF4-FFF2-40B4-BE49-F238E27FC236}">
                <a16:creationId xmlns:a16="http://schemas.microsoft.com/office/drawing/2014/main" id="{E26C7BC6-3F0C-43D8-93E7-E447253CC07A}"/>
              </a:ext>
            </a:extLst>
          </p:cNvPr>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
        <p:nvSpPr>
          <p:cNvPr id="11" name="Footer Placeholder 6">
            <a:extLst>
              <a:ext uri="{FF2B5EF4-FFF2-40B4-BE49-F238E27FC236}">
                <a16:creationId xmlns:a16="http://schemas.microsoft.com/office/drawing/2014/main" id="{C1A573DC-A52D-4CCA-B053-BBC9EF535705}"/>
              </a:ext>
            </a:extLst>
          </p:cNvPr>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
        <p:nvSpPr>
          <p:cNvPr id="15" name="Footer Placeholder 6">
            <a:extLst>
              <a:ext uri="{FF2B5EF4-FFF2-40B4-BE49-F238E27FC236}">
                <a16:creationId xmlns:a16="http://schemas.microsoft.com/office/drawing/2014/main" id="{A9BEBAA0-1BEE-4314-9C58-C22947CD1661}"/>
              </a:ext>
            </a:extLst>
          </p:cNvPr>
          <p:cNvSpPr>
            <a:spLocks noGrp="1"/>
          </p:cNvSpPr>
          <p:nvPr>
            <p:ph type="ftr" sz="quarter" idx="17"/>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
        <p:nvSpPr>
          <p:cNvPr id="9" name="Footer Placeholder 6">
            <a:extLst>
              <a:ext uri="{FF2B5EF4-FFF2-40B4-BE49-F238E27FC236}">
                <a16:creationId xmlns:a16="http://schemas.microsoft.com/office/drawing/2014/main" id="{36486B6C-1E49-4B9F-A218-F29B8C555574}"/>
              </a:ext>
            </a:extLst>
          </p:cNvPr>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2019</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3041174"/>
            <a:ext cx="9144000" cy="1042935"/>
          </a:xfrm>
        </p:spPr>
        <p:txBody>
          <a:bodyPr/>
          <a:lstStyle/>
          <a:p>
            <a:r>
              <a:rPr lang="en-US" dirty="0"/>
              <a:t>Traffic Classification</a:t>
            </a:r>
          </a:p>
        </p:txBody>
      </p:sp>
      <p:sp>
        <p:nvSpPr>
          <p:cNvPr id="7" name="Subtitle 6"/>
          <p:cNvSpPr>
            <a:spLocks noGrp="1"/>
          </p:cNvSpPr>
          <p:nvPr>
            <p:ph type="subTitle" idx="1"/>
          </p:nvPr>
        </p:nvSpPr>
        <p:spPr>
          <a:xfrm>
            <a:off x="0" y="4717155"/>
            <a:ext cx="12192000" cy="554937"/>
          </a:xfrm>
        </p:spPr>
        <p:txBody>
          <a:bodyPr/>
          <a:lstStyle/>
          <a:p>
            <a:r>
              <a:rPr lang="en-US" dirty="0"/>
              <a:t>Paul Grun, Jim Swaro</a:t>
            </a:r>
          </a:p>
        </p:txBody>
      </p:sp>
      <p:sp>
        <p:nvSpPr>
          <p:cNvPr id="4" name="Date Placeholder 3"/>
          <p:cNvSpPr txBox="1">
            <a:spLocks/>
          </p:cNvSpPr>
          <p:nvPr/>
        </p:nvSpPr>
        <p:spPr>
          <a:xfrm>
            <a:off x="1524001" y="6035336"/>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April  2019</a:t>
            </a:r>
          </a:p>
        </p:txBody>
      </p:sp>
      <p:sp>
        <p:nvSpPr>
          <p:cNvPr id="2" name="Text Placeholder 1"/>
          <p:cNvSpPr>
            <a:spLocks noGrp="1"/>
          </p:cNvSpPr>
          <p:nvPr>
            <p:ph type="body" sz="quarter" idx="10"/>
          </p:nvPr>
        </p:nvSpPr>
        <p:spPr>
          <a:xfrm>
            <a:off x="0" y="5218731"/>
            <a:ext cx="12192000" cy="448832"/>
          </a:xfrm>
        </p:spPr>
        <p:txBody>
          <a:bodyPr/>
          <a:lstStyle/>
          <a:p>
            <a:r>
              <a:rPr lang="en-US" dirty="0">
                <a:solidFill>
                  <a:srgbClr val="399ACA"/>
                </a:solidFill>
              </a:rPr>
              <a:t>Cray, Inc</a:t>
            </a:r>
          </a:p>
        </p:txBody>
      </p:sp>
    </p:spTree>
    <p:extLst>
      <p:ext uri="{BB962C8B-B14F-4D97-AF65-F5344CB8AC3E}">
        <p14:creationId xmlns:p14="http://schemas.microsoft.com/office/powerpoint/2010/main" val="55476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03C9-FCF6-4FA5-BF8F-4161F46B7B62}"/>
              </a:ext>
            </a:extLst>
          </p:cNvPr>
          <p:cNvSpPr>
            <a:spLocks noGrp="1"/>
          </p:cNvSpPr>
          <p:nvPr>
            <p:ph type="title"/>
          </p:nvPr>
        </p:nvSpPr>
        <p:spPr/>
        <p:txBody>
          <a:bodyPr/>
          <a:lstStyle/>
          <a:p>
            <a:r>
              <a:rPr lang="en-US" dirty="0"/>
              <a:t>Feedback received on initial proposal</a:t>
            </a:r>
          </a:p>
        </p:txBody>
      </p:sp>
      <p:sp>
        <p:nvSpPr>
          <p:cNvPr id="3" name="Content Placeholder 2">
            <a:extLst>
              <a:ext uri="{FF2B5EF4-FFF2-40B4-BE49-F238E27FC236}">
                <a16:creationId xmlns:a16="http://schemas.microsoft.com/office/drawing/2014/main" id="{7C879606-7107-42F7-A297-6E3C0C5492F1}"/>
              </a:ext>
            </a:extLst>
          </p:cNvPr>
          <p:cNvSpPr>
            <a:spLocks noGrp="1"/>
          </p:cNvSpPr>
          <p:nvPr>
            <p:ph idx="1"/>
          </p:nvPr>
        </p:nvSpPr>
        <p:spPr/>
        <p:txBody>
          <a:bodyPr>
            <a:normAutofit lnSpcReduction="10000"/>
          </a:bodyPr>
          <a:lstStyle/>
          <a:p>
            <a:r>
              <a:rPr lang="en-US" dirty="0"/>
              <a:t>Request from MPI user: </a:t>
            </a:r>
          </a:p>
          <a:p>
            <a:pPr lvl="1"/>
            <a:r>
              <a:rPr lang="en-US" dirty="0"/>
              <a:t>Dedicate the existing Bulk Data class specifically for I/O – Bulk I/O Data</a:t>
            </a:r>
          </a:p>
          <a:p>
            <a:pPr lvl="1"/>
            <a:r>
              <a:rPr lang="en-US" dirty="0"/>
              <a:t>Add an additional Bulk Data class dedicated to large message operations, e.g. rendezvous operations – Bulk IPC Data</a:t>
            </a:r>
          </a:p>
          <a:p>
            <a:r>
              <a:rPr lang="en-US" dirty="0"/>
              <a:t>Feedback from OFIWG</a:t>
            </a:r>
          </a:p>
          <a:p>
            <a:pPr lvl="1"/>
            <a:r>
              <a:rPr lang="en-US" dirty="0"/>
              <a:t>Add a high priority class for fabric management, PTP, etc. – </a:t>
            </a:r>
            <a:r>
              <a:rPr lang="en-US" dirty="0" err="1"/>
              <a:t>Mgmt</a:t>
            </a:r>
            <a:r>
              <a:rPr lang="en-US" dirty="0"/>
              <a:t> Class</a:t>
            </a:r>
          </a:p>
          <a:p>
            <a:pPr lvl="1"/>
            <a:r>
              <a:rPr lang="en-US" dirty="0"/>
              <a:t>Alternatively, plan to use the existing low latency class for high priority management traffic</a:t>
            </a:r>
          </a:p>
          <a:p>
            <a:r>
              <a:rPr lang="en-US" dirty="0"/>
              <a:t>Synchronous vs Asynchronous operations?</a:t>
            </a:r>
          </a:p>
          <a:p>
            <a:pPr lvl="1"/>
            <a:r>
              <a:rPr lang="en-US" dirty="0"/>
              <a:t>Strawman – setting Traffic Class is an asynchronous operation – discussion?</a:t>
            </a:r>
          </a:p>
          <a:p>
            <a:r>
              <a:rPr lang="en-US" dirty="0"/>
              <a:t>Feedback from OFIWG - Consider adding a class/label specifically for checkpoint</a:t>
            </a:r>
          </a:p>
          <a:p>
            <a:pPr lvl="1"/>
            <a:r>
              <a:rPr lang="en-US" dirty="0"/>
              <a:t>Options are to use the existing Bulk Data class or Dedicated Access class</a:t>
            </a:r>
          </a:p>
          <a:p>
            <a:pPr lvl="1"/>
            <a:r>
              <a:rPr lang="en-US" dirty="0"/>
              <a:t>Some felt that there might be value in a dedicated label, even if it aliases directly to another existing label</a:t>
            </a:r>
          </a:p>
          <a:p>
            <a:pPr lvl="1"/>
            <a:r>
              <a:rPr lang="en-US" dirty="0"/>
              <a:t>Given the above, there does not seem to be a need for a class dedicated to checkpoint.  It can be handled as:</a:t>
            </a:r>
          </a:p>
          <a:p>
            <a:pPr lvl="2"/>
            <a:r>
              <a:rPr lang="en-US" dirty="0"/>
              <a:t>Bulk I/O Data</a:t>
            </a:r>
          </a:p>
          <a:p>
            <a:pPr lvl="2"/>
            <a:r>
              <a:rPr lang="en-US" dirty="0"/>
              <a:t>Bulk IPC Data</a:t>
            </a:r>
          </a:p>
          <a:p>
            <a:pPr lvl="2"/>
            <a:r>
              <a:rPr lang="en-US" dirty="0"/>
              <a:t>Dedicated Access</a:t>
            </a:r>
          </a:p>
          <a:p>
            <a:endParaRPr lang="en-US" dirty="0"/>
          </a:p>
        </p:txBody>
      </p:sp>
      <p:sp>
        <p:nvSpPr>
          <p:cNvPr id="4" name="Slide Number Placeholder 3">
            <a:extLst>
              <a:ext uri="{FF2B5EF4-FFF2-40B4-BE49-F238E27FC236}">
                <a16:creationId xmlns:a16="http://schemas.microsoft.com/office/drawing/2014/main" id="{BCA37389-8D69-4BF0-8BFF-6BB96E15A911}"/>
              </a:ext>
            </a:extLst>
          </p:cNvPr>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Footer Placeholder 4">
            <a:extLst>
              <a:ext uri="{FF2B5EF4-FFF2-40B4-BE49-F238E27FC236}">
                <a16:creationId xmlns:a16="http://schemas.microsoft.com/office/drawing/2014/main" id="{D6428F88-769A-4837-AD08-D960E38BEBCF}"/>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248116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4519-AE85-4BCA-999D-6CC995AF0A02}"/>
              </a:ext>
            </a:extLst>
          </p:cNvPr>
          <p:cNvSpPr>
            <a:spLocks noGrp="1"/>
          </p:cNvSpPr>
          <p:nvPr>
            <p:ph type="title"/>
          </p:nvPr>
        </p:nvSpPr>
        <p:spPr/>
        <p:txBody>
          <a:bodyPr/>
          <a:lstStyle/>
          <a:p>
            <a:r>
              <a:rPr lang="en-US" dirty="0"/>
              <a:t>Updated Proposal: Best Practices Traffic Classes</a:t>
            </a:r>
          </a:p>
        </p:txBody>
      </p:sp>
      <p:sp>
        <p:nvSpPr>
          <p:cNvPr id="3" name="Content Placeholder 2">
            <a:extLst>
              <a:ext uri="{FF2B5EF4-FFF2-40B4-BE49-F238E27FC236}">
                <a16:creationId xmlns:a16="http://schemas.microsoft.com/office/drawing/2014/main" id="{A4BA6D9C-43A3-4937-8C33-1863E2F53C15}"/>
              </a:ext>
            </a:extLst>
          </p:cNvPr>
          <p:cNvSpPr>
            <a:spLocks noGrp="1"/>
          </p:cNvSpPr>
          <p:nvPr>
            <p:ph idx="1"/>
          </p:nvPr>
        </p:nvSpPr>
        <p:spPr/>
        <p:txBody>
          <a:bodyPr>
            <a:normAutofit fontScale="85000" lnSpcReduction="20000"/>
          </a:bodyPr>
          <a:lstStyle/>
          <a:p>
            <a:pPr marL="0" lvl="0" indent="0">
              <a:lnSpc>
                <a:spcPct val="110000"/>
              </a:lnSpc>
              <a:spcBef>
                <a:spcPts val="0"/>
              </a:spcBef>
              <a:spcAft>
                <a:spcPts val="800"/>
              </a:spcAft>
              <a:buNone/>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Low latency - This class supports low latency, low jitter data patterns typically caused by transactional data exchanges, barrier synchronizations, and collective operations that are typical of HPC applications. Specified maximum latencies are requested by this class.  Fulfillment of such requests in this class will typically require accompanying bandwidth caps and packet size limitations so as not to consume excessive bandwidth at high priority.</a:t>
            </a:r>
          </a:p>
          <a:p>
            <a:pPr marL="0" lvl="0" indent="0">
              <a:lnSpc>
                <a:spcPct val="110000"/>
              </a:lnSpc>
              <a:spcBef>
                <a:spcPts val="0"/>
              </a:spcBef>
              <a:spcAft>
                <a:spcPts val="800"/>
              </a:spcAft>
              <a:buNone/>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Dedicated Access - This class provides a category that will operate at the highest priority, except the </a:t>
            </a:r>
            <a:r>
              <a:rPr lang="en-US"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Mgmt</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Class. It carries a high bandwidth allocation, maximum latency targets, and the highest scheduling and arbitration priority.</a:t>
            </a:r>
          </a:p>
          <a:p>
            <a:pPr marL="0" lvl="0" indent="0">
              <a:lnSpc>
                <a:spcPct val="110000"/>
              </a:lnSpc>
              <a:spcBef>
                <a:spcPts val="0"/>
              </a:spcBef>
              <a:spcAft>
                <a:spcPts val="800"/>
              </a:spcAft>
              <a:buNone/>
            </a:pPr>
            <a:r>
              <a:rPr lang="en-US" i="1" dirty="0">
                <a:latin typeface="Calibri" panose="020F0502020204030204" pitchFamily="34" charset="0"/>
                <a:ea typeface="Calibri" panose="020F0502020204030204" pitchFamily="34" charset="0"/>
                <a:cs typeface="Times New Roman" panose="02020603050405020304" pitchFamily="18" charset="0"/>
              </a:rPr>
              <a:t>Bulk IPC Data – This class is intended to support large IPC transfers such as MPI rendezvous operations.</a:t>
            </a:r>
          </a:p>
          <a:p>
            <a:pPr marL="0" indent="0">
              <a:lnSpc>
                <a:spcPct val="110000"/>
              </a:lnSpc>
              <a:buNone/>
            </a:pPr>
            <a:r>
              <a:rPr lang="en-US" i="1" dirty="0">
                <a:latin typeface="Calibri" panose="020F0502020204030204" pitchFamily="34" charset="0"/>
                <a:ea typeface="Calibri" panose="020F0502020204030204" pitchFamily="34" charset="0"/>
                <a:cs typeface="Times New Roman" panose="02020603050405020304" pitchFamily="18" charset="0"/>
              </a:rPr>
              <a:t>Bulk I/O Data - This class is intended for large data transfers associated with I/O and is present to separate sustained I/O transfers from other application inter-process communications. </a:t>
            </a:r>
          </a:p>
          <a:p>
            <a:pPr marL="0" indent="0">
              <a:lnSpc>
                <a:spcPct val="110000"/>
              </a:lnSpc>
              <a:buNone/>
            </a:pPr>
            <a:r>
              <a:rPr lang="en-US" dirty="0">
                <a:latin typeface="Calibri" panose="020F0502020204030204" pitchFamily="34" charset="0"/>
                <a:cs typeface="Times New Roman" panose="02020603050405020304" pitchFamily="18" charset="0"/>
              </a:rPr>
              <a:t>Best Effort - </a:t>
            </a:r>
            <a:r>
              <a:rPr lang="en-US" dirty="0">
                <a:latin typeface="Calibri" panose="020F0502020204030204" pitchFamily="34" charset="0"/>
                <a:ea typeface="Calibri" panose="020F0502020204030204" pitchFamily="34" charset="0"/>
                <a:cs typeface="Times New Roman" panose="02020603050405020304" pitchFamily="18" charset="0"/>
              </a:rPr>
              <a:t>This is the default, shared class, carrying the traffic for a number of applications executing concurrently over the same network infrastructure. Even though it is shared, network capacity and resource allocation are distributed fairly across the applications.</a:t>
            </a:r>
          </a:p>
          <a:p>
            <a:pPr marL="0" indent="0">
              <a:lnSpc>
                <a:spcPct val="110000"/>
              </a:lnSpc>
              <a:buNone/>
            </a:pPr>
            <a:r>
              <a:rPr lang="en-US" dirty="0">
                <a:latin typeface="Calibri" panose="020F0502020204030204" pitchFamily="34" charset="0"/>
                <a:ea typeface="Calibri" panose="020F0502020204030204" pitchFamily="34" charset="0"/>
                <a:cs typeface="Times New Roman" panose="02020603050405020304" pitchFamily="18" charset="0"/>
              </a:rPr>
              <a:t>Scavenger Class - This class is used for data that is desired but does not have strict delivery requirements such as monitoring data especially for application specific monitoring such as with performance tools.  Global monitoring could also be done this way for data that is too voluminous for out-of-band transport.  Using this class makes sure that such communication does not interfere with communication doing “real” work.</a:t>
            </a:r>
          </a:p>
          <a:p>
            <a:pPr marL="0" indent="0">
              <a:lnSpc>
                <a:spcPct val="110000"/>
              </a:lnSpc>
              <a:buNone/>
            </a:pPr>
            <a:r>
              <a:rPr lang="en-US" i="1" dirty="0" err="1">
                <a:latin typeface="Calibri" panose="020F0502020204030204" pitchFamily="34" charset="0"/>
                <a:cs typeface="Times New Roman" panose="02020603050405020304" pitchFamily="18" charset="0"/>
              </a:rPr>
              <a:t>Mgmt</a:t>
            </a:r>
            <a:r>
              <a:rPr lang="en-US" i="1" dirty="0">
                <a:latin typeface="Calibri" panose="020F0502020204030204" pitchFamily="34" charset="0"/>
                <a:cs typeface="Times New Roman" panose="02020603050405020304" pitchFamily="18" charset="0"/>
              </a:rPr>
              <a:t> Class – This class is intended for traffic directly related to fabric (network) management.  It should not be used by standard user or kernel applications.</a:t>
            </a:r>
            <a:endParaRPr lang="en-US" i="1" dirty="0"/>
          </a:p>
        </p:txBody>
      </p:sp>
      <p:sp>
        <p:nvSpPr>
          <p:cNvPr id="4" name="Slide Number Placeholder 3">
            <a:extLst>
              <a:ext uri="{FF2B5EF4-FFF2-40B4-BE49-F238E27FC236}">
                <a16:creationId xmlns:a16="http://schemas.microsoft.com/office/drawing/2014/main" id="{EAFF2D49-6D52-4D71-80C6-6500CC8C994F}"/>
              </a:ext>
            </a:extLst>
          </p:cNvPr>
          <p:cNvSpPr>
            <a:spLocks noGrp="1"/>
          </p:cNvSpPr>
          <p:nvPr>
            <p:ph type="sldNum" sz="quarter" idx="11"/>
          </p:nvPr>
        </p:nvSpPr>
        <p:spPr/>
        <p:txBody>
          <a:bodyPr/>
          <a:lstStyle/>
          <a:p>
            <a:fld id="{0743EA0E-C5B1-48EC-8082-F253EA88050D}" type="slidenum">
              <a:rPr lang="en-US" smtClean="0"/>
              <a:pPr/>
              <a:t>11</a:t>
            </a:fld>
            <a:endParaRPr lang="en-US" dirty="0"/>
          </a:p>
        </p:txBody>
      </p:sp>
      <p:sp>
        <p:nvSpPr>
          <p:cNvPr id="5" name="Footer Placeholder 4">
            <a:extLst>
              <a:ext uri="{FF2B5EF4-FFF2-40B4-BE49-F238E27FC236}">
                <a16:creationId xmlns:a16="http://schemas.microsoft.com/office/drawing/2014/main" id="{95239B69-AB59-4508-8C99-526C3BD5B048}"/>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20773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DDF91-5FF3-4269-8F56-40D03D279775}"/>
              </a:ext>
            </a:extLst>
          </p:cNvPr>
          <p:cNvSpPr>
            <a:spLocks noGrp="1"/>
          </p:cNvSpPr>
          <p:nvPr>
            <p:ph type="title"/>
          </p:nvPr>
        </p:nvSpPr>
        <p:spPr/>
        <p:txBody>
          <a:bodyPr/>
          <a:lstStyle/>
          <a:p>
            <a:r>
              <a:rPr lang="en-US" dirty="0"/>
              <a:t>Proposal: labels + DSCP values</a:t>
            </a:r>
          </a:p>
        </p:txBody>
      </p:sp>
      <p:sp>
        <p:nvSpPr>
          <p:cNvPr id="3" name="Content Placeholder 2">
            <a:extLst>
              <a:ext uri="{FF2B5EF4-FFF2-40B4-BE49-F238E27FC236}">
                <a16:creationId xmlns:a16="http://schemas.microsoft.com/office/drawing/2014/main" id="{89072F12-F39F-4A22-AA4F-B073B85D1985}"/>
              </a:ext>
            </a:extLst>
          </p:cNvPr>
          <p:cNvSpPr>
            <a:spLocks noGrp="1"/>
          </p:cNvSpPr>
          <p:nvPr>
            <p:ph idx="1"/>
          </p:nvPr>
        </p:nvSpPr>
        <p:spPr/>
        <p:txBody>
          <a:bodyPr/>
          <a:lstStyle/>
          <a:p>
            <a:pPr marL="0" indent="0">
              <a:buNone/>
            </a:pPr>
            <a:r>
              <a:rPr lang="en-US" dirty="0"/>
              <a:t>Develop a scheme that:</a:t>
            </a:r>
          </a:p>
          <a:p>
            <a:r>
              <a:rPr lang="en-US" dirty="0"/>
              <a:t>Includes the usual hints mechanisms to allow a consumer to request specific services and the provider to respond with its capabilities</a:t>
            </a:r>
          </a:p>
          <a:p>
            <a:r>
              <a:rPr lang="en-US" dirty="0"/>
              <a:t>Allows HPC-specific labels to be transmitted across the API, or</a:t>
            </a:r>
          </a:p>
          <a:p>
            <a:r>
              <a:rPr lang="en-US" dirty="0"/>
              <a:t>Allows specific DSCP values to be transmitted across the API (but not both) to meet the meets of classical IP-based applications</a:t>
            </a:r>
          </a:p>
        </p:txBody>
      </p:sp>
      <p:sp>
        <p:nvSpPr>
          <p:cNvPr id="4" name="Slide Number Placeholder 3">
            <a:extLst>
              <a:ext uri="{FF2B5EF4-FFF2-40B4-BE49-F238E27FC236}">
                <a16:creationId xmlns:a16="http://schemas.microsoft.com/office/drawing/2014/main" id="{B77F45DD-ACD2-4367-B670-77670A7E813D}"/>
              </a:ext>
            </a:extLst>
          </p:cNvPr>
          <p:cNvSpPr>
            <a:spLocks noGrp="1"/>
          </p:cNvSpPr>
          <p:nvPr>
            <p:ph type="sldNum" sz="quarter" idx="11"/>
          </p:nvPr>
        </p:nvSpPr>
        <p:spPr/>
        <p:txBody>
          <a:bodyPr/>
          <a:lstStyle/>
          <a:p>
            <a:fld id="{0743EA0E-C5B1-48EC-8082-F253EA88050D}" type="slidenum">
              <a:rPr lang="en-US" smtClean="0"/>
              <a:pPr/>
              <a:t>12</a:t>
            </a:fld>
            <a:endParaRPr lang="en-US" dirty="0"/>
          </a:p>
        </p:txBody>
      </p:sp>
      <p:sp>
        <p:nvSpPr>
          <p:cNvPr id="5" name="Footer Placeholder 4">
            <a:extLst>
              <a:ext uri="{FF2B5EF4-FFF2-40B4-BE49-F238E27FC236}">
                <a16:creationId xmlns:a16="http://schemas.microsoft.com/office/drawing/2014/main" id="{A7E2F1CA-5F14-463F-8887-C5CC22DB45B9}"/>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182160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4B004223-2D01-41EA-B5E1-E246DFF09BDD}"/>
              </a:ext>
            </a:extLst>
          </p:cNvPr>
          <p:cNvCxnSpPr>
            <a:stCxn id="7" idx="2"/>
          </p:cNvCxnSpPr>
          <p:nvPr/>
        </p:nvCxnSpPr>
        <p:spPr>
          <a:xfrm>
            <a:off x="5649575" y="2624487"/>
            <a:ext cx="0" cy="18106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08EE55D-E7B8-4D72-B094-6FCD643DC4F4}"/>
              </a:ext>
            </a:extLst>
          </p:cNvPr>
          <p:cNvSpPr>
            <a:spLocks noGrp="1"/>
          </p:cNvSpPr>
          <p:nvPr>
            <p:ph type="sldNum" sz="quarter" idx="11"/>
          </p:nvPr>
        </p:nvSpPr>
        <p:spPr/>
        <p:txBody>
          <a:bodyPr/>
          <a:lstStyle/>
          <a:p>
            <a:fld id="{0743EA0E-C5B1-48EC-8082-F253EA88050D}" type="slidenum">
              <a:rPr lang="en-US" smtClean="0"/>
              <a:pPr/>
              <a:t>13</a:t>
            </a:fld>
            <a:endParaRPr lang="en-US" dirty="0"/>
          </a:p>
        </p:txBody>
      </p:sp>
      <p:sp>
        <p:nvSpPr>
          <p:cNvPr id="5" name="Footer Placeholder 4">
            <a:extLst>
              <a:ext uri="{FF2B5EF4-FFF2-40B4-BE49-F238E27FC236}">
                <a16:creationId xmlns:a16="http://schemas.microsoft.com/office/drawing/2014/main" id="{89079530-DD43-41D1-8DBD-59E1BA40FEB4}"/>
              </a:ext>
            </a:extLst>
          </p:cNvPr>
          <p:cNvSpPr>
            <a:spLocks noGrp="1"/>
          </p:cNvSpPr>
          <p:nvPr>
            <p:ph type="ftr" sz="quarter" idx="3"/>
          </p:nvPr>
        </p:nvSpPr>
        <p:spPr/>
        <p:txBody>
          <a:bodyPr/>
          <a:lstStyle/>
          <a:p>
            <a:r>
              <a:rPr lang="en-US" dirty="0">
                <a:latin typeface="Arial Narrow"/>
                <a:cs typeface="Arial Narrow"/>
              </a:rPr>
              <a:t>OpenFabrics Alliance 2019</a:t>
            </a:r>
          </a:p>
        </p:txBody>
      </p:sp>
      <p:sp>
        <p:nvSpPr>
          <p:cNvPr id="7" name="Rectangle 6">
            <a:extLst>
              <a:ext uri="{FF2B5EF4-FFF2-40B4-BE49-F238E27FC236}">
                <a16:creationId xmlns:a16="http://schemas.microsoft.com/office/drawing/2014/main" id="{84BAFE4C-6C18-4DAF-B800-4D123198DB59}"/>
              </a:ext>
            </a:extLst>
          </p:cNvPr>
          <p:cNvSpPr/>
          <p:nvPr/>
        </p:nvSpPr>
        <p:spPr>
          <a:xfrm>
            <a:off x="4380271" y="2205455"/>
            <a:ext cx="2538608"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Consumer</a:t>
            </a:r>
          </a:p>
        </p:txBody>
      </p:sp>
      <p:sp>
        <p:nvSpPr>
          <p:cNvPr id="9" name="Rectangle 8">
            <a:extLst>
              <a:ext uri="{FF2B5EF4-FFF2-40B4-BE49-F238E27FC236}">
                <a16:creationId xmlns:a16="http://schemas.microsoft.com/office/drawing/2014/main" id="{9AF78730-4B60-427F-8DBB-9178FEF7C6AF}"/>
              </a:ext>
            </a:extLst>
          </p:cNvPr>
          <p:cNvSpPr/>
          <p:nvPr/>
        </p:nvSpPr>
        <p:spPr>
          <a:xfrm>
            <a:off x="4380271" y="3071838"/>
            <a:ext cx="2538608"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Provider</a:t>
            </a:r>
          </a:p>
        </p:txBody>
      </p:sp>
      <p:sp>
        <p:nvSpPr>
          <p:cNvPr id="10" name="Rectangle 9">
            <a:extLst>
              <a:ext uri="{FF2B5EF4-FFF2-40B4-BE49-F238E27FC236}">
                <a16:creationId xmlns:a16="http://schemas.microsoft.com/office/drawing/2014/main" id="{49BAFA00-EEB0-41FB-8D27-00DE5A8685C0}"/>
              </a:ext>
            </a:extLst>
          </p:cNvPr>
          <p:cNvSpPr/>
          <p:nvPr/>
        </p:nvSpPr>
        <p:spPr>
          <a:xfrm>
            <a:off x="4380271" y="3692997"/>
            <a:ext cx="2538608"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Driver</a:t>
            </a:r>
          </a:p>
        </p:txBody>
      </p:sp>
      <p:sp>
        <p:nvSpPr>
          <p:cNvPr id="11" name="Rectangle 10">
            <a:extLst>
              <a:ext uri="{FF2B5EF4-FFF2-40B4-BE49-F238E27FC236}">
                <a16:creationId xmlns:a16="http://schemas.microsoft.com/office/drawing/2014/main" id="{62D0ED8E-E407-4249-8393-CF81D9452C1F}"/>
              </a:ext>
            </a:extLst>
          </p:cNvPr>
          <p:cNvSpPr/>
          <p:nvPr/>
        </p:nvSpPr>
        <p:spPr>
          <a:xfrm>
            <a:off x="4380271" y="4323873"/>
            <a:ext cx="2538608"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H/W</a:t>
            </a:r>
          </a:p>
        </p:txBody>
      </p:sp>
      <p:cxnSp>
        <p:nvCxnSpPr>
          <p:cNvPr id="15" name="Straight Connector 14">
            <a:extLst>
              <a:ext uri="{FF2B5EF4-FFF2-40B4-BE49-F238E27FC236}">
                <a16:creationId xmlns:a16="http://schemas.microsoft.com/office/drawing/2014/main" id="{E193E40F-4509-4331-9480-EF3DACE47486}"/>
              </a:ext>
            </a:extLst>
          </p:cNvPr>
          <p:cNvCxnSpPr/>
          <p:nvPr/>
        </p:nvCxnSpPr>
        <p:spPr>
          <a:xfrm>
            <a:off x="4380271" y="2823002"/>
            <a:ext cx="253860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75EFCFE-1A94-47F0-91CC-AEAB7A4DFFC8}"/>
              </a:ext>
            </a:extLst>
          </p:cNvPr>
          <p:cNvSpPr txBox="1"/>
          <p:nvPr/>
        </p:nvSpPr>
        <p:spPr>
          <a:xfrm>
            <a:off x="3654570" y="2638336"/>
            <a:ext cx="494046" cy="369332"/>
          </a:xfrm>
          <a:prstGeom prst="rect">
            <a:avLst/>
          </a:prstGeom>
          <a:noFill/>
        </p:spPr>
        <p:txBody>
          <a:bodyPr wrap="none" rtlCol="0">
            <a:spAutoFit/>
          </a:bodyPr>
          <a:lstStyle/>
          <a:p>
            <a:r>
              <a:rPr lang="en-US" dirty="0"/>
              <a:t>API</a:t>
            </a:r>
          </a:p>
        </p:txBody>
      </p:sp>
      <p:sp>
        <p:nvSpPr>
          <p:cNvPr id="18" name="Speech Bubble: Rectangle 17">
            <a:extLst>
              <a:ext uri="{FF2B5EF4-FFF2-40B4-BE49-F238E27FC236}">
                <a16:creationId xmlns:a16="http://schemas.microsoft.com/office/drawing/2014/main" id="{566881B9-1E75-40A1-A3C4-D87C93095591}"/>
              </a:ext>
            </a:extLst>
          </p:cNvPr>
          <p:cNvSpPr/>
          <p:nvPr/>
        </p:nvSpPr>
        <p:spPr>
          <a:xfrm>
            <a:off x="8485239" y="4711464"/>
            <a:ext cx="3097161" cy="908332"/>
          </a:xfrm>
          <a:prstGeom prst="wedgeRectCallout">
            <a:avLst>
              <a:gd name="adj1" fmla="val -92159"/>
              <a:gd name="adj2" fmla="val -13599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How are those labels interpreted by the fabric interface??</a:t>
            </a:r>
          </a:p>
        </p:txBody>
      </p:sp>
      <p:sp>
        <p:nvSpPr>
          <p:cNvPr id="19" name="Right Brace 18">
            <a:extLst>
              <a:ext uri="{FF2B5EF4-FFF2-40B4-BE49-F238E27FC236}">
                <a16:creationId xmlns:a16="http://schemas.microsoft.com/office/drawing/2014/main" id="{B70743FE-CD38-4BC5-B2F9-C9B38DDA6E15}"/>
              </a:ext>
            </a:extLst>
          </p:cNvPr>
          <p:cNvSpPr/>
          <p:nvPr/>
        </p:nvSpPr>
        <p:spPr>
          <a:xfrm>
            <a:off x="6987705" y="3071838"/>
            <a:ext cx="162825" cy="16710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DCCA9A6C-566E-45E5-8393-8E923FD8CCBC}"/>
              </a:ext>
            </a:extLst>
          </p:cNvPr>
          <p:cNvCxnSpPr/>
          <p:nvPr/>
        </p:nvCxnSpPr>
        <p:spPr>
          <a:xfrm>
            <a:off x="6507868" y="2638336"/>
            <a:ext cx="0" cy="449375"/>
          </a:xfrm>
          <a:prstGeom prst="straightConnector1">
            <a:avLst/>
          </a:prstGeom>
          <a:ln>
            <a:solidFill>
              <a:schemeClr val="tx1"/>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185AC8F-6620-4CAB-AAE5-5B6B17F387FB}"/>
              </a:ext>
            </a:extLst>
          </p:cNvPr>
          <p:cNvCxnSpPr/>
          <p:nvPr/>
        </p:nvCxnSpPr>
        <p:spPr>
          <a:xfrm>
            <a:off x="4724400" y="2638336"/>
            <a:ext cx="0" cy="449375"/>
          </a:xfrm>
          <a:prstGeom prst="straightConnector1">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24" name="Speech Bubble: Rectangle 23">
            <a:extLst>
              <a:ext uri="{FF2B5EF4-FFF2-40B4-BE49-F238E27FC236}">
                <a16:creationId xmlns:a16="http://schemas.microsoft.com/office/drawing/2014/main" id="{977B249E-C766-465E-837A-31E11D546B22}"/>
              </a:ext>
            </a:extLst>
          </p:cNvPr>
          <p:cNvSpPr/>
          <p:nvPr/>
        </p:nvSpPr>
        <p:spPr>
          <a:xfrm>
            <a:off x="8590110" y="1790976"/>
            <a:ext cx="3097161" cy="847360"/>
          </a:xfrm>
          <a:prstGeom prst="wedgeRectCallout">
            <a:avLst>
              <a:gd name="adj1" fmla="val -103945"/>
              <a:gd name="adj2" fmla="val 7025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What labels are available to the consumer to request certain QoS?</a:t>
            </a:r>
          </a:p>
        </p:txBody>
      </p:sp>
      <p:sp>
        <p:nvSpPr>
          <p:cNvPr id="2" name="TextBox 1">
            <a:extLst>
              <a:ext uri="{FF2B5EF4-FFF2-40B4-BE49-F238E27FC236}">
                <a16:creationId xmlns:a16="http://schemas.microsoft.com/office/drawing/2014/main" id="{1A07A781-1ECF-4650-9DF2-8F2DCEB3902F}"/>
              </a:ext>
            </a:extLst>
          </p:cNvPr>
          <p:cNvSpPr txBox="1"/>
          <p:nvPr/>
        </p:nvSpPr>
        <p:spPr>
          <a:xfrm>
            <a:off x="8584937" y="2887172"/>
            <a:ext cx="3323273" cy="923330"/>
          </a:xfrm>
          <a:prstGeom prst="rect">
            <a:avLst/>
          </a:prstGeom>
          <a:noFill/>
        </p:spPr>
        <p:txBody>
          <a:bodyPr wrap="square" rtlCol="0">
            <a:spAutoFit/>
          </a:bodyPr>
          <a:lstStyle/>
          <a:p>
            <a:r>
              <a:rPr lang="en-US" u="sng" dirty="0"/>
              <a:t>Proposal</a:t>
            </a:r>
          </a:p>
          <a:p>
            <a:r>
              <a:rPr lang="en-US" dirty="0"/>
              <a:t>Either a) a six bit DSCP value, or one of five defined HPC labels</a:t>
            </a:r>
          </a:p>
        </p:txBody>
      </p:sp>
    </p:spTree>
    <p:extLst>
      <p:ext uri="{BB962C8B-B14F-4D97-AF65-F5344CB8AC3E}">
        <p14:creationId xmlns:p14="http://schemas.microsoft.com/office/powerpoint/2010/main" val="321352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FA4D4B-626E-4CD8-B03B-6D33090E1947}"/>
              </a:ext>
            </a:extLst>
          </p:cNvPr>
          <p:cNvSpPr>
            <a:spLocks noGrp="1"/>
          </p:cNvSpPr>
          <p:nvPr>
            <p:ph type="title"/>
          </p:nvPr>
        </p:nvSpPr>
        <p:spPr/>
        <p:txBody>
          <a:bodyPr/>
          <a:lstStyle/>
          <a:p>
            <a:r>
              <a:rPr lang="en-US" dirty="0"/>
              <a:t>Results of 4/23/19 meeting</a:t>
            </a:r>
          </a:p>
        </p:txBody>
      </p:sp>
      <p:sp>
        <p:nvSpPr>
          <p:cNvPr id="3" name="Slide Number Placeholder 2">
            <a:extLst>
              <a:ext uri="{FF2B5EF4-FFF2-40B4-BE49-F238E27FC236}">
                <a16:creationId xmlns:a16="http://schemas.microsoft.com/office/drawing/2014/main" id="{25DFD66A-DC19-4294-AE44-F381915C11C0}"/>
              </a:ext>
            </a:extLst>
          </p:cNvPr>
          <p:cNvSpPr>
            <a:spLocks noGrp="1"/>
          </p:cNvSpPr>
          <p:nvPr>
            <p:ph type="sldNum" sz="quarter" idx="11"/>
          </p:nvPr>
        </p:nvSpPr>
        <p:spPr/>
        <p:txBody>
          <a:bodyPr/>
          <a:lstStyle/>
          <a:p>
            <a:fld id="{0743EA0E-C5B1-48EC-8082-F253EA88050D}" type="slidenum">
              <a:rPr lang="en-US" smtClean="0"/>
              <a:pPr/>
              <a:t>14</a:t>
            </a:fld>
            <a:endParaRPr lang="en-US" dirty="0"/>
          </a:p>
        </p:txBody>
      </p:sp>
      <p:sp>
        <p:nvSpPr>
          <p:cNvPr id="4" name="Footer Placeholder 3">
            <a:extLst>
              <a:ext uri="{FF2B5EF4-FFF2-40B4-BE49-F238E27FC236}">
                <a16:creationId xmlns:a16="http://schemas.microsoft.com/office/drawing/2014/main" id="{DB5B698C-BE68-4E26-85C0-3B5096072B31}"/>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379358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554E3-2EA3-49DC-AFEF-FC976C84B1F0}"/>
              </a:ext>
            </a:extLst>
          </p:cNvPr>
          <p:cNvSpPr>
            <a:spLocks noGrp="1"/>
          </p:cNvSpPr>
          <p:nvPr>
            <p:ph type="title"/>
          </p:nvPr>
        </p:nvSpPr>
        <p:spPr/>
        <p:txBody>
          <a:bodyPr/>
          <a:lstStyle/>
          <a:p>
            <a:r>
              <a:rPr lang="en-US" dirty="0"/>
              <a:t>Discussion</a:t>
            </a:r>
          </a:p>
        </p:txBody>
      </p:sp>
      <p:sp>
        <p:nvSpPr>
          <p:cNvPr id="6" name="Content Placeholder 5">
            <a:extLst>
              <a:ext uri="{FF2B5EF4-FFF2-40B4-BE49-F238E27FC236}">
                <a16:creationId xmlns:a16="http://schemas.microsoft.com/office/drawing/2014/main" id="{529FC964-B16F-4323-B3E6-51D2C0F660F1}"/>
              </a:ext>
            </a:extLst>
          </p:cNvPr>
          <p:cNvSpPr>
            <a:spLocks noGrp="1"/>
          </p:cNvSpPr>
          <p:nvPr>
            <p:ph idx="1"/>
          </p:nvPr>
        </p:nvSpPr>
        <p:spPr/>
        <p:txBody>
          <a:bodyPr>
            <a:normAutofit fontScale="92500" lnSpcReduction="20000"/>
          </a:bodyPr>
          <a:lstStyle/>
          <a:p>
            <a:r>
              <a:rPr lang="en-US" dirty="0"/>
              <a:t>Consider adding a class/label dedicated to fabric management.  </a:t>
            </a:r>
          </a:p>
          <a:p>
            <a:r>
              <a:rPr lang="en-US" dirty="0"/>
              <a:t>Consider adding a class/label specifically for checkpoint</a:t>
            </a:r>
          </a:p>
          <a:p>
            <a:pPr lvl="1"/>
            <a:r>
              <a:rPr lang="en-US" dirty="0"/>
              <a:t>Options are to use the existing Bulk Data class or Dedicated Access class</a:t>
            </a:r>
          </a:p>
          <a:p>
            <a:pPr lvl="1"/>
            <a:r>
              <a:rPr lang="en-US" dirty="0"/>
              <a:t>Some felt that there might be value in a dedicated label, even if it aliases directly to another existing label</a:t>
            </a:r>
          </a:p>
          <a:p>
            <a:r>
              <a:rPr lang="en-US" dirty="0"/>
              <a:t>The scheme being proposed assumes that changing traffic classes is relatively heavy weight, thus applications are discouraged from changing traffic classes</a:t>
            </a:r>
          </a:p>
          <a:p>
            <a:pPr lvl="1"/>
            <a:r>
              <a:rPr lang="en-US" dirty="0"/>
              <a:t>The implication is that an application that wishes to change traffic classes for some reason would incur a resource penalty for doing so.</a:t>
            </a:r>
          </a:p>
          <a:p>
            <a:pPr lvl="1"/>
            <a:r>
              <a:rPr lang="en-US" dirty="0"/>
              <a:t>The alternative is a more complex mechanism allowing fast changes in traffic classification at a significant increase in complexity.</a:t>
            </a:r>
          </a:p>
          <a:p>
            <a:pPr lvl="1"/>
            <a:r>
              <a:rPr lang="en-US" dirty="0"/>
              <a:t>It seems likely that traffic in different classes will likely be targeted at different endpoints anyway</a:t>
            </a:r>
          </a:p>
          <a:p>
            <a:pPr lvl="1"/>
            <a:r>
              <a:rPr lang="en-US" dirty="0"/>
              <a:t>The sense of the body is that the proposal makes the right tradeoff</a:t>
            </a:r>
          </a:p>
          <a:p>
            <a:r>
              <a:rPr lang="en-US" dirty="0"/>
              <a:t>Is there a way to enforce conformance, and/or to balance traffic between jobs?</a:t>
            </a:r>
          </a:p>
          <a:p>
            <a:pPr lvl="1"/>
            <a:r>
              <a:rPr lang="en-US" dirty="0"/>
              <a:t>Enforcement would be a function of the policing and/or drop features at fabric ingress, which is to say a function of the provider and below the level of the libfabric API.</a:t>
            </a:r>
          </a:p>
          <a:p>
            <a:pPr lvl="1"/>
            <a:r>
              <a:rPr lang="en-US" dirty="0"/>
              <a:t>Balancing traffic between jobs is believed to be a function of a work load manager or some other management function and is above the level of the libfabric API</a:t>
            </a:r>
          </a:p>
          <a:p>
            <a:pPr lvl="1"/>
            <a:r>
              <a:rPr lang="en-US" dirty="0"/>
              <a:t>One member suggested that this may be an area that the OFA may want to explore in the future, out of the context of OFI.</a:t>
            </a:r>
          </a:p>
          <a:p>
            <a:r>
              <a:rPr lang="en-US" dirty="0"/>
              <a:t>Should setting of traffic classes be a synchronous or asynchronous operation?</a:t>
            </a:r>
          </a:p>
          <a:p>
            <a:pPr lvl="1"/>
            <a:r>
              <a:rPr lang="en-US" dirty="0"/>
              <a:t>If, for example, executing an FI_SET_OPT requires a transit across the fabric, an asynchronous call may be preferred.</a:t>
            </a:r>
          </a:p>
        </p:txBody>
      </p:sp>
      <p:sp>
        <p:nvSpPr>
          <p:cNvPr id="3" name="Slide Number Placeholder 2">
            <a:extLst>
              <a:ext uri="{FF2B5EF4-FFF2-40B4-BE49-F238E27FC236}">
                <a16:creationId xmlns:a16="http://schemas.microsoft.com/office/drawing/2014/main" id="{C6E82A9C-4455-4823-92EF-A7CFB6648D4E}"/>
              </a:ext>
            </a:extLst>
          </p:cNvPr>
          <p:cNvSpPr>
            <a:spLocks noGrp="1"/>
          </p:cNvSpPr>
          <p:nvPr>
            <p:ph type="sldNum" sz="quarter" idx="11"/>
          </p:nvPr>
        </p:nvSpPr>
        <p:spPr/>
        <p:txBody>
          <a:bodyPr/>
          <a:lstStyle/>
          <a:p>
            <a:fld id="{0743EA0E-C5B1-48EC-8082-F253EA88050D}" type="slidenum">
              <a:rPr lang="en-US" smtClean="0"/>
              <a:pPr/>
              <a:t>15</a:t>
            </a:fld>
            <a:endParaRPr lang="en-US" dirty="0"/>
          </a:p>
        </p:txBody>
      </p:sp>
      <p:sp>
        <p:nvSpPr>
          <p:cNvPr id="4" name="Footer Placeholder 3">
            <a:extLst>
              <a:ext uri="{FF2B5EF4-FFF2-40B4-BE49-F238E27FC236}">
                <a16:creationId xmlns:a16="http://schemas.microsoft.com/office/drawing/2014/main" id="{FCF9A0C4-BB69-4493-A265-2F14ACEBC2FB}"/>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315221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C57178-29DC-4E2B-AD85-12C11126B63C}"/>
              </a:ext>
            </a:extLst>
          </p:cNvPr>
          <p:cNvSpPr>
            <a:spLocks noGrp="1"/>
          </p:cNvSpPr>
          <p:nvPr>
            <p:ph type="title"/>
          </p:nvPr>
        </p:nvSpPr>
        <p:spPr/>
        <p:txBody>
          <a:bodyPr/>
          <a:lstStyle/>
          <a:p>
            <a:r>
              <a:rPr lang="en-US" dirty="0" err="1"/>
              <a:t>Bonepile</a:t>
            </a:r>
            <a:br>
              <a:rPr lang="en-US" dirty="0"/>
            </a:br>
            <a:r>
              <a:rPr lang="en-US" dirty="0"/>
              <a:t>(don’t read beyond here yet)</a:t>
            </a:r>
          </a:p>
        </p:txBody>
      </p:sp>
      <p:sp>
        <p:nvSpPr>
          <p:cNvPr id="4" name="Slide Number Placeholder 3">
            <a:extLst>
              <a:ext uri="{FF2B5EF4-FFF2-40B4-BE49-F238E27FC236}">
                <a16:creationId xmlns:a16="http://schemas.microsoft.com/office/drawing/2014/main" id="{9ABA8C82-9A38-4802-B11E-034E14385665}"/>
              </a:ext>
            </a:extLst>
          </p:cNvPr>
          <p:cNvSpPr>
            <a:spLocks noGrp="1"/>
          </p:cNvSpPr>
          <p:nvPr>
            <p:ph type="sldNum" sz="quarter" idx="11"/>
          </p:nvPr>
        </p:nvSpPr>
        <p:spPr/>
        <p:txBody>
          <a:bodyPr/>
          <a:lstStyle/>
          <a:p>
            <a:fld id="{0743EA0E-C5B1-48EC-8082-F253EA88050D}" type="slidenum">
              <a:rPr lang="en-US" smtClean="0"/>
              <a:pPr/>
              <a:t>16</a:t>
            </a:fld>
            <a:endParaRPr lang="en-US" dirty="0"/>
          </a:p>
        </p:txBody>
      </p:sp>
      <p:sp>
        <p:nvSpPr>
          <p:cNvPr id="5" name="Footer Placeholder 4">
            <a:extLst>
              <a:ext uri="{FF2B5EF4-FFF2-40B4-BE49-F238E27FC236}">
                <a16:creationId xmlns:a16="http://schemas.microsoft.com/office/drawing/2014/main" id="{251993BA-45AA-4E43-91AC-41032B152351}"/>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263960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3E656B-CE51-4CE8-AC8E-3413DE5943A6}"/>
              </a:ext>
            </a:extLst>
          </p:cNvPr>
          <p:cNvSpPr>
            <a:spLocks noGrp="1"/>
          </p:cNvSpPr>
          <p:nvPr>
            <p:ph type="title"/>
          </p:nvPr>
        </p:nvSpPr>
        <p:spPr/>
        <p:txBody>
          <a:bodyPr/>
          <a:lstStyle/>
          <a:p>
            <a:r>
              <a:rPr lang="en-US" dirty="0"/>
              <a:t>DSCP</a:t>
            </a:r>
          </a:p>
        </p:txBody>
      </p:sp>
      <p:sp>
        <p:nvSpPr>
          <p:cNvPr id="7" name="Content Placeholder 6">
            <a:extLst>
              <a:ext uri="{FF2B5EF4-FFF2-40B4-BE49-F238E27FC236}">
                <a16:creationId xmlns:a16="http://schemas.microsoft.com/office/drawing/2014/main" id="{47F840E2-9855-4CEA-A0F8-BEACEC217C35}"/>
              </a:ext>
            </a:extLst>
          </p:cNvPr>
          <p:cNvSpPr>
            <a:spLocks noGrp="1"/>
          </p:cNvSpPr>
          <p:nvPr>
            <p:ph idx="1"/>
          </p:nvPr>
        </p:nvSpPr>
        <p:spPr>
          <a:xfrm>
            <a:off x="609600" y="1312640"/>
            <a:ext cx="10972800" cy="968106"/>
          </a:xfrm>
        </p:spPr>
        <p:txBody>
          <a:bodyPr>
            <a:noAutofit/>
          </a:bodyPr>
          <a:lstStyle/>
          <a:p>
            <a:r>
              <a:rPr lang="en-US" dirty="0"/>
              <a:t>A six bit field carried in the header allowing up to 64 separate classifications</a:t>
            </a:r>
          </a:p>
          <a:p>
            <a:r>
              <a:rPr lang="en-US" dirty="0"/>
              <a:t>Not all 64 are commonly used - there are 21 “well-known” DSCP aliases</a:t>
            </a:r>
          </a:p>
          <a:p>
            <a:pPr lvl="1"/>
            <a:r>
              <a:rPr lang="en-US" sz="2000" dirty="0"/>
              <a:t>Established only by convention, not by specification</a:t>
            </a:r>
          </a:p>
          <a:p>
            <a:endParaRPr lang="en-US" dirty="0"/>
          </a:p>
        </p:txBody>
      </p:sp>
      <p:sp>
        <p:nvSpPr>
          <p:cNvPr id="4" name="Slide Number Placeholder 3">
            <a:extLst>
              <a:ext uri="{FF2B5EF4-FFF2-40B4-BE49-F238E27FC236}">
                <a16:creationId xmlns:a16="http://schemas.microsoft.com/office/drawing/2014/main" id="{D4AFB3B9-C094-45DE-9769-30EE928DBC5C}"/>
              </a:ext>
            </a:extLst>
          </p:cNvPr>
          <p:cNvSpPr>
            <a:spLocks noGrp="1"/>
          </p:cNvSpPr>
          <p:nvPr>
            <p:ph type="sldNum" sz="quarter" idx="11"/>
          </p:nvPr>
        </p:nvSpPr>
        <p:spPr/>
        <p:txBody>
          <a:bodyPr/>
          <a:lstStyle/>
          <a:p>
            <a:fld id="{0743EA0E-C5B1-48EC-8082-F253EA88050D}" type="slidenum">
              <a:rPr lang="en-US" smtClean="0"/>
              <a:pPr/>
              <a:t>17</a:t>
            </a:fld>
            <a:endParaRPr lang="en-US" dirty="0"/>
          </a:p>
        </p:txBody>
      </p:sp>
      <p:sp>
        <p:nvSpPr>
          <p:cNvPr id="5" name="Footer Placeholder 4">
            <a:extLst>
              <a:ext uri="{FF2B5EF4-FFF2-40B4-BE49-F238E27FC236}">
                <a16:creationId xmlns:a16="http://schemas.microsoft.com/office/drawing/2014/main" id="{5054892F-565E-4AEB-AA8E-C67EF63FF350}"/>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graphicFrame>
        <p:nvGraphicFramePr>
          <p:cNvPr id="8" name="Table 7">
            <a:extLst>
              <a:ext uri="{FF2B5EF4-FFF2-40B4-BE49-F238E27FC236}">
                <a16:creationId xmlns:a16="http://schemas.microsoft.com/office/drawing/2014/main" id="{06147DE7-C125-45D4-9153-BAC31D1A1C5F}"/>
              </a:ext>
            </a:extLst>
          </p:cNvPr>
          <p:cNvGraphicFramePr>
            <a:graphicFrameLocks noGrp="1"/>
          </p:cNvGraphicFramePr>
          <p:nvPr>
            <p:extLst/>
          </p:nvPr>
        </p:nvGraphicFramePr>
        <p:xfrm>
          <a:off x="1918685" y="2905792"/>
          <a:ext cx="7054630" cy="1671463"/>
        </p:xfrm>
        <a:graphic>
          <a:graphicData uri="http://schemas.openxmlformats.org/drawingml/2006/table">
            <a:tbl>
              <a:tblPr firstRow="1" firstCol="1" bandRow="1"/>
              <a:tblGrid>
                <a:gridCol w="3527315">
                  <a:extLst>
                    <a:ext uri="{9D8B030D-6E8A-4147-A177-3AD203B41FA5}">
                      <a16:colId xmlns:a16="http://schemas.microsoft.com/office/drawing/2014/main" val="3135171497"/>
                    </a:ext>
                  </a:extLst>
                </a:gridCol>
                <a:gridCol w="3527315">
                  <a:extLst>
                    <a:ext uri="{9D8B030D-6E8A-4147-A177-3AD203B41FA5}">
                      <a16:colId xmlns:a16="http://schemas.microsoft.com/office/drawing/2014/main" val="3886788366"/>
                    </a:ext>
                  </a:extLst>
                </a:gridCol>
              </a:tblGrid>
              <a:tr h="203717">
                <a:tc>
                  <a:txBody>
                    <a:bodyPr/>
                    <a:lstStyle/>
                    <a:p>
                      <a:pPr marL="0" marR="0" algn="ctr">
                        <a:lnSpc>
                          <a:spcPct val="107000"/>
                        </a:lnSpc>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DSCP value</a:t>
                      </a: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PHB</a:t>
                      </a: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603358658"/>
                  </a:ext>
                </a:extLst>
              </a:tr>
              <a:tr h="209678">
                <a:tc>
                  <a:txBody>
                    <a:bodyPr/>
                    <a:lstStyle/>
                    <a:p>
                      <a:pPr marL="0" marR="0" algn="ctr">
                        <a:lnSpc>
                          <a:spcPct val="107000"/>
                        </a:lnSpc>
                        <a:spcBef>
                          <a:spcPts val="0"/>
                        </a:spcBef>
                        <a:spcAft>
                          <a:spcPts val="0"/>
                        </a:spcAft>
                      </a:pPr>
                      <a:r>
                        <a:rPr lang="en-US" sz="1300">
                          <a:effectLst/>
                          <a:latin typeface="Courier New" panose="02070309020205020404" pitchFamily="49" charset="0"/>
                          <a:ea typeface="Calibri" panose="020F0502020204030204" pitchFamily="34" charset="0"/>
                          <a:cs typeface="Times New Roman" panose="02020603050405020304" pitchFamily="18" charset="0"/>
                        </a:rPr>
                        <a:t>XXX000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Class Selector (Precedence / Priority)</a:t>
                      </a: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63300"/>
                  </a:ext>
                </a:extLst>
              </a:tr>
              <a:tr h="209678">
                <a:tc>
                  <a:txBody>
                    <a:bodyPr/>
                    <a:lstStyle/>
                    <a:p>
                      <a:pPr marL="0" marR="0" algn="ctr">
                        <a:lnSpc>
                          <a:spcPct val="107000"/>
                        </a:lnSpc>
                        <a:spcBef>
                          <a:spcPts val="0"/>
                        </a:spcBef>
                        <a:spcAft>
                          <a:spcPts val="0"/>
                        </a:spcAft>
                      </a:pPr>
                      <a:r>
                        <a:rPr lang="en-US" sz="1300">
                          <a:effectLst/>
                          <a:latin typeface="Courier New" panose="02070309020205020404" pitchFamily="49" charset="0"/>
                          <a:ea typeface="Calibri" panose="020F0502020204030204" pitchFamily="34" charset="0"/>
                          <a:cs typeface="Times New Roman" panose="02020603050405020304" pitchFamily="18" charset="0"/>
                        </a:rPr>
                        <a:t>000XX0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Best Effort (Default)</a:t>
                      </a: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250345"/>
                  </a:ext>
                </a:extLst>
              </a:tr>
              <a:tr h="209678">
                <a:tc>
                  <a:txBody>
                    <a:bodyPr/>
                    <a:lstStyle/>
                    <a:p>
                      <a:pPr marL="0" marR="0" algn="ctr">
                        <a:lnSpc>
                          <a:spcPct val="107000"/>
                        </a:lnSpc>
                        <a:spcBef>
                          <a:spcPts val="0"/>
                        </a:spcBef>
                        <a:spcAft>
                          <a:spcPts val="0"/>
                        </a:spcAft>
                      </a:pPr>
                      <a:r>
                        <a:rPr lang="en-US" sz="1300">
                          <a:effectLst/>
                          <a:latin typeface="Courier New" panose="02070309020205020404" pitchFamily="49" charset="0"/>
                          <a:ea typeface="Calibri" panose="020F0502020204030204" pitchFamily="34" charset="0"/>
                          <a:cs typeface="Times New Roman" panose="02020603050405020304" pitchFamily="18" charset="0"/>
                        </a:rPr>
                        <a:t>001XX0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Assured Forwarding</a:t>
                      </a:r>
                    </a:p>
                  </a:txBody>
                  <a:tcPr marL="108649" marR="108649" marT="54324" marB="543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086500"/>
                  </a:ext>
                </a:extLst>
              </a:tr>
              <a:tr h="209678">
                <a:tc>
                  <a:txBody>
                    <a:bodyPr/>
                    <a:lstStyle/>
                    <a:p>
                      <a:pPr marL="0" marR="0" algn="ctr">
                        <a:lnSpc>
                          <a:spcPct val="107000"/>
                        </a:lnSpc>
                        <a:spcBef>
                          <a:spcPts val="0"/>
                        </a:spcBef>
                        <a:spcAft>
                          <a:spcPts val="0"/>
                        </a:spcAft>
                      </a:pPr>
                      <a:r>
                        <a:rPr lang="en-US" sz="1300">
                          <a:effectLst/>
                          <a:latin typeface="Courier New" panose="02070309020205020404" pitchFamily="49" charset="0"/>
                          <a:ea typeface="Calibri" panose="020F0502020204030204" pitchFamily="34" charset="0"/>
                          <a:cs typeface="Times New Roman" panose="02020603050405020304" pitchFamily="18" charset="0"/>
                        </a:rPr>
                        <a:t>010XX0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57842762"/>
                  </a:ext>
                </a:extLst>
              </a:tr>
              <a:tr h="209678">
                <a:tc>
                  <a:txBody>
                    <a:bodyPr/>
                    <a:lstStyle/>
                    <a:p>
                      <a:pPr marL="0" marR="0" algn="ctr">
                        <a:lnSpc>
                          <a:spcPct val="107000"/>
                        </a:lnSpc>
                        <a:spcBef>
                          <a:spcPts val="0"/>
                        </a:spcBef>
                        <a:spcAft>
                          <a:spcPts val="0"/>
                        </a:spcAft>
                      </a:pPr>
                      <a:r>
                        <a:rPr lang="en-US" sz="1300">
                          <a:effectLst/>
                          <a:latin typeface="Courier New" panose="02070309020205020404" pitchFamily="49" charset="0"/>
                          <a:ea typeface="Calibri" panose="020F0502020204030204" pitchFamily="34" charset="0"/>
                          <a:cs typeface="Times New Roman" panose="02020603050405020304" pitchFamily="18" charset="0"/>
                        </a:rPr>
                        <a:t>011XX0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86796040"/>
                  </a:ext>
                </a:extLst>
              </a:tr>
              <a:tr h="209678">
                <a:tc>
                  <a:txBody>
                    <a:bodyPr/>
                    <a:lstStyle/>
                    <a:p>
                      <a:pPr marL="0" marR="0" algn="ctr">
                        <a:lnSpc>
                          <a:spcPct val="107000"/>
                        </a:lnSpc>
                        <a:spcBef>
                          <a:spcPts val="0"/>
                        </a:spcBef>
                        <a:spcAft>
                          <a:spcPts val="0"/>
                        </a:spcAft>
                      </a:pPr>
                      <a:r>
                        <a:rPr lang="en-US" sz="1300">
                          <a:effectLst/>
                          <a:latin typeface="Courier New" panose="02070309020205020404" pitchFamily="49" charset="0"/>
                          <a:ea typeface="Calibri" panose="020F0502020204030204" pitchFamily="34" charset="0"/>
                          <a:cs typeface="Times New Roman" panose="02020603050405020304" pitchFamily="18" charset="0"/>
                        </a:rPr>
                        <a:t>100XX0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86190022"/>
                  </a:ext>
                </a:extLst>
              </a:tr>
              <a:tr h="209678">
                <a:tc>
                  <a:txBody>
                    <a:bodyPr/>
                    <a:lstStyle/>
                    <a:p>
                      <a:pPr marL="0" marR="0" algn="ctr">
                        <a:lnSpc>
                          <a:spcPct val="107000"/>
                        </a:lnSpc>
                        <a:spcBef>
                          <a:spcPts val="0"/>
                        </a:spcBef>
                        <a:spcAft>
                          <a:spcPts val="0"/>
                        </a:spcAft>
                      </a:pPr>
                      <a:r>
                        <a:rPr lang="en-US" sz="1300">
                          <a:effectLst/>
                          <a:latin typeface="Courier New" panose="02070309020205020404" pitchFamily="49" charset="0"/>
                          <a:ea typeface="Calibri" panose="020F0502020204030204" pitchFamily="34" charset="0"/>
                          <a:cs typeface="Times New Roman" panose="02020603050405020304" pitchFamily="18" charset="0"/>
                        </a:rPr>
                        <a:t>101110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Expedited Forwarding</a:t>
                      </a:r>
                    </a:p>
                  </a:txBody>
                  <a:tcPr marL="81487" marR="814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806874"/>
                  </a:ext>
                </a:extLst>
              </a:tr>
            </a:tbl>
          </a:graphicData>
        </a:graphic>
      </p:graphicFrame>
      <p:sp>
        <p:nvSpPr>
          <p:cNvPr id="10" name="Content Placeholder 6">
            <a:extLst>
              <a:ext uri="{FF2B5EF4-FFF2-40B4-BE49-F238E27FC236}">
                <a16:creationId xmlns:a16="http://schemas.microsoft.com/office/drawing/2014/main" id="{916593A2-E9B0-4CFF-B167-F1DA2D8C0022}"/>
              </a:ext>
            </a:extLst>
          </p:cNvPr>
          <p:cNvSpPr txBox="1">
            <a:spLocks/>
          </p:cNvSpPr>
          <p:nvPr/>
        </p:nvSpPr>
        <p:spPr>
          <a:xfrm>
            <a:off x="609600" y="4790746"/>
            <a:ext cx="10972800" cy="1793167"/>
          </a:xfrm>
          <a:prstGeom prst="rect">
            <a:avLst/>
          </a:prstGeom>
        </p:spPr>
        <p:txBody>
          <a:bodyPr vert="horz" lIns="91440" tIns="45720" rIns="91440" bIns="45720" rtlCol="0">
            <a:normAutofit lnSpcReduction="10000"/>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From this come 5 </a:t>
            </a:r>
            <a:r>
              <a:rPr lang="en-US" dirty="0" err="1"/>
              <a:t>DiffServ</a:t>
            </a:r>
            <a:r>
              <a:rPr lang="en-US" dirty="0"/>
              <a:t> service classes:</a:t>
            </a:r>
          </a:p>
          <a:p>
            <a:pPr lvl="1"/>
            <a:r>
              <a:rPr lang="en-US" dirty="0"/>
              <a:t>Best Effort</a:t>
            </a:r>
          </a:p>
          <a:p>
            <a:pPr lvl="1"/>
            <a:r>
              <a:rPr lang="en-US" dirty="0"/>
              <a:t>Assured Forwarding</a:t>
            </a:r>
          </a:p>
          <a:p>
            <a:pPr lvl="1"/>
            <a:r>
              <a:rPr lang="en-US" dirty="0"/>
              <a:t>Expedited Forwarding</a:t>
            </a:r>
          </a:p>
          <a:p>
            <a:pPr lvl="1"/>
            <a:r>
              <a:rPr lang="en-US" dirty="0"/>
              <a:t>Conversational services</a:t>
            </a:r>
          </a:p>
          <a:p>
            <a:pPr lvl="1"/>
            <a:r>
              <a:rPr lang="en-US" dirty="0"/>
              <a:t>Network control</a:t>
            </a:r>
          </a:p>
          <a:p>
            <a:pPr lvl="1"/>
            <a:endParaRPr lang="en-US" dirty="0"/>
          </a:p>
          <a:p>
            <a:pPr lvl="1"/>
            <a:endParaRPr lang="en-US" dirty="0"/>
          </a:p>
          <a:p>
            <a:endParaRPr lang="en-US" dirty="0"/>
          </a:p>
        </p:txBody>
      </p:sp>
    </p:spTree>
    <p:extLst>
      <p:ext uri="{BB962C8B-B14F-4D97-AF65-F5344CB8AC3E}">
        <p14:creationId xmlns:p14="http://schemas.microsoft.com/office/powerpoint/2010/main" val="268423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E458C1-EA8D-4D49-A55E-DF0522DFBC69}"/>
              </a:ext>
            </a:extLst>
          </p:cNvPr>
          <p:cNvSpPr>
            <a:spLocks noGrp="1"/>
          </p:cNvSpPr>
          <p:nvPr>
            <p:ph idx="1"/>
          </p:nvPr>
        </p:nvSpPr>
        <p:spPr>
          <a:xfrm>
            <a:off x="609600" y="1312639"/>
            <a:ext cx="10972800" cy="4813525"/>
          </a:xfrm>
        </p:spPr>
        <p:txBody>
          <a:bodyPr>
            <a:normAutofit fontScale="92500" lnSpcReduction="1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solidFill>
                  <a:prstClr val="black"/>
                </a:solidFill>
                <a:latin typeface="Calibri" panose="020F0502020204030204" pitchFamily="34" charset="0"/>
                <a:cs typeface="Times New Roman" panose="02020603050405020304" pitchFamily="18" charset="0"/>
              </a:rPr>
              <a:t>Best Effort – Like the man says.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router does not apply any special QoS handling to packets with 000000 in the </a:t>
            </a:r>
            <a:r>
              <a:rPr lang="en-US" sz="18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DiffServ</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field, a backward compatibility feature. There is usually a high probability that these packets will be dropped under congested network conditions.</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solidFill>
                  <a:prstClr val="black"/>
                </a:solidFill>
                <a:latin typeface="Calibri" panose="020F0502020204030204" pitchFamily="34" charset="0"/>
                <a:cs typeface="Times New Roman" panose="02020603050405020304" pitchFamily="18" charset="0"/>
              </a:rPr>
              <a:t>Assured Forwarding –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router offers a high level of assurance that the packets are delivered as long as the packet flow from the customer stays within a certain service profile (the service provider defines the values). The router accepts excess traffic but applies a random early discard (RED) drop profile to decide if the excess packets should be dropped and not forwarded. Three drop probabilities (low, medium, and high) are defined for this service class.</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solidFill>
                  <a:prstClr val="black"/>
                </a:solidFill>
                <a:latin typeface="Calibri" panose="020F0502020204030204" pitchFamily="34" charset="0"/>
                <a:cs typeface="Times New Roman" panose="02020603050405020304" pitchFamily="18" charset="0"/>
              </a:rPr>
              <a:t>Expedited Forwarding –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router delivers assured bandwidth, low loss, low delay, and low delay variation (jitter) end-to-end for packets in this service class. Routers accept excess traffic in this class, but in contrast to assured forwarding, out-of-profile expedited-forwarding packets can be forwarded out of sequence or dropped.</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solidFill>
                  <a:prstClr val="black"/>
                </a:solidFill>
                <a:latin typeface="Calibri" panose="020F0502020204030204" pitchFamily="34" charset="0"/>
                <a:cs typeface="Times New Roman" panose="02020603050405020304" pitchFamily="18" charset="0"/>
              </a:rPr>
              <a:t>Conversational Services –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router delivers assured (usually low) bandwidth with low delay and jitter for packets in this service class. Packets can be dropped, but are never delivered out of sequence. Packetized voice is a good example of a conversational service.</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700" dirty="0">
                <a:solidFill>
                  <a:prstClr val="black"/>
                </a:solidFill>
                <a:latin typeface="Calibri" panose="020F0502020204030204" pitchFamily="34" charset="0"/>
                <a:cs typeface="Times New Roman" panose="02020603050405020304" pitchFamily="18" charset="0"/>
              </a:rPr>
              <a:t>Network Control –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router delivers packets in this service class with a low priority (these packets are not delay-sensitive). Typically, these packets represent routing protocol hello or keepalive messages and loss of these packets jeopardizes proper network operation, so delay is preferable to discard.</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993E656B-CE51-4CE8-AC8E-3413DE5943A6}"/>
              </a:ext>
            </a:extLst>
          </p:cNvPr>
          <p:cNvSpPr>
            <a:spLocks noGrp="1"/>
          </p:cNvSpPr>
          <p:nvPr>
            <p:ph type="title"/>
          </p:nvPr>
        </p:nvSpPr>
        <p:spPr/>
        <p:txBody>
          <a:bodyPr/>
          <a:lstStyle/>
          <a:p>
            <a:r>
              <a:rPr lang="en-US" dirty="0"/>
              <a:t>Five well-understood DSCP classes</a:t>
            </a:r>
          </a:p>
        </p:txBody>
      </p:sp>
      <p:sp>
        <p:nvSpPr>
          <p:cNvPr id="4" name="Slide Number Placeholder 3">
            <a:extLst>
              <a:ext uri="{FF2B5EF4-FFF2-40B4-BE49-F238E27FC236}">
                <a16:creationId xmlns:a16="http://schemas.microsoft.com/office/drawing/2014/main" id="{D4AFB3B9-C094-45DE-9769-30EE928DBC5C}"/>
              </a:ext>
            </a:extLst>
          </p:cNvPr>
          <p:cNvSpPr>
            <a:spLocks noGrp="1"/>
          </p:cNvSpPr>
          <p:nvPr>
            <p:ph type="sldNum" sz="quarter" idx="11"/>
          </p:nvPr>
        </p:nvSpPr>
        <p:spPr/>
        <p:txBody>
          <a:bodyPr/>
          <a:lstStyle/>
          <a:p>
            <a:fld id="{0743EA0E-C5B1-48EC-8082-F253EA88050D}" type="slidenum">
              <a:rPr lang="en-US" smtClean="0"/>
              <a:pPr/>
              <a:t>18</a:t>
            </a:fld>
            <a:endParaRPr lang="en-US" dirty="0"/>
          </a:p>
        </p:txBody>
      </p:sp>
      <p:sp>
        <p:nvSpPr>
          <p:cNvPr id="5" name="Footer Placeholder 4">
            <a:extLst>
              <a:ext uri="{FF2B5EF4-FFF2-40B4-BE49-F238E27FC236}">
                <a16:creationId xmlns:a16="http://schemas.microsoft.com/office/drawing/2014/main" id="{5054892F-565E-4AEB-AA8E-C67EF63FF350}"/>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16524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FADF-011B-4393-BF63-5DB84BEECF51}"/>
              </a:ext>
            </a:extLst>
          </p:cNvPr>
          <p:cNvSpPr>
            <a:spLocks noGrp="1"/>
          </p:cNvSpPr>
          <p:nvPr>
            <p:ph type="title"/>
          </p:nvPr>
        </p:nvSpPr>
        <p:spPr/>
        <p:txBody>
          <a:bodyPr/>
          <a:lstStyle/>
          <a:p>
            <a:r>
              <a:rPr lang="en-US" dirty="0"/>
              <a:t>Two parts</a:t>
            </a:r>
          </a:p>
        </p:txBody>
      </p:sp>
      <p:sp>
        <p:nvSpPr>
          <p:cNvPr id="3" name="Content Placeholder 2">
            <a:extLst>
              <a:ext uri="{FF2B5EF4-FFF2-40B4-BE49-F238E27FC236}">
                <a16:creationId xmlns:a16="http://schemas.microsoft.com/office/drawing/2014/main" id="{730EB2F1-82CD-4432-99B4-FD827EF2D903}"/>
              </a:ext>
            </a:extLst>
          </p:cNvPr>
          <p:cNvSpPr>
            <a:spLocks noGrp="1"/>
          </p:cNvSpPr>
          <p:nvPr>
            <p:ph idx="1"/>
          </p:nvPr>
        </p:nvSpPr>
        <p:spPr/>
        <p:txBody>
          <a:bodyPr/>
          <a:lstStyle/>
          <a:p>
            <a:r>
              <a:rPr lang="en-US" dirty="0"/>
              <a:t>Objective: Presently, libfabric doesn’t provide a mechanism for a consumer to express to the provider any information related to traffic classification or QoS</a:t>
            </a:r>
          </a:p>
          <a:p>
            <a:endParaRPr lang="en-US" dirty="0"/>
          </a:p>
          <a:p>
            <a:r>
              <a:rPr lang="en-US" dirty="0"/>
              <a:t>Part One (this slide deck) – discusses ideas for how to label traffic classes and what those labels mean</a:t>
            </a:r>
          </a:p>
          <a:p>
            <a:endParaRPr lang="en-US" dirty="0"/>
          </a:p>
          <a:p>
            <a:r>
              <a:rPr lang="en-US" dirty="0"/>
              <a:t>Part Two (coming later) – how to communicate traffic classification information across the libfabric API</a:t>
            </a:r>
          </a:p>
        </p:txBody>
      </p:sp>
      <p:sp>
        <p:nvSpPr>
          <p:cNvPr id="4" name="Slide Number Placeholder 3">
            <a:extLst>
              <a:ext uri="{FF2B5EF4-FFF2-40B4-BE49-F238E27FC236}">
                <a16:creationId xmlns:a16="http://schemas.microsoft.com/office/drawing/2014/main" id="{1CFF84B3-1C43-4683-BF00-BD8DDA2FC7E2}"/>
              </a:ext>
            </a:extLst>
          </p:cNvPr>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a:extLst>
              <a:ext uri="{FF2B5EF4-FFF2-40B4-BE49-F238E27FC236}">
                <a16:creationId xmlns:a16="http://schemas.microsoft.com/office/drawing/2014/main" id="{C3611351-3C62-43DE-8693-1CD0B25ECF00}"/>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112186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4B004223-2D01-41EA-B5E1-E246DFF09BDD}"/>
              </a:ext>
            </a:extLst>
          </p:cNvPr>
          <p:cNvCxnSpPr>
            <a:stCxn id="7" idx="2"/>
          </p:cNvCxnSpPr>
          <p:nvPr/>
        </p:nvCxnSpPr>
        <p:spPr>
          <a:xfrm>
            <a:off x="5649575" y="2624487"/>
            <a:ext cx="0" cy="18106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08EE55D-E7B8-4D72-B094-6FCD643DC4F4}"/>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a:extLst>
              <a:ext uri="{FF2B5EF4-FFF2-40B4-BE49-F238E27FC236}">
                <a16:creationId xmlns:a16="http://schemas.microsoft.com/office/drawing/2014/main" id="{89079530-DD43-41D1-8DBD-59E1BA40FEB4}"/>
              </a:ext>
            </a:extLst>
          </p:cNvPr>
          <p:cNvSpPr>
            <a:spLocks noGrp="1"/>
          </p:cNvSpPr>
          <p:nvPr>
            <p:ph type="ftr" sz="quarter" idx="3"/>
          </p:nvPr>
        </p:nvSpPr>
        <p:spPr/>
        <p:txBody>
          <a:bodyPr/>
          <a:lstStyle/>
          <a:p>
            <a:r>
              <a:rPr lang="en-US" dirty="0">
                <a:latin typeface="Arial Narrow"/>
                <a:cs typeface="Arial Narrow"/>
              </a:rPr>
              <a:t>OpenFabrics Alliance 2019</a:t>
            </a:r>
          </a:p>
        </p:txBody>
      </p:sp>
      <p:sp>
        <p:nvSpPr>
          <p:cNvPr id="7" name="Rectangle 6">
            <a:extLst>
              <a:ext uri="{FF2B5EF4-FFF2-40B4-BE49-F238E27FC236}">
                <a16:creationId xmlns:a16="http://schemas.microsoft.com/office/drawing/2014/main" id="{84BAFE4C-6C18-4DAF-B800-4D123198DB59}"/>
              </a:ext>
            </a:extLst>
          </p:cNvPr>
          <p:cNvSpPr/>
          <p:nvPr/>
        </p:nvSpPr>
        <p:spPr>
          <a:xfrm>
            <a:off x="4380271" y="2205455"/>
            <a:ext cx="2538608"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Consumer</a:t>
            </a:r>
          </a:p>
        </p:txBody>
      </p:sp>
      <p:sp>
        <p:nvSpPr>
          <p:cNvPr id="9" name="Rectangle 8">
            <a:extLst>
              <a:ext uri="{FF2B5EF4-FFF2-40B4-BE49-F238E27FC236}">
                <a16:creationId xmlns:a16="http://schemas.microsoft.com/office/drawing/2014/main" id="{9AF78730-4B60-427F-8DBB-9178FEF7C6AF}"/>
              </a:ext>
            </a:extLst>
          </p:cNvPr>
          <p:cNvSpPr/>
          <p:nvPr/>
        </p:nvSpPr>
        <p:spPr>
          <a:xfrm>
            <a:off x="4380271" y="3071838"/>
            <a:ext cx="2538608"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Provider</a:t>
            </a:r>
          </a:p>
        </p:txBody>
      </p:sp>
      <p:sp>
        <p:nvSpPr>
          <p:cNvPr id="10" name="Rectangle 9">
            <a:extLst>
              <a:ext uri="{FF2B5EF4-FFF2-40B4-BE49-F238E27FC236}">
                <a16:creationId xmlns:a16="http://schemas.microsoft.com/office/drawing/2014/main" id="{49BAFA00-EEB0-41FB-8D27-00DE5A8685C0}"/>
              </a:ext>
            </a:extLst>
          </p:cNvPr>
          <p:cNvSpPr/>
          <p:nvPr/>
        </p:nvSpPr>
        <p:spPr>
          <a:xfrm>
            <a:off x="4380271" y="3692997"/>
            <a:ext cx="2538608"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Driver</a:t>
            </a:r>
          </a:p>
        </p:txBody>
      </p:sp>
      <p:sp>
        <p:nvSpPr>
          <p:cNvPr id="11" name="Rectangle 10">
            <a:extLst>
              <a:ext uri="{FF2B5EF4-FFF2-40B4-BE49-F238E27FC236}">
                <a16:creationId xmlns:a16="http://schemas.microsoft.com/office/drawing/2014/main" id="{62D0ED8E-E407-4249-8393-CF81D9452C1F}"/>
              </a:ext>
            </a:extLst>
          </p:cNvPr>
          <p:cNvSpPr/>
          <p:nvPr/>
        </p:nvSpPr>
        <p:spPr>
          <a:xfrm>
            <a:off x="4380271" y="4323873"/>
            <a:ext cx="2538608"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H/W</a:t>
            </a:r>
          </a:p>
        </p:txBody>
      </p:sp>
      <p:cxnSp>
        <p:nvCxnSpPr>
          <p:cNvPr id="15" name="Straight Connector 14">
            <a:extLst>
              <a:ext uri="{FF2B5EF4-FFF2-40B4-BE49-F238E27FC236}">
                <a16:creationId xmlns:a16="http://schemas.microsoft.com/office/drawing/2014/main" id="{E193E40F-4509-4331-9480-EF3DACE47486}"/>
              </a:ext>
            </a:extLst>
          </p:cNvPr>
          <p:cNvCxnSpPr/>
          <p:nvPr/>
        </p:nvCxnSpPr>
        <p:spPr>
          <a:xfrm>
            <a:off x="4380271" y="2823002"/>
            <a:ext cx="2538608"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75EFCFE-1A94-47F0-91CC-AEAB7A4DFFC8}"/>
              </a:ext>
            </a:extLst>
          </p:cNvPr>
          <p:cNvSpPr txBox="1"/>
          <p:nvPr/>
        </p:nvSpPr>
        <p:spPr>
          <a:xfrm>
            <a:off x="3654570" y="2638336"/>
            <a:ext cx="494046" cy="369332"/>
          </a:xfrm>
          <a:prstGeom prst="rect">
            <a:avLst/>
          </a:prstGeom>
          <a:noFill/>
        </p:spPr>
        <p:txBody>
          <a:bodyPr wrap="none" rtlCol="0">
            <a:spAutoFit/>
          </a:bodyPr>
          <a:lstStyle/>
          <a:p>
            <a:r>
              <a:rPr lang="en-US" dirty="0"/>
              <a:t>API</a:t>
            </a:r>
          </a:p>
        </p:txBody>
      </p:sp>
      <p:sp>
        <p:nvSpPr>
          <p:cNvPr id="17" name="Speech Bubble: Rectangle 16">
            <a:extLst>
              <a:ext uri="{FF2B5EF4-FFF2-40B4-BE49-F238E27FC236}">
                <a16:creationId xmlns:a16="http://schemas.microsoft.com/office/drawing/2014/main" id="{DE0BB3C6-35F6-4754-BC0D-5E82FCF76ED7}"/>
              </a:ext>
            </a:extLst>
          </p:cNvPr>
          <p:cNvSpPr/>
          <p:nvPr/>
        </p:nvSpPr>
        <p:spPr>
          <a:xfrm>
            <a:off x="8948072" y="3162438"/>
            <a:ext cx="3097161" cy="656864"/>
          </a:xfrm>
          <a:prstGeom prst="wedgeRectCallout">
            <a:avLst>
              <a:gd name="adj1" fmla="val -118020"/>
              <a:gd name="adj2" fmla="val -96474"/>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How are those labels exposed across the API?</a:t>
            </a:r>
          </a:p>
        </p:txBody>
      </p:sp>
      <p:sp>
        <p:nvSpPr>
          <p:cNvPr id="18" name="Speech Bubble: Rectangle 17">
            <a:extLst>
              <a:ext uri="{FF2B5EF4-FFF2-40B4-BE49-F238E27FC236}">
                <a16:creationId xmlns:a16="http://schemas.microsoft.com/office/drawing/2014/main" id="{566881B9-1E75-40A1-A3C4-D87C93095591}"/>
              </a:ext>
            </a:extLst>
          </p:cNvPr>
          <p:cNvSpPr/>
          <p:nvPr/>
        </p:nvSpPr>
        <p:spPr>
          <a:xfrm>
            <a:off x="8485239" y="4711464"/>
            <a:ext cx="3097161" cy="908332"/>
          </a:xfrm>
          <a:prstGeom prst="wedgeRectCallout">
            <a:avLst>
              <a:gd name="adj1" fmla="val -92159"/>
              <a:gd name="adj2" fmla="val -135997"/>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How are those labels interpreted by the fabric interface??</a:t>
            </a:r>
          </a:p>
        </p:txBody>
      </p:sp>
      <p:sp>
        <p:nvSpPr>
          <p:cNvPr id="19" name="Right Brace 18">
            <a:extLst>
              <a:ext uri="{FF2B5EF4-FFF2-40B4-BE49-F238E27FC236}">
                <a16:creationId xmlns:a16="http://schemas.microsoft.com/office/drawing/2014/main" id="{B70743FE-CD38-4BC5-B2F9-C9B38DDA6E15}"/>
              </a:ext>
            </a:extLst>
          </p:cNvPr>
          <p:cNvSpPr/>
          <p:nvPr/>
        </p:nvSpPr>
        <p:spPr>
          <a:xfrm>
            <a:off x="6987705" y="3071838"/>
            <a:ext cx="162825" cy="16710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DCCA9A6C-566E-45E5-8393-8E923FD8CCBC}"/>
              </a:ext>
            </a:extLst>
          </p:cNvPr>
          <p:cNvCxnSpPr/>
          <p:nvPr/>
        </p:nvCxnSpPr>
        <p:spPr>
          <a:xfrm>
            <a:off x="6507868" y="2638336"/>
            <a:ext cx="0" cy="449375"/>
          </a:xfrm>
          <a:prstGeom prst="straightConnector1">
            <a:avLst/>
          </a:prstGeom>
          <a:ln>
            <a:solidFill>
              <a:schemeClr val="tx1"/>
            </a:solidFill>
            <a:headEnd type="none" w="lg" len="med"/>
            <a:tailEnd type="triangle" w="lg" len="med"/>
          </a:ln>
        </p:spPr>
        <p:style>
          <a:lnRef idx="2">
            <a:schemeClr val="accent1"/>
          </a:lnRef>
          <a:fillRef idx="0">
            <a:schemeClr val="accent1"/>
          </a:fillRef>
          <a:effectRef idx="1">
            <a:schemeClr val="accent1"/>
          </a:effectRef>
          <a:fontRef idx="minor">
            <a:schemeClr val="tx1"/>
          </a:fontRef>
        </p:style>
      </p:cxnSp>
      <p:sp>
        <p:nvSpPr>
          <p:cNvPr id="22" name="Speech Bubble: Rectangle 21">
            <a:extLst>
              <a:ext uri="{FF2B5EF4-FFF2-40B4-BE49-F238E27FC236}">
                <a16:creationId xmlns:a16="http://schemas.microsoft.com/office/drawing/2014/main" id="{3D350D60-DA23-42E7-B917-94DE6DC14308}"/>
              </a:ext>
            </a:extLst>
          </p:cNvPr>
          <p:cNvSpPr/>
          <p:nvPr/>
        </p:nvSpPr>
        <p:spPr>
          <a:xfrm>
            <a:off x="714036" y="2964542"/>
            <a:ext cx="2799715" cy="1043788"/>
          </a:xfrm>
          <a:prstGeom prst="wedgeRectCallout">
            <a:avLst>
              <a:gd name="adj1" fmla="val 76516"/>
              <a:gd name="adj2" fmla="val -85355"/>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Hints and capabilities.</a:t>
            </a:r>
          </a:p>
          <a:p>
            <a:pPr algn="ctr"/>
            <a:r>
              <a:rPr lang="en-US" dirty="0">
                <a:solidFill>
                  <a:schemeClr val="tx1"/>
                </a:solidFill>
              </a:rPr>
              <a:t>How does consumer know what options are available?</a:t>
            </a:r>
          </a:p>
        </p:txBody>
      </p:sp>
      <p:cxnSp>
        <p:nvCxnSpPr>
          <p:cNvPr id="23" name="Straight Arrow Connector 22">
            <a:extLst>
              <a:ext uri="{FF2B5EF4-FFF2-40B4-BE49-F238E27FC236}">
                <a16:creationId xmlns:a16="http://schemas.microsoft.com/office/drawing/2014/main" id="{5185AC8F-6620-4CAB-AAE5-5B6B17F387FB}"/>
              </a:ext>
            </a:extLst>
          </p:cNvPr>
          <p:cNvCxnSpPr/>
          <p:nvPr/>
        </p:nvCxnSpPr>
        <p:spPr>
          <a:xfrm>
            <a:off x="4724400" y="2638336"/>
            <a:ext cx="0" cy="449375"/>
          </a:xfrm>
          <a:prstGeom prst="straightConnector1">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24" name="Speech Bubble: Rectangle 23">
            <a:extLst>
              <a:ext uri="{FF2B5EF4-FFF2-40B4-BE49-F238E27FC236}">
                <a16:creationId xmlns:a16="http://schemas.microsoft.com/office/drawing/2014/main" id="{977B249E-C766-465E-837A-31E11D546B22}"/>
              </a:ext>
            </a:extLst>
          </p:cNvPr>
          <p:cNvSpPr/>
          <p:nvPr/>
        </p:nvSpPr>
        <p:spPr>
          <a:xfrm>
            <a:off x="8590110" y="1790976"/>
            <a:ext cx="3097161" cy="847360"/>
          </a:xfrm>
          <a:prstGeom prst="wedgeRectCallout">
            <a:avLst>
              <a:gd name="adj1" fmla="val -103945"/>
              <a:gd name="adj2" fmla="val 7025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What labels are available to the consumer to request certain QoS?</a:t>
            </a:r>
          </a:p>
        </p:txBody>
      </p:sp>
      <p:sp>
        <p:nvSpPr>
          <p:cNvPr id="25" name="TextBox 24">
            <a:extLst>
              <a:ext uri="{FF2B5EF4-FFF2-40B4-BE49-F238E27FC236}">
                <a16:creationId xmlns:a16="http://schemas.microsoft.com/office/drawing/2014/main" id="{A566F1D0-4A1D-4629-A394-9A5F80531126}"/>
              </a:ext>
            </a:extLst>
          </p:cNvPr>
          <p:cNvSpPr txBox="1"/>
          <p:nvPr/>
        </p:nvSpPr>
        <p:spPr>
          <a:xfrm>
            <a:off x="532688" y="5296990"/>
            <a:ext cx="6348148" cy="923330"/>
          </a:xfrm>
          <a:prstGeom prst="rect">
            <a:avLst/>
          </a:prstGeom>
          <a:noFill/>
          <a:ln>
            <a:solidFill>
              <a:srgbClr val="C00000"/>
            </a:solidFill>
          </a:ln>
        </p:spPr>
        <p:txBody>
          <a:bodyPr wrap="none" rtlCol="0">
            <a:spAutoFit/>
          </a:bodyPr>
          <a:lstStyle/>
          <a:p>
            <a:r>
              <a:rPr lang="en-US" dirty="0"/>
              <a:t>A conundrum</a:t>
            </a:r>
          </a:p>
          <a:p>
            <a:r>
              <a:rPr lang="en-US" dirty="0"/>
              <a:t>- Want to allow a consumer to provide guidance on its </a:t>
            </a:r>
            <a:r>
              <a:rPr lang="en-US" dirty="0" err="1"/>
              <a:t>reqmts</a:t>
            </a:r>
            <a:r>
              <a:rPr lang="en-US" dirty="0"/>
              <a:t>, but</a:t>
            </a:r>
          </a:p>
          <a:p>
            <a:r>
              <a:rPr lang="en-US" dirty="0"/>
              <a:t>- Also want to allow for varying fabric implementations</a:t>
            </a:r>
          </a:p>
        </p:txBody>
      </p:sp>
    </p:spTree>
    <p:extLst>
      <p:ext uri="{BB962C8B-B14F-4D97-AF65-F5344CB8AC3E}">
        <p14:creationId xmlns:p14="http://schemas.microsoft.com/office/powerpoint/2010/main" val="97109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E885-5AFA-4185-9ECF-E900E445B1A6}"/>
              </a:ext>
            </a:extLst>
          </p:cNvPr>
          <p:cNvSpPr>
            <a:spLocks noGrp="1"/>
          </p:cNvSpPr>
          <p:nvPr>
            <p:ph type="title"/>
          </p:nvPr>
        </p:nvSpPr>
        <p:spPr/>
        <p:txBody>
          <a:bodyPr/>
          <a:lstStyle/>
          <a:p>
            <a:r>
              <a:rPr lang="en-US" dirty="0"/>
              <a:t>What’s the correct abstraction?</a:t>
            </a:r>
          </a:p>
        </p:txBody>
      </p:sp>
      <p:sp>
        <p:nvSpPr>
          <p:cNvPr id="5" name="Content Placeholder 4">
            <a:extLst>
              <a:ext uri="{FF2B5EF4-FFF2-40B4-BE49-F238E27FC236}">
                <a16:creationId xmlns:a16="http://schemas.microsoft.com/office/drawing/2014/main" id="{F5DB4CCA-BEC9-4438-B066-7C8A15017FEA}"/>
              </a:ext>
            </a:extLst>
          </p:cNvPr>
          <p:cNvSpPr>
            <a:spLocks noGrp="1"/>
          </p:cNvSpPr>
          <p:nvPr>
            <p:ph idx="1"/>
          </p:nvPr>
        </p:nvSpPr>
        <p:spPr/>
        <p:txBody>
          <a:bodyPr/>
          <a:lstStyle/>
          <a:p>
            <a:r>
              <a:rPr lang="en-US" dirty="0"/>
              <a:t>HPC and classic IP apps may have different preferred levels of abstraction</a:t>
            </a:r>
          </a:p>
          <a:p>
            <a:pPr lvl="1"/>
            <a:r>
              <a:rPr lang="en-US" dirty="0"/>
              <a:t>As well as different basic objectives</a:t>
            </a:r>
          </a:p>
          <a:p>
            <a:r>
              <a:rPr lang="en-US" dirty="0"/>
              <a:t>We want an abstraction that is low enough to give the consumer sufficient control over traffic classification,</a:t>
            </a:r>
          </a:p>
          <a:p>
            <a:r>
              <a:rPr lang="en-US" dirty="0"/>
              <a:t>But not so low as to dictate specific Per Hop Behaviors (PHB)</a:t>
            </a:r>
          </a:p>
          <a:p>
            <a:pPr lvl="1"/>
            <a:r>
              <a:rPr lang="en-US" dirty="0"/>
              <a:t>PHB determines the characteristics of a data flow as it traverses a network.</a:t>
            </a:r>
          </a:p>
          <a:p>
            <a:r>
              <a:rPr lang="en-US" dirty="0"/>
              <a:t>Per Hop Behaviors are not standardized and are a function of the characteristics of the underlying fabric</a:t>
            </a:r>
          </a:p>
          <a:p>
            <a:endParaRPr lang="en-US" dirty="0"/>
          </a:p>
        </p:txBody>
      </p:sp>
      <p:sp>
        <p:nvSpPr>
          <p:cNvPr id="3" name="Slide Number Placeholder 2">
            <a:extLst>
              <a:ext uri="{FF2B5EF4-FFF2-40B4-BE49-F238E27FC236}">
                <a16:creationId xmlns:a16="http://schemas.microsoft.com/office/drawing/2014/main" id="{3D9D3D1F-ED7F-438A-B68A-92B3E975E6F9}"/>
              </a:ext>
            </a:extLst>
          </p:cNvPr>
          <p:cNvSpPr>
            <a:spLocks noGrp="1"/>
          </p:cNvSpPr>
          <p:nvPr>
            <p:ph type="sldNum" sz="quarter" idx="11"/>
          </p:nvPr>
        </p:nvSpPr>
        <p:spPr/>
        <p:txBody>
          <a:bodyPr/>
          <a:lstStyle/>
          <a:p>
            <a:fld id="{0743EA0E-C5B1-48EC-8082-F253EA88050D}" type="slidenum">
              <a:rPr lang="en-US" smtClean="0"/>
              <a:pPr/>
              <a:t>4</a:t>
            </a:fld>
            <a:endParaRPr lang="en-US" dirty="0"/>
          </a:p>
        </p:txBody>
      </p:sp>
      <p:sp>
        <p:nvSpPr>
          <p:cNvPr id="4" name="Footer Placeholder 3">
            <a:extLst>
              <a:ext uri="{FF2B5EF4-FFF2-40B4-BE49-F238E27FC236}">
                <a16:creationId xmlns:a16="http://schemas.microsoft.com/office/drawing/2014/main" id="{5B7EC47F-079C-4D3F-9384-6811CC146696}"/>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302681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E885-5AFA-4185-9ECF-E900E445B1A6}"/>
              </a:ext>
            </a:extLst>
          </p:cNvPr>
          <p:cNvSpPr>
            <a:spLocks noGrp="1"/>
          </p:cNvSpPr>
          <p:nvPr>
            <p:ph type="title"/>
          </p:nvPr>
        </p:nvSpPr>
        <p:spPr/>
        <p:txBody>
          <a:bodyPr/>
          <a:lstStyle/>
          <a:p>
            <a:r>
              <a:rPr lang="en-US" dirty="0"/>
              <a:t>HPC, IP</a:t>
            </a:r>
          </a:p>
        </p:txBody>
      </p:sp>
      <p:sp>
        <p:nvSpPr>
          <p:cNvPr id="5" name="Content Placeholder 4">
            <a:extLst>
              <a:ext uri="{FF2B5EF4-FFF2-40B4-BE49-F238E27FC236}">
                <a16:creationId xmlns:a16="http://schemas.microsoft.com/office/drawing/2014/main" id="{F5DB4CCA-BEC9-4438-B066-7C8A15017FEA}"/>
              </a:ext>
            </a:extLst>
          </p:cNvPr>
          <p:cNvSpPr>
            <a:spLocks noGrp="1"/>
          </p:cNvSpPr>
          <p:nvPr>
            <p:ph idx="1"/>
          </p:nvPr>
        </p:nvSpPr>
        <p:spPr/>
        <p:txBody>
          <a:bodyPr/>
          <a:lstStyle/>
          <a:p>
            <a:r>
              <a:rPr lang="en-US" dirty="0"/>
              <a:t>HPC and classic IP apps may require different preferred levels of abstraction in Traffic Classification</a:t>
            </a:r>
          </a:p>
          <a:p>
            <a:pPr lvl="1"/>
            <a:r>
              <a:rPr lang="en-US" dirty="0"/>
              <a:t>HPC traffic may be well-served by a fairly abstract classification of traffic into a small number of classes</a:t>
            </a:r>
          </a:p>
          <a:p>
            <a:pPr lvl="1"/>
            <a:r>
              <a:rPr lang="en-US" dirty="0"/>
              <a:t>IP applications are well-served  by the well-defined </a:t>
            </a:r>
            <a:r>
              <a:rPr lang="en-US" dirty="0" err="1"/>
              <a:t>Diffserv</a:t>
            </a:r>
            <a:r>
              <a:rPr lang="en-US" dirty="0"/>
              <a:t> Architecture</a:t>
            </a:r>
          </a:p>
          <a:p>
            <a:r>
              <a:rPr lang="en-US" dirty="0"/>
              <a:t>IP service differentiation has a broad mandate to provide highly granular traffic control across a wide range of services, provisioning policies, and environments</a:t>
            </a:r>
          </a:p>
          <a:p>
            <a:r>
              <a:rPr lang="en-US" dirty="0"/>
              <a:t>HPC traffic is generally classified much more narrowly</a:t>
            </a:r>
          </a:p>
          <a:p>
            <a:r>
              <a:rPr lang="en-US" dirty="0"/>
              <a:t>There is some overlap between HPC and IP, but IP-based service differentiation is much richer due to its broad mandate</a:t>
            </a:r>
          </a:p>
          <a:p>
            <a:r>
              <a:rPr lang="en-US" dirty="0"/>
              <a:t>We propose that the libfabric API should support:</a:t>
            </a:r>
          </a:p>
          <a:p>
            <a:pPr lvl="1"/>
            <a:r>
              <a:rPr lang="en-US" dirty="0"/>
              <a:t>The </a:t>
            </a:r>
            <a:r>
              <a:rPr lang="en-US" dirty="0" err="1"/>
              <a:t>Diffserv</a:t>
            </a:r>
            <a:r>
              <a:rPr lang="en-US" dirty="0"/>
              <a:t> architecture in order to fully support IP traffic</a:t>
            </a:r>
          </a:p>
          <a:p>
            <a:pPr lvl="1"/>
            <a:r>
              <a:rPr lang="en-US" dirty="0"/>
              <a:t>A </a:t>
            </a:r>
            <a:r>
              <a:rPr lang="en-US" i="1" dirty="0" err="1"/>
              <a:t>Diffserv</a:t>
            </a:r>
            <a:r>
              <a:rPr lang="en-US" i="1" dirty="0"/>
              <a:t>-like</a:t>
            </a:r>
            <a:r>
              <a:rPr lang="en-US" dirty="0"/>
              <a:t> architecture focused on HPC</a:t>
            </a:r>
          </a:p>
          <a:p>
            <a:endParaRPr lang="en-US" dirty="0"/>
          </a:p>
          <a:p>
            <a:endParaRPr lang="en-US" dirty="0"/>
          </a:p>
        </p:txBody>
      </p:sp>
      <p:sp>
        <p:nvSpPr>
          <p:cNvPr id="3" name="Slide Number Placeholder 2">
            <a:extLst>
              <a:ext uri="{FF2B5EF4-FFF2-40B4-BE49-F238E27FC236}">
                <a16:creationId xmlns:a16="http://schemas.microsoft.com/office/drawing/2014/main" id="{3D9D3D1F-ED7F-438A-B68A-92B3E975E6F9}"/>
              </a:ext>
            </a:extLst>
          </p:cNvPr>
          <p:cNvSpPr>
            <a:spLocks noGrp="1"/>
          </p:cNvSpPr>
          <p:nvPr>
            <p:ph type="sldNum" sz="quarter" idx="11"/>
          </p:nvPr>
        </p:nvSpPr>
        <p:spPr/>
        <p:txBody>
          <a:bodyPr/>
          <a:lstStyle/>
          <a:p>
            <a:fld id="{0743EA0E-C5B1-48EC-8082-F253EA88050D}" type="slidenum">
              <a:rPr lang="en-US" smtClean="0"/>
              <a:pPr/>
              <a:t>5</a:t>
            </a:fld>
            <a:endParaRPr lang="en-US" dirty="0"/>
          </a:p>
        </p:txBody>
      </p:sp>
      <p:sp>
        <p:nvSpPr>
          <p:cNvPr id="4" name="Footer Placeholder 3">
            <a:extLst>
              <a:ext uri="{FF2B5EF4-FFF2-40B4-BE49-F238E27FC236}">
                <a16:creationId xmlns:a16="http://schemas.microsoft.com/office/drawing/2014/main" id="{5B7EC47F-079C-4D3F-9384-6811CC146696}"/>
              </a:ext>
            </a:extLst>
          </p:cNvPr>
          <p:cNvSpPr>
            <a:spLocks noGrp="1"/>
          </p:cNvSpPr>
          <p:nvPr>
            <p:ph type="ftr" sz="quarter" idx="3"/>
          </p:nvPr>
        </p:nvSpPr>
        <p:spPr/>
        <p:txBody>
          <a:bodyPr/>
          <a:lstStyle/>
          <a:p>
            <a:r>
              <a:rPr lang="en-US" dirty="0">
                <a:latin typeface="Arial Narrow"/>
                <a:cs typeface="Arial Narrow"/>
              </a:rPr>
              <a:t>OpenFabrics Alliance 2019</a:t>
            </a:r>
          </a:p>
        </p:txBody>
      </p:sp>
    </p:spTree>
    <p:extLst>
      <p:ext uri="{BB962C8B-B14F-4D97-AF65-F5344CB8AC3E}">
        <p14:creationId xmlns:p14="http://schemas.microsoft.com/office/powerpoint/2010/main" val="332428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E885-5AFA-4185-9ECF-E900E445B1A6}"/>
              </a:ext>
            </a:extLst>
          </p:cNvPr>
          <p:cNvSpPr>
            <a:spLocks noGrp="1"/>
          </p:cNvSpPr>
          <p:nvPr>
            <p:ph type="title"/>
          </p:nvPr>
        </p:nvSpPr>
        <p:spPr/>
        <p:txBody>
          <a:bodyPr/>
          <a:lstStyle/>
          <a:p>
            <a:r>
              <a:rPr lang="en-US" dirty="0" err="1"/>
              <a:t>diffserv</a:t>
            </a:r>
            <a:endParaRPr lang="en-US" dirty="0"/>
          </a:p>
        </p:txBody>
      </p:sp>
      <p:sp>
        <p:nvSpPr>
          <p:cNvPr id="5" name="Content Placeholder 4">
            <a:extLst>
              <a:ext uri="{FF2B5EF4-FFF2-40B4-BE49-F238E27FC236}">
                <a16:creationId xmlns:a16="http://schemas.microsoft.com/office/drawing/2014/main" id="{F5DB4CCA-BEC9-4438-B066-7C8A15017FEA}"/>
              </a:ext>
            </a:extLst>
          </p:cNvPr>
          <p:cNvSpPr>
            <a:spLocks noGrp="1"/>
          </p:cNvSpPr>
          <p:nvPr>
            <p:ph idx="1"/>
          </p:nvPr>
        </p:nvSpPr>
        <p:spPr/>
        <p:txBody>
          <a:bodyPr/>
          <a:lstStyle/>
          <a:p>
            <a:r>
              <a:rPr lang="en-US" dirty="0" err="1"/>
              <a:t>Diffserv</a:t>
            </a:r>
            <a:r>
              <a:rPr lang="en-US" dirty="0"/>
              <a:t> is a well-defined scheme for implementing scalable service differentiation across the internet</a:t>
            </a:r>
          </a:p>
          <a:p>
            <a:r>
              <a:rPr lang="en-US" dirty="0" err="1"/>
              <a:t>Diffserv</a:t>
            </a:r>
            <a:r>
              <a:rPr lang="en-US" dirty="0"/>
              <a:t> architecture is characterized by:</a:t>
            </a:r>
          </a:p>
          <a:p>
            <a:pPr lvl="1"/>
            <a:r>
              <a:rPr lang="en-US" dirty="0"/>
              <a:t>Traffic entering a network is classified and conditioned at the network boundary.  </a:t>
            </a:r>
          </a:p>
          <a:p>
            <a:pPr lvl="1"/>
            <a:r>
              <a:rPr lang="en-US" dirty="0"/>
              <a:t>Classification results in the assignment of a ‘code point’ (DSCP) to a data flow</a:t>
            </a:r>
          </a:p>
          <a:p>
            <a:pPr lvl="1"/>
            <a:r>
              <a:rPr lang="en-US" dirty="0"/>
              <a:t>A code point maps to a set of Per Hop Behaviors (PHBs) defining the observable forwarding behavior applied to a data flow</a:t>
            </a:r>
          </a:p>
          <a:p>
            <a:r>
              <a:rPr lang="en-US" dirty="0"/>
              <a:t>Essentially, </a:t>
            </a:r>
            <a:r>
              <a:rPr lang="en-US" dirty="0" err="1"/>
              <a:t>Diffserv</a:t>
            </a:r>
            <a:r>
              <a:rPr lang="en-US" dirty="0"/>
              <a:t> architecture differentiates between:</a:t>
            </a:r>
          </a:p>
          <a:p>
            <a:pPr lvl="1"/>
            <a:r>
              <a:rPr lang="en-US" dirty="0"/>
              <a:t>The conditioning and classifying functions that are implemented only at the network edge, and</a:t>
            </a:r>
          </a:p>
          <a:p>
            <a:pPr lvl="1"/>
            <a:r>
              <a:rPr lang="en-US" dirty="0"/>
              <a:t>The Per Hop Behaviors implemented in the interior of the network, with the same set of behaviors begin applied to all data flows carrying the same classification</a:t>
            </a:r>
          </a:p>
          <a:p>
            <a:pPr lvl="1"/>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3D9D3D1F-ED7F-438A-B68A-92B3E975E6F9}"/>
              </a:ext>
            </a:extLst>
          </p:cNvPr>
          <p:cNvSpPr>
            <a:spLocks noGrp="1"/>
          </p:cNvSpPr>
          <p:nvPr>
            <p:ph type="sldNum" sz="quarter" idx="11"/>
          </p:nvPr>
        </p:nvSpPr>
        <p:spPr/>
        <p:txBody>
          <a:bodyPr/>
          <a:lstStyle/>
          <a:p>
            <a:fld id="{0743EA0E-C5B1-48EC-8082-F253EA88050D}" type="slidenum">
              <a:rPr lang="en-US" smtClean="0"/>
              <a:pPr/>
              <a:t>6</a:t>
            </a:fld>
            <a:endParaRPr lang="en-US" dirty="0"/>
          </a:p>
        </p:txBody>
      </p:sp>
      <p:sp>
        <p:nvSpPr>
          <p:cNvPr id="4" name="Footer Placeholder 3">
            <a:extLst>
              <a:ext uri="{FF2B5EF4-FFF2-40B4-BE49-F238E27FC236}">
                <a16:creationId xmlns:a16="http://schemas.microsoft.com/office/drawing/2014/main" id="{5B7EC47F-079C-4D3F-9384-6811CC146696}"/>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282339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3E656B-CE51-4CE8-AC8E-3413DE5943A6}"/>
              </a:ext>
            </a:extLst>
          </p:cNvPr>
          <p:cNvSpPr>
            <a:spLocks noGrp="1"/>
          </p:cNvSpPr>
          <p:nvPr>
            <p:ph type="title"/>
          </p:nvPr>
        </p:nvSpPr>
        <p:spPr/>
        <p:txBody>
          <a:bodyPr/>
          <a:lstStyle/>
          <a:p>
            <a:r>
              <a:rPr lang="en-US" dirty="0"/>
              <a:t>DSCP</a:t>
            </a:r>
          </a:p>
        </p:txBody>
      </p:sp>
      <p:sp>
        <p:nvSpPr>
          <p:cNvPr id="7" name="Content Placeholder 6">
            <a:extLst>
              <a:ext uri="{FF2B5EF4-FFF2-40B4-BE49-F238E27FC236}">
                <a16:creationId xmlns:a16="http://schemas.microsoft.com/office/drawing/2014/main" id="{47F840E2-9855-4CEA-A0F8-BEACEC217C35}"/>
              </a:ext>
            </a:extLst>
          </p:cNvPr>
          <p:cNvSpPr>
            <a:spLocks noGrp="1"/>
          </p:cNvSpPr>
          <p:nvPr>
            <p:ph idx="1"/>
          </p:nvPr>
        </p:nvSpPr>
        <p:spPr>
          <a:xfrm>
            <a:off x="609600" y="1312640"/>
            <a:ext cx="10972800" cy="968106"/>
          </a:xfrm>
        </p:spPr>
        <p:txBody>
          <a:bodyPr>
            <a:noAutofit/>
          </a:bodyPr>
          <a:lstStyle/>
          <a:p>
            <a:r>
              <a:rPr lang="en-US" dirty="0" err="1"/>
              <a:t>DiffServ</a:t>
            </a:r>
            <a:r>
              <a:rPr lang="en-US" dirty="0"/>
              <a:t> defines the Differentiated Services Code Point - DSCP</a:t>
            </a:r>
          </a:p>
          <a:p>
            <a:pPr lvl="1"/>
            <a:r>
              <a:rPr lang="en-US" dirty="0"/>
              <a:t>A label carried in the header describing how a data flow to which a specific set of Per Hop Behaviors can be applied</a:t>
            </a:r>
          </a:p>
          <a:p>
            <a:r>
              <a:rPr lang="en-US" dirty="0"/>
              <a:t>A six bit field carried in the header allowing up to 64 separate classifications</a:t>
            </a:r>
          </a:p>
          <a:p>
            <a:r>
              <a:rPr lang="en-US" dirty="0"/>
              <a:t>Not all 64 are commonly used - there are 21 “well-known” DSCP aliases</a:t>
            </a:r>
          </a:p>
          <a:p>
            <a:pPr lvl="1"/>
            <a:r>
              <a:rPr lang="en-US" sz="2000" dirty="0"/>
              <a:t>Established only by convention, not by specification</a:t>
            </a:r>
          </a:p>
          <a:p>
            <a:endParaRPr lang="en-US" dirty="0"/>
          </a:p>
        </p:txBody>
      </p:sp>
      <p:sp>
        <p:nvSpPr>
          <p:cNvPr id="4" name="Slide Number Placeholder 3">
            <a:extLst>
              <a:ext uri="{FF2B5EF4-FFF2-40B4-BE49-F238E27FC236}">
                <a16:creationId xmlns:a16="http://schemas.microsoft.com/office/drawing/2014/main" id="{D4AFB3B9-C094-45DE-9769-30EE928DBC5C}"/>
              </a:ext>
            </a:extLst>
          </p:cNvPr>
          <p:cNvSpPr>
            <a:spLocks noGrp="1"/>
          </p:cNvSpPr>
          <p:nvPr>
            <p:ph type="sldNum" sz="quarter" idx="11"/>
          </p:nvPr>
        </p:nvSpPr>
        <p:spPr/>
        <p:txBody>
          <a:bodyPr/>
          <a:lstStyle/>
          <a:p>
            <a:fld id="{0743EA0E-C5B1-48EC-8082-F253EA88050D}" type="slidenum">
              <a:rPr lang="en-US" smtClean="0"/>
              <a:pPr/>
              <a:t>7</a:t>
            </a:fld>
            <a:endParaRPr lang="en-US" dirty="0"/>
          </a:p>
        </p:txBody>
      </p:sp>
      <p:sp>
        <p:nvSpPr>
          <p:cNvPr id="5" name="Footer Placeholder 4">
            <a:extLst>
              <a:ext uri="{FF2B5EF4-FFF2-40B4-BE49-F238E27FC236}">
                <a16:creationId xmlns:a16="http://schemas.microsoft.com/office/drawing/2014/main" id="{5054892F-565E-4AEB-AA8E-C67EF63FF350}"/>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395703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BB9D-BA9D-4B14-BBB9-7F2B5FFA5D5A}"/>
              </a:ext>
            </a:extLst>
          </p:cNvPr>
          <p:cNvSpPr>
            <a:spLocks noGrp="1"/>
          </p:cNvSpPr>
          <p:nvPr>
            <p:ph type="title"/>
          </p:nvPr>
        </p:nvSpPr>
        <p:spPr/>
        <p:txBody>
          <a:bodyPr/>
          <a:lstStyle/>
          <a:p>
            <a:r>
              <a:rPr lang="en-US" dirty="0"/>
              <a:t>HPC</a:t>
            </a:r>
          </a:p>
        </p:txBody>
      </p:sp>
      <p:sp>
        <p:nvSpPr>
          <p:cNvPr id="3" name="Content Placeholder 2">
            <a:extLst>
              <a:ext uri="{FF2B5EF4-FFF2-40B4-BE49-F238E27FC236}">
                <a16:creationId xmlns:a16="http://schemas.microsoft.com/office/drawing/2014/main" id="{36C0CE66-88AC-4735-996C-5B44D5846589}"/>
              </a:ext>
            </a:extLst>
          </p:cNvPr>
          <p:cNvSpPr>
            <a:spLocks noGrp="1"/>
          </p:cNvSpPr>
          <p:nvPr>
            <p:ph idx="1"/>
          </p:nvPr>
        </p:nvSpPr>
        <p:spPr/>
        <p:txBody>
          <a:bodyPr/>
          <a:lstStyle/>
          <a:p>
            <a:r>
              <a:rPr lang="en-US" dirty="0"/>
              <a:t>HPC requirements are more straightforward</a:t>
            </a:r>
          </a:p>
          <a:p>
            <a:pPr lvl="1"/>
            <a:r>
              <a:rPr lang="en-US" dirty="0"/>
              <a:t>Predictable run times</a:t>
            </a:r>
          </a:p>
          <a:p>
            <a:pPr lvl="1"/>
            <a:r>
              <a:rPr lang="en-US" dirty="0"/>
              <a:t>Relative application priorities</a:t>
            </a:r>
          </a:p>
          <a:p>
            <a:pPr lvl="1"/>
            <a:r>
              <a:rPr lang="en-US" dirty="0"/>
              <a:t>Dedicated application bandwidth</a:t>
            </a:r>
          </a:p>
          <a:p>
            <a:pPr lvl="1"/>
            <a:r>
              <a:rPr lang="en-US" dirty="0"/>
              <a:t>Management of latency sensitive flows </a:t>
            </a:r>
          </a:p>
          <a:p>
            <a:pPr lvl="1"/>
            <a:r>
              <a:rPr lang="en-US" dirty="0"/>
              <a:t>Management of I/O intensive applications</a:t>
            </a:r>
          </a:p>
          <a:p>
            <a:pPr lvl="1"/>
            <a:r>
              <a:rPr lang="en-US" dirty="0"/>
              <a:t>Control of packet loss during micro-burst congestion </a:t>
            </a:r>
          </a:p>
          <a:p>
            <a:endParaRPr lang="en-US" dirty="0"/>
          </a:p>
        </p:txBody>
      </p:sp>
      <p:sp>
        <p:nvSpPr>
          <p:cNvPr id="4" name="Slide Number Placeholder 3">
            <a:extLst>
              <a:ext uri="{FF2B5EF4-FFF2-40B4-BE49-F238E27FC236}">
                <a16:creationId xmlns:a16="http://schemas.microsoft.com/office/drawing/2014/main" id="{5E3ABB84-631A-46A1-9C1B-941A213C740B}"/>
              </a:ext>
            </a:extLst>
          </p:cNvPr>
          <p:cNvSpPr>
            <a:spLocks noGrp="1"/>
          </p:cNvSpPr>
          <p:nvPr>
            <p:ph type="sldNum" sz="quarter" idx="11"/>
          </p:nvPr>
        </p:nvSpPr>
        <p:spPr/>
        <p:txBody>
          <a:bodyPr/>
          <a:lstStyle/>
          <a:p>
            <a:fld id="{0743EA0E-C5B1-48EC-8082-F253EA88050D}" type="slidenum">
              <a:rPr lang="en-US" smtClean="0"/>
              <a:pPr/>
              <a:t>8</a:t>
            </a:fld>
            <a:endParaRPr lang="en-US" dirty="0"/>
          </a:p>
        </p:txBody>
      </p:sp>
      <p:sp>
        <p:nvSpPr>
          <p:cNvPr id="5" name="Footer Placeholder 4">
            <a:extLst>
              <a:ext uri="{FF2B5EF4-FFF2-40B4-BE49-F238E27FC236}">
                <a16:creationId xmlns:a16="http://schemas.microsoft.com/office/drawing/2014/main" id="{ABCC8D9A-36B6-4197-8FBB-C77133B2208D}"/>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spTree>
    <p:extLst>
      <p:ext uri="{BB962C8B-B14F-4D97-AF65-F5344CB8AC3E}">
        <p14:creationId xmlns:p14="http://schemas.microsoft.com/office/powerpoint/2010/main" val="128685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4519-AE85-4BCA-999D-6CC995AF0A02}"/>
              </a:ext>
            </a:extLst>
          </p:cNvPr>
          <p:cNvSpPr>
            <a:spLocks noGrp="1"/>
          </p:cNvSpPr>
          <p:nvPr>
            <p:ph type="title"/>
          </p:nvPr>
        </p:nvSpPr>
        <p:spPr/>
        <p:txBody>
          <a:bodyPr/>
          <a:lstStyle/>
          <a:p>
            <a:r>
              <a:rPr lang="en-US" dirty="0"/>
              <a:t>Proposal: Best Practices Traffic Classes</a:t>
            </a:r>
          </a:p>
        </p:txBody>
      </p:sp>
      <p:sp>
        <p:nvSpPr>
          <p:cNvPr id="3" name="Content Placeholder 2">
            <a:extLst>
              <a:ext uri="{FF2B5EF4-FFF2-40B4-BE49-F238E27FC236}">
                <a16:creationId xmlns:a16="http://schemas.microsoft.com/office/drawing/2014/main" id="{A4BA6D9C-43A3-4937-8C33-1863E2F53C15}"/>
              </a:ext>
            </a:extLst>
          </p:cNvPr>
          <p:cNvSpPr>
            <a:spLocks noGrp="1"/>
          </p:cNvSpPr>
          <p:nvPr>
            <p:ph idx="1"/>
          </p:nvPr>
        </p:nvSpPr>
        <p:spPr/>
        <p:txBody>
          <a:bodyPr>
            <a:normAutofit fontScale="85000" lnSpcReduction="10000"/>
          </a:bodyPr>
          <a:lstStyle/>
          <a:p>
            <a:pPr marL="0" lvl="0" indent="0">
              <a:lnSpc>
                <a:spcPct val="110000"/>
              </a:lnSpc>
              <a:spcBef>
                <a:spcPts val="0"/>
              </a:spcBef>
              <a:spcAft>
                <a:spcPts val="800"/>
              </a:spcAft>
              <a:buNone/>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Low latency - This class supports low latency, low jitter data patterns typically caused by transactional data exchanges, barrier synchronizations, and collective operations that are typical of HPC applications. Specified maximum latencies are requested by this class.  Fulfillment of such requests in this class will typically require accompanying bandwidth caps and packet size limitations so as not to consume excessive bandwidth at high priority.</a:t>
            </a:r>
          </a:p>
          <a:p>
            <a:pPr marL="0" lvl="0" indent="0">
              <a:lnSpc>
                <a:spcPct val="110000"/>
              </a:lnSpc>
              <a:spcBef>
                <a:spcPts val="0"/>
              </a:spcBef>
              <a:spcAft>
                <a:spcPts val="800"/>
              </a:spcAft>
              <a:buNone/>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Dedicated Access - This class provides a category that will operate at the highest priority. It carries a high bandwidth allocation, maximum latency targets, and the highest scheduling and arbitration priority. This class has absolute priority over all others.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r>
              <a:rPr lang="en-US" dirty="0">
                <a:latin typeface="Calibri" panose="020F0502020204030204" pitchFamily="34" charset="0"/>
                <a:ea typeface="Calibri" panose="020F0502020204030204" pitchFamily="34" charset="0"/>
                <a:cs typeface="Times New Roman" panose="02020603050405020304" pitchFamily="18" charset="0"/>
              </a:rPr>
              <a:t>Bulk Data - This class is intended primarily for large data transfers associated with I/O and is present to separate sustained data transfer from other application inter-process communications. </a:t>
            </a:r>
          </a:p>
          <a:p>
            <a:pPr marL="0" indent="0">
              <a:lnSpc>
                <a:spcPct val="110000"/>
              </a:lnSpc>
              <a:buNone/>
            </a:pPr>
            <a:r>
              <a:rPr lang="en-US" dirty="0">
                <a:latin typeface="Calibri" panose="020F0502020204030204" pitchFamily="34" charset="0"/>
                <a:cs typeface="Times New Roman" panose="02020603050405020304" pitchFamily="18" charset="0"/>
              </a:rPr>
              <a:t>Best Effort - </a:t>
            </a:r>
            <a:r>
              <a:rPr lang="en-US" dirty="0">
                <a:latin typeface="Calibri" panose="020F0502020204030204" pitchFamily="34" charset="0"/>
                <a:ea typeface="Calibri" panose="020F0502020204030204" pitchFamily="34" charset="0"/>
                <a:cs typeface="Times New Roman" panose="02020603050405020304" pitchFamily="18" charset="0"/>
              </a:rPr>
              <a:t>This is the default, shared class, carrying the traffic for a number of applications executing concurrently over the same network infrastructure. Even though it is shared, network capacity and resource allocation are distributed fairly across the applications.</a:t>
            </a:r>
          </a:p>
          <a:p>
            <a:pPr marL="0" indent="0">
              <a:lnSpc>
                <a:spcPct val="110000"/>
              </a:lnSpc>
              <a:buNone/>
            </a:pPr>
            <a:r>
              <a:rPr lang="en-US" dirty="0">
                <a:latin typeface="Calibri" panose="020F0502020204030204" pitchFamily="34" charset="0"/>
                <a:ea typeface="Calibri" panose="020F0502020204030204" pitchFamily="34" charset="0"/>
                <a:cs typeface="Times New Roman" panose="02020603050405020304" pitchFamily="18" charset="0"/>
              </a:rPr>
              <a:t>Scavenger Class - This class is used for data that is desired but does not have strict delivery requirements.  A good example of this is monitoring data, especially for application specific monitoring such as with performance tools.  Global monitoring could also be done this way for data that is too voluminous for out-of-band transport.  Using this class makes sure that such communication does not interfere with communication doing “real” work.</a:t>
            </a:r>
            <a:endParaRPr lang="en-US" dirty="0"/>
          </a:p>
        </p:txBody>
      </p:sp>
      <p:sp>
        <p:nvSpPr>
          <p:cNvPr id="4" name="Slide Number Placeholder 3">
            <a:extLst>
              <a:ext uri="{FF2B5EF4-FFF2-40B4-BE49-F238E27FC236}">
                <a16:creationId xmlns:a16="http://schemas.microsoft.com/office/drawing/2014/main" id="{EAFF2D49-6D52-4D71-80C6-6500CC8C994F}"/>
              </a:ext>
            </a:extLst>
          </p:cNvPr>
          <p:cNvSpPr>
            <a:spLocks noGrp="1"/>
          </p:cNvSpPr>
          <p:nvPr>
            <p:ph type="sldNum" sz="quarter" idx="11"/>
          </p:nvPr>
        </p:nvSpPr>
        <p:spPr/>
        <p:txBody>
          <a:bodyPr/>
          <a:lstStyle/>
          <a:p>
            <a:fld id="{0743EA0E-C5B1-48EC-8082-F253EA88050D}" type="slidenum">
              <a:rPr lang="en-US" smtClean="0"/>
              <a:pPr/>
              <a:t>9</a:t>
            </a:fld>
            <a:endParaRPr lang="en-US" dirty="0"/>
          </a:p>
        </p:txBody>
      </p:sp>
      <p:sp>
        <p:nvSpPr>
          <p:cNvPr id="5" name="Footer Placeholder 4">
            <a:extLst>
              <a:ext uri="{FF2B5EF4-FFF2-40B4-BE49-F238E27FC236}">
                <a16:creationId xmlns:a16="http://schemas.microsoft.com/office/drawing/2014/main" id="{95239B69-AB59-4508-8C99-526C3BD5B048}"/>
              </a:ext>
            </a:extLst>
          </p:cNvPr>
          <p:cNvSpPr>
            <a:spLocks noGrp="1"/>
          </p:cNvSpPr>
          <p:nvPr>
            <p:ph type="ftr" sz="quarter" idx="3"/>
          </p:nvPr>
        </p:nvSpPr>
        <p:spPr/>
        <p:txBody>
          <a:bodyPr/>
          <a:lstStyle/>
          <a:p>
            <a:r>
              <a:rPr lang="en-US">
                <a:latin typeface="Arial Narrow"/>
                <a:cs typeface="Arial Narrow"/>
              </a:rPr>
              <a:t>OpenFabrics Alliance 2019</a:t>
            </a:r>
            <a:endParaRPr lang="en-US" dirty="0">
              <a:latin typeface="Arial Narrow"/>
              <a:cs typeface="Arial Narrow"/>
            </a:endParaRPr>
          </a:p>
        </p:txBody>
      </p:sp>
      <p:cxnSp>
        <p:nvCxnSpPr>
          <p:cNvPr id="7" name="Straight Connector 6">
            <a:extLst>
              <a:ext uri="{FF2B5EF4-FFF2-40B4-BE49-F238E27FC236}">
                <a16:creationId xmlns:a16="http://schemas.microsoft.com/office/drawing/2014/main" id="{00EBFBE3-933D-4778-A393-D1121CD480AA}"/>
              </a:ext>
            </a:extLst>
          </p:cNvPr>
          <p:cNvCxnSpPr/>
          <p:nvPr/>
        </p:nvCxnSpPr>
        <p:spPr>
          <a:xfrm flipV="1">
            <a:off x="609600" y="1605064"/>
            <a:ext cx="10972800" cy="45211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4493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27736</TotalTime>
  <Words>2223</Words>
  <Application>Microsoft Office PowerPoint</Application>
  <PresentationFormat>Widescreen</PresentationFormat>
  <Paragraphs>193</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Courier New</vt:lpstr>
      <vt:lpstr>Symbol</vt:lpstr>
      <vt:lpstr>Wingdings</vt:lpstr>
      <vt:lpstr>Office Theme</vt:lpstr>
      <vt:lpstr>Traffic Classification</vt:lpstr>
      <vt:lpstr>Two parts</vt:lpstr>
      <vt:lpstr>PowerPoint Presentation</vt:lpstr>
      <vt:lpstr>What’s the correct abstraction?</vt:lpstr>
      <vt:lpstr>HPC, IP</vt:lpstr>
      <vt:lpstr>diffserv</vt:lpstr>
      <vt:lpstr>DSCP</vt:lpstr>
      <vt:lpstr>HPC</vt:lpstr>
      <vt:lpstr>Proposal: Best Practices Traffic Classes</vt:lpstr>
      <vt:lpstr>Feedback received on initial proposal</vt:lpstr>
      <vt:lpstr>Updated Proposal: Best Practices Traffic Classes</vt:lpstr>
      <vt:lpstr>Proposal: labels + DSCP values</vt:lpstr>
      <vt:lpstr>PowerPoint Presentation</vt:lpstr>
      <vt:lpstr>Results of 4/23/19 meeting</vt:lpstr>
      <vt:lpstr>Discussion</vt:lpstr>
      <vt:lpstr>Bonepile (don’t read beyond here yet)</vt:lpstr>
      <vt:lpstr>DSCP</vt:lpstr>
      <vt:lpstr>Five well-understood DSCP classes</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Paul Grun</cp:lastModifiedBy>
  <cp:revision>125</cp:revision>
  <dcterms:created xsi:type="dcterms:W3CDTF">2016-02-08T22:33:42Z</dcterms:created>
  <dcterms:modified xsi:type="dcterms:W3CDTF">2019-05-21T04:16:18Z</dcterms:modified>
</cp:coreProperties>
</file>