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97" r:id="rId3"/>
    <p:sldId id="329" r:id="rId4"/>
    <p:sldId id="322" r:id="rId5"/>
    <p:sldId id="330" r:id="rId6"/>
    <p:sldId id="331" r:id="rId7"/>
    <p:sldId id="325" r:id="rId8"/>
    <p:sldId id="324" r:id="rId9"/>
    <p:sldId id="328" r:id="rId10"/>
    <p:sldId id="323" r:id="rId11"/>
    <p:sldId id="32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20210" autoAdjust="0"/>
    <p:restoredTop sz="95494" autoAdjust="0"/>
  </p:normalViewPr>
  <p:slideViewPr>
    <p:cSldViewPr snapToGrid="0" showGuides="1">
      <p:cViewPr varScale="1">
        <p:scale>
          <a:sx n="86" d="100"/>
          <a:sy n="86" d="100"/>
        </p:scale>
        <p:origin x="328" y="72"/>
      </p:cViewPr>
      <p:guideLst>
        <p:guide orient="horz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C633-D6E7-4F96-B81C-1AC261A9EEA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03FB-87B1-4FEA-B4CD-4D724FE4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8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87" y="422572"/>
            <a:ext cx="2289226" cy="211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0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43" y="396886"/>
            <a:ext cx="1589113" cy="14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 smtClean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 smtClean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 smtClean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 smtClean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8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indent="-169863" algn="l" defTabSz="457200" rtl="0" eaLnBrk="1" latinLnBrk="0" hangingPunct="1">
        <a:spcBef>
          <a:spcPct val="20000"/>
        </a:spcBef>
        <a:buClr>
          <a:srgbClr val="00588D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43000" y="3762102"/>
            <a:ext cx="9906000" cy="1023298"/>
          </a:xfrm>
        </p:spPr>
        <p:txBody>
          <a:bodyPr anchor="ctr">
            <a:noAutofit/>
          </a:bodyPr>
          <a:lstStyle/>
          <a:p>
            <a:r>
              <a:rPr lang="en-US" sz="4400" dirty="0" smtClean="0"/>
              <a:t>OFI Support for Heterogeneous memory</a:t>
            </a:r>
            <a:endParaRPr lang="en-US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5237334"/>
            <a:ext cx="12192000" cy="554937"/>
          </a:xfrm>
        </p:spPr>
        <p:txBody>
          <a:bodyPr/>
          <a:lstStyle/>
          <a:p>
            <a:r>
              <a:rPr lang="en-US" dirty="0" smtClean="0"/>
              <a:t>Sean Hefty, OFIWG Co-Chair</a:t>
            </a:r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1" y="6126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March 2019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5677806"/>
            <a:ext cx="12192000" cy="448832"/>
          </a:xfrm>
        </p:spPr>
        <p:txBody>
          <a:bodyPr/>
          <a:lstStyle/>
          <a:p>
            <a:r>
              <a:rPr lang="en-US" dirty="0" smtClean="0">
                <a:solidFill>
                  <a:srgbClr val="399ACA"/>
                </a:solidFill>
              </a:rPr>
              <a:t>Intel Corporation</a:t>
            </a:r>
            <a:endParaRPr lang="en-US" dirty="0">
              <a:solidFill>
                <a:srgbClr val="399A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OFI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5311806" cy="4813525"/>
          </a:xfrm>
        </p:spPr>
        <p:txBody>
          <a:bodyPr>
            <a:normAutofit/>
          </a:bodyPr>
          <a:lstStyle/>
          <a:p>
            <a:r>
              <a:rPr lang="en-US" dirty="0" smtClean="0"/>
              <a:t>Capability bit: FI_HMEM</a:t>
            </a:r>
          </a:p>
          <a:p>
            <a:pPr lvl="1"/>
            <a:r>
              <a:rPr lang="en-US" dirty="0" smtClean="0"/>
              <a:t>Requests/indicates support for transfers to/from heterogeneous memory</a:t>
            </a:r>
          </a:p>
          <a:p>
            <a:pPr lvl="1"/>
            <a:r>
              <a:rPr lang="en-US" dirty="0" smtClean="0"/>
              <a:t>Implementation agnostic</a:t>
            </a:r>
          </a:p>
          <a:p>
            <a:pPr lvl="2"/>
            <a:r>
              <a:rPr lang="en-US" dirty="0" smtClean="0"/>
              <a:t>May use PCI peer to peer transfers or host bounce buffers or …</a:t>
            </a:r>
          </a:p>
          <a:p>
            <a:pPr lvl="1"/>
            <a:r>
              <a:rPr lang="en-US" dirty="0" smtClean="0"/>
              <a:t>Secondary capability bit – provider may set even if app doesn’t request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21405" y="1312638"/>
            <a:ext cx="5831979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8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indent="-169863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mr_mode</a:t>
            </a:r>
            <a:r>
              <a:rPr lang="en-US" dirty="0"/>
              <a:t> bit: </a:t>
            </a:r>
            <a:r>
              <a:rPr lang="en-US" dirty="0" smtClean="0"/>
              <a:t>FI_MR_HMEM</a:t>
            </a:r>
            <a:endParaRPr lang="en-US" dirty="0"/>
          </a:p>
          <a:p>
            <a:pPr lvl="1"/>
            <a:r>
              <a:rPr lang="en-US" dirty="0"/>
              <a:t>Require memory registration for </a:t>
            </a:r>
            <a:r>
              <a:rPr lang="en-US" dirty="0" smtClean="0"/>
              <a:t>heterogeneous </a:t>
            </a:r>
            <a:r>
              <a:rPr lang="en-US" dirty="0"/>
              <a:t>memory</a:t>
            </a:r>
          </a:p>
          <a:p>
            <a:pPr lvl="2"/>
            <a:r>
              <a:rPr lang="en-US" dirty="0"/>
              <a:t>For P2P setup, even if registration isn’t needed by NIC</a:t>
            </a:r>
          </a:p>
          <a:p>
            <a:pPr lvl="1"/>
            <a:r>
              <a:rPr lang="en-US" dirty="0" smtClean="0"/>
              <a:t>FI_MR_LOCAL refers to host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99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OFI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12639"/>
            <a:ext cx="5515006" cy="4813525"/>
          </a:xfrm>
        </p:spPr>
        <p:txBody>
          <a:bodyPr>
            <a:normAutofit/>
          </a:bodyPr>
          <a:lstStyle/>
          <a:p>
            <a:r>
              <a:rPr lang="en-US" dirty="0" smtClean="0"/>
              <a:t>MR: </a:t>
            </a:r>
            <a:r>
              <a:rPr lang="en-US" dirty="0"/>
              <a:t>peer </a:t>
            </a:r>
            <a:r>
              <a:rPr lang="en-US" dirty="0" smtClean="0"/>
              <a:t>SW interface</a:t>
            </a:r>
            <a:endParaRPr lang="en-US" dirty="0"/>
          </a:p>
          <a:p>
            <a:pPr lvl="1"/>
            <a:r>
              <a:rPr lang="en-US" dirty="0"/>
              <a:t>Need to specify peer </a:t>
            </a:r>
            <a:r>
              <a:rPr lang="en-US" dirty="0" smtClean="0"/>
              <a:t>SW library</a:t>
            </a:r>
          </a:p>
          <a:p>
            <a:pPr lvl="1"/>
            <a:r>
              <a:rPr lang="en-US" dirty="0" smtClean="0"/>
              <a:t>Version?</a:t>
            </a:r>
          </a:p>
          <a:p>
            <a:r>
              <a:rPr lang="en-US" dirty="0" smtClean="0"/>
              <a:t>MR: </a:t>
            </a:r>
            <a:r>
              <a:rPr lang="en-US" dirty="0"/>
              <a:t>device identifier</a:t>
            </a:r>
          </a:p>
          <a:p>
            <a:pPr lvl="1"/>
            <a:r>
              <a:rPr lang="en-US" dirty="0"/>
              <a:t>Can require that device context is </a:t>
            </a:r>
            <a:r>
              <a:rPr lang="en-US" dirty="0" smtClean="0"/>
              <a:t>set or discoverable by provider based on input</a:t>
            </a:r>
          </a:p>
          <a:p>
            <a:r>
              <a:rPr lang="en-US" dirty="0" smtClean="0"/>
              <a:t>MR: device memory address</a:t>
            </a:r>
          </a:p>
          <a:p>
            <a:pPr lvl="1"/>
            <a:r>
              <a:rPr lang="en-US" dirty="0" smtClean="0"/>
              <a:t>Pass in as </a:t>
            </a:r>
            <a:r>
              <a:rPr lang="en-US" dirty="0" err="1" smtClean="0"/>
              <a:t>addr</a:t>
            </a:r>
            <a:endParaRPr lang="en-US" dirty="0" smtClean="0"/>
          </a:p>
          <a:p>
            <a:pPr lvl="1"/>
            <a:r>
              <a:rPr lang="en-US" dirty="0" smtClean="0"/>
              <a:t>Requires mapping into VA space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21406" y="1312638"/>
            <a:ext cx="598924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8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indent="-169863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CUDA</a:t>
            </a:r>
          </a:p>
          <a:p>
            <a:pPr lvl="1"/>
            <a:r>
              <a:rPr lang="en-US" dirty="0" smtClean="0"/>
              <a:t>Device id is index</a:t>
            </a:r>
          </a:p>
          <a:p>
            <a:pPr lvl="1"/>
            <a:r>
              <a:rPr lang="en-US" dirty="0" smtClean="0"/>
              <a:t>May be set globally prior to calls</a:t>
            </a:r>
          </a:p>
          <a:p>
            <a:pPr lvl="1"/>
            <a:r>
              <a:rPr lang="en-US" dirty="0" err="1" smtClean="0"/>
              <a:t>cudaSetDevice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device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cudaGetDevice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cudaMalloc</a:t>
            </a:r>
            <a:r>
              <a:rPr lang="en-US" dirty="0" smtClean="0"/>
              <a:t>(**</a:t>
            </a:r>
            <a:r>
              <a:rPr lang="en-US" dirty="0" err="1" smtClean="0"/>
              <a:t>ptr</a:t>
            </a:r>
            <a:r>
              <a:rPr lang="en-US" dirty="0" smtClean="0"/>
              <a:t>, size)</a:t>
            </a:r>
          </a:p>
          <a:p>
            <a:r>
              <a:rPr lang="en-US" dirty="0" smtClean="0"/>
              <a:t>OpenCL</a:t>
            </a:r>
          </a:p>
          <a:p>
            <a:pPr lvl="1"/>
            <a:r>
              <a:rPr lang="en-US" dirty="0" err="1" smtClean="0"/>
              <a:t>cl_context</a:t>
            </a:r>
            <a:r>
              <a:rPr lang="en-US" dirty="0" smtClean="0"/>
              <a:t> = array of devices</a:t>
            </a:r>
          </a:p>
          <a:p>
            <a:pPr lvl="1"/>
            <a:r>
              <a:rPr lang="en-US" dirty="0" err="1" smtClean="0"/>
              <a:t>clSVMAlloc</a:t>
            </a:r>
            <a:r>
              <a:rPr lang="en-US" dirty="0" smtClean="0"/>
              <a:t>(</a:t>
            </a:r>
            <a:r>
              <a:rPr lang="en-US" dirty="0" err="1" smtClean="0"/>
              <a:t>dev_type</a:t>
            </a:r>
            <a:r>
              <a:rPr lang="en-US" dirty="0" smtClean="0"/>
              <a:t> .. </a:t>
            </a:r>
            <a:r>
              <a:rPr lang="en-US" dirty="0" err="1" smtClean="0"/>
              <a:t>dev_id</a:t>
            </a:r>
            <a:r>
              <a:rPr lang="en-US" dirty="0" smtClean="0"/>
              <a:t> ..)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07194" y="634493"/>
            <a:ext cx="3275205" cy="9691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Short-term: FI_P2P_API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85618" y="5609196"/>
            <a:ext cx="4224869" cy="9691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Extend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mr_attr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or add new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mr_ops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later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needed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>
            <a:off x="4760259" y="1119047"/>
            <a:ext cx="3546935" cy="4845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195482" y="4935071"/>
            <a:ext cx="1290137" cy="8677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658875" y="4007224"/>
            <a:ext cx="1437125" cy="16019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98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data transfers </a:t>
            </a:r>
            <a:r>
              <a:rPr lang="en-US" dirty="0" smtClean="0"/>
              <a:t>to/from/between </a:t>
            </a:r>
            <a:r>
              <a:rPr lang="en-US" dirty="0" smtClean="0"/>
              <a:t>peer devices</a:t>
            </a:r>
          </a:p>
          <a:p>
            <a:pPr lvl="1"/>
            <a:r>
              <a:rPr lang="en-US" dirty="0" smtClean="0"/>
              <a:t>GPUs, FPGAs, persistent memory</a:t>
            </a:r>
          </a:p>
          <a:p>
            <a:pPr lvl="2"/>
            <a:r>
              <a:rPr lang="en-US" dirty="0" smtClean="0"/>
              <a:t>Examples only, solution is </a:t>
            </a:r>
            <a:r>
              <a:rPr lang="en-US" i="1" dirty="0" smtClean="0"/>
              <a:t>mostly</a:t>
            </a:r>
            <a:r>
              <a:rPr lang="en-US" dirty="0" smtClean="0"/>
              <a:t> independent from type of device</a:t>
            </a:r>
          </a:p>
          <a:p>
            <a:pPr lvl="1"/>
            <a:r>
              <a:rPr lang="en-US" dirty="0" smtClean="0"/>
              <a:t>PCI peer to peer </a:t>
            </a:r>
            <a:r>
              <a:rPr lang="en-US" dirty="0" smtClean="0"/>
              <a:t>transfers</a:t>
            </a:r>
          </a:p>
          <a:p>
            <a:pPr lvl="2"/>
            <a:r>
              <a:rPr lang="en-US" dirty="0" smtClean="0"/>
              <a:t>E</a:t>
            </a:r>
            <a:r>
              <a:rPr lang="en-US" dirty="0" smtClean="0"/>
              <a:t>.g</a:t>
            </a:r>
            <a:r>
              <a:rPr lang="en-US" dirty="0" smtClean="0"/>
              <a:t>. GPU to RDMA </a:t>
            </a:r>
            <a:r>
              <a:rPr lang="en-US" dirty="0" smtClean="0"/>
              <a:t>NIC, GPU to GPU</a:t>
            </a:r>
            <a:endParaRPr lang="en-US" dirty="0" smtClean="0"/>
          </a:p>
          <a:p>
            <a:pPr lvl="2"/>
            <a:r>
              <a:rPr lang="en-US" dirty="0" smtClean="0"/>
              <a:t>Implementation agnostic, e.g. could use bounce </a:t>
            </a:r>
            <a:r>
              <a:rPr lang="en-US" dirty="0" smtClean="0"/>
              <a:t>buffers</a:t>
            </a:r>
          </a:p>
          <a:p>
            <a:r>
              <a:rPr lang="en-US" dirty="0" smtClean="0"/>
              <a:t>Application </a:t>
            </a:r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Machine learning, deep learning, AI, </a:t>
            </a:r>
            <a:r>
              <a:rPr lang="en-US" dirty="0" smtClean="0"/>
              <a:t>MPI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7275079" y="3873229"/>
            <a:ext cx="3919306" cy="150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Scope is limited to fabric communication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(i.e. we’re not trying to be the interface for the accelerator itself)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4813525"/>
          </a:xfrm>
        </p:spPr>
        <p:txBody>
          <a:bodyPr>
            <a:normAutofit/>
          </a:bodyPr>
          <a:lstStyle/>
          <a:p>
            <a:r>
              <a:rPr lang="en-US" dirty="0" smtClean="0"/>
              <a:t>Support </a:t>
            </a:r>
            <a:r>
              <a:rPr lang="en-US" dirty="0"/>
              <a:t>libfabric running on non-host cores</a:t>
            </a:r>
          </a:p>
          <a:p>
            <a:r>
              <a:rPr lang="en-US" dirty="0"/>
              <a:t>Invoke accelerator functionality as part of transfer</a:t>
            </a:r>
          </a:p>
          <a:p>
            <a:pPr lvl="1"/>
            <a:r>
              <a:rPr lang="en-US" dirty="0"/>
              <a:t>Covered by </a:t>
            </a:r>
            <a:r>
              <a:rPr lang="en-US" dirty="0" smtClean="0"/>
              <a:t>separate </a:t>
            </a:r>
            <a:r>
              <a:rPr lang="en-US" dirty="0" err="1" smtClean="0"/>
              <a:t>SmartNIC</a:t>
            </a:r>
            <a:r>
              <a:rPr lang="en-US" dirty="0" smtClean="0"/>
              <a:t> proposal</a:t>
            </a:r>
          </a:p>
          <a:p>
            <a:r>
              <a:rPr lang="en-US" dirty="0" smtClean="0"/>
              <a:t>File system backed memory regions</a:t>
            </a:r>
          </a:p>
          <a:p>
            <a:pPr lvl="1"/>
            <a:r>
              <a:rPr lang="en-US" dirty="0" smtClean="0"/>
              <a:t>Transfers to/from storage without mapping file into process VA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38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4813525"/>
          </a:xfrm>
        </p:spPr>
        <p:txBody>
          <a:bodyPr>
            <a:normAutofit/>
          </a:bodyPr>
          <a:lstStyle/>
          <a:p>
            <a:r>
              <a:rPr lang="en-US" dirty="0" smtClean="0"/>
              <a:t>Heterogeneous memory (HMEM)</a:t>
            </a:r>
          </a:p>
          <a:p>
            <a:pPr lvl="1"/>
            <a:r>
              <a:rPr lang="en-US" dirty="0" smtClean="0"/>
              <a:t>Non-host memory (e.g. PCI device memory)</a:t>
            </a:r>
          </a:p>
          <a:p>
            <a:r>
              <a:rPr lang="en-US" dirty="0" smtClean="0"/>
              <a:t>Unified address space</a:t>
            </a:r>
            <a:endParaRPr lang="en-US" dirty="0" smtClean="0"/>
          </a:p>
          <a:p>
            <a:pPr lvl="1"/>
            <a:r>
              <a:rPr lang="en-US" dirty="0" smtClean="0"/>
              <a:t>Memory may be mapped into virtual address space of process</a:t>
            </a:r>
          </a:p>
          <a:p>
            <a:pPr lvl="2"/>
            <a:r>
              <a:rPr lang="en-US" dirty="0" smtClean="0"/>
              <a:t>Without unified virtual address space, RMA may require FI_MR_RAW</a:t>
            </a:r>
          </a:p>
          <a:p>
            <a:r>
              <a:rPr lang="en-US" dirty="0" smtClean="0"/>
              <a:t>Peer </a:t>
            </a:r>
            <a:r>
              <a:rPr lang="en-US" dirty="0" smtClean="0"/>
              <a:t>software interface</a:t>
            </a:r>
          </a:p>
          <a:p>
            <a:pPr lvl="1"/>
            <a:r>
              <a:rPr lang="en-US" dirty="0" smtClean="0"/>
              <a:t>Software interface to access peer device / allocate memory</a:t>
            </a:r>
          </a:p>
          <a:p>
            <a:pPr lvl="1"/>
            <a:r>
              <a:rPr lang="en-US" dirty="0" smtClean="0"/>
              <a:t>E.g. CUDA, OpenCL</a:t>
            </a:r>
          </a:p>
          <a:p>
            <a:pPr lvl="1"/>
            <a:r>
              <a:rPr lang="en-US" dirty="0" smtClean="0"/>
              <a:t>Compile and/or run time option?</a:t>
            </a:r>
          </a:p>
          <a:p>
            <a:pPr lvl="1"/>
            <a:r>
              <a:rPr lang="en-US" dirty="0" smtClean="0"/>
              <a:t>May need to support multiple SW interfaces simultaneously from single app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30457" y="650982"/>
            <a:ext cx="3447143" cy="10955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Proposal only – work in progress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8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4813525"/>
          </a:xfrm>
        </p:spPr>
        <p:txBody>
          <a:bodyPr>
            <a:normAutofit/>
          </a:bodyPr>
          <a:lstStyle/>
          <a:p>
            <a:r>
              <a:rPr lang="en-US" dirty="0" smtClean="0"/>
              <a:t>SW may directly access HMEM device</a:t>
            </a:r>
          </a:p>
          <a:p>
            <a:pPr lvl="1"/>
            <a:r>
              <a:rPr lang="en-US" dirty="0" smtClean="0"/>
              <a:t>E.g. execute GPU kernels</a:t>
            </a:r>
          </a:p>
          <a:p>
            <a:pPr lvl="1"/>
            <a:r>
              <a:rPr lang="en-US" dirty="0" smtClean="0"/>
              <a:t>Most efficient if SW marks addresses as HMEM or not</a:t>
            </a:r>
          </a:p>
          <a:p>
            <a:pPr lvl="2"/>
            <a:r>
              <a:rPr lang="en-US" dirty="0" smtClean="0"/>
              <a:t>Need to include device identifier</a:t>
            </a:r>
          </a:p>
          <a:p>
            <a:r>
              <a:rPr lang="en-US" dirty="0" smtClean="0"/>
              <a:t>Middleware may lose HMEM association</a:t>
            </a:r>
          </a:p>
          <a:p>
            <a:pPr lvl="1"/>
            <a:r>
              <a:rPr lang="en-US" dirty="0" smtClean="0"/>
              <a:t>Rediscover HMEM properties</a:t>
            </a:r>
          </a:p>
          <a:p>
            <a:pPr lvl="1"/>
            <a:r>
              <a:rPr lang="en-US" dirty="0" smtClean="0"/>
              <a:t>Pass properties between app and OFI external from middleware</a:t>
            </a:r>
          </a:p>
          <a:p>
            <a:pPr lvl="2"/>
            <a:r>
              <a:rPr lang="en-US" dirty="0" smtClean="0"/>
              <a:t>e.g. per-thread global variables</a:t>
            </a:r>
          </a:p>
          <a:p>
            <a:r>
              <a:rPr lang="en-US" dirty="0" smtClean="0"/>
              <a:t>Memory </a:t>
            </a:r>
            <a:r>
              <a:rPr lang="en-US" i="1" dirty="0" smtClean="0"/>
              <a:t>may</a:t>
            </a:r>
            <a:r>
              <a:rPr lang="en-US" dirty="0" smtClean="0"/>
              <a:t> be allocated using specialize functions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cudaMalloc</a:t>
            </a:r>
            <a:r>
              <a:rPr lang="en-US" dirty="0" smtClean="0"/>
              <a:t> vs </a:t>
            </a:r>
            <a:r>
              <a:rPr lang="en-US" dirty="0" err="1" smtClean="0"/>
              <a:t>malloc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805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4813525"/>
          </a:xfrm>
        </p:spPr>
        <p:txBody>
          <a:bodyPr>
            <a:normAutofit/>
          </a:bodyPr>
          <a:lstStyle/>
          <a:p>
            <a:r>
              <a:rPr lang="en-US" dirty="0" smtClean="0"/>
              <a:t>Unified address space is optional</a:t>
            </a:r>
          </a:p>
          <a:p>
            <a:r>
              <a:rPr lang="en-US" dirty="0" smtClean="0"/>
              <a:t>Virtual to physical may change dynamically</a:t>
            </a:r>
          </a:p>
          <a:p>
            <a:pPr lvl="1"/>
            <a:r>
              <a:rPr lang="en-US" dirty="0" smtClean="0"/>
              <a:t>CPU to GPU, </a:t>
            </a:r>
            <a:r>
              <a:rPr lang="en-US" smtClean="0"/>
              <a:t>or between GPUs</a:t>
            </a:r>
            <a:endParaRPr lang="en-US" dirty="0" smtClean="0"/>
          </a:p>
          <a:p>
            <a:pPr lvl="1"/>
            <a:r>
              <a:rPr lang="en-US" dirty="0" smtClean="0"/>
              <a:t>Assumes unified address space</a:t>
            </a:r>
          </a:p>
          <a:p>
            <a:pPr lvl="1"/>
            <a:r>
              <a:rPr lang="en-US" dirty="0" smtClean="0"/>
              <a:t>Network may need to locate the physical region at time transfer occurs</a:t>
            </a:r>
          </a:p>
          <a:p>
            <a:pPr lvl="1"/>
            <a:r>
              <a:rPr lang="en-US" dirty="0" smtClean="0"/>
              <a:t>Transfer may be initiated by a peer (e.g. RMA read/write)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209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Support </a:t>
            </a:r>
            <a:r>
              <a:rPr lang="en-US" dirty="0" smtClean="0"/>
              <a:t>two models:</a:t>
            </a:r>
            <a:endParaRPr lang="en-US" dirty="0"/>
          </a:p>
          <a:p>
            <a:r>
              <a:rPr lang="en-US" dirty="0" err="1" smtClean="0"/>
              <a:t>HMem</a:t>
            </a:r>
            <a:r>
              <a:rPr lang="en-US" dirty="0" smtClean="0"/>
              <a:t> hooking provider</a:t>
            </a:r>
          </a:p>
          <a:p>
            <a:pPr lvl="1"/>
            <a:r>
              <a:rPr lang="en-US" dirty="0" smtClean="0"/>
              <a:t>Support existing HMEM (e.g. CUDA) aware applications</a:t>
            </a:r>
          </a:p>
          <a:p>
            <a:pPr lvl="1"/>
            <a:r>
              <a:rPr lang="en-US" dirty="0" smtClean="0"/>
              <a:t>Enables peer to peer transfers for any provider</a:t>
            </a:r>
          </a:p>
          <a:p>
            <a:pPr lvl="1"/>
            <a:r>
              <a:rPr lang="en-US" dirty="0" smtClean="0"/>
              <a:t>Introduces checks into fast path operations</a:t>
            </a:r>
          </a:p>
          <a:p>
            <a:pPr lvl="2"/>
            <a:r>
              <a:rPr lang="en-US" dirty="0" smtClean="0"/>
              <a:t>But only when hook is enabled</a:t>
            </a:r>
          </a:p>
          <a:p>
            <a:pPr lvl="1"/>
            <a:r>
              <a:rPr lang="en-US" dirty="0" smtClean="0"/>
              <a:t>Providers can leverage implementation</a:t>
            </a:r>
          </a:p>
          <a:p>
            <a:pPr lvl="1"/>
            <a:r>
              <a:rPr lang="en-US" dirty="0" smtClean="0"/>
              <a:t>Limited initial implementation, expand as needed</a:t>
            </a:r>
          </a:p>
          <a:p>
            <a:pPr lvl="2"/>
            <a:r>
              <a:rPr lang="en-US" dirty="0" smtClean="0"/>
              <a:t>First version will target CUDA</a:t>
            </a:r>
          </a:p>
          <a:p>
            <a:r>
              <a:rPr lang="en-US" dirty="0" smtClean="0"/>
              <a:t>Direct API support</a:t>
            </a:r>
          </a:p>
          <a:p>
            <a:pPr lvl="1"/>
            <a:r>
              <a:rPr lang="en-US" dirty="0" smtClean="0"/>
              <a:t>Allow application to specify when heterogeneous memory is used</a:t>
            </a:r>
          </a:p>
          <a:p>
            <a:pPr lvl="1"/>
            <a:r>
              <a:rPr lang="en-US" dirty="0" smtClean="0"/>
              <a:t>Can optimize performance path</a:t>
            </a:r>
          </a:p>
          <a:p>
            <a:pPr lvl="1"/>
            <a:r>
              <a:rPr lang="en-US" dirty="0" smtClean="0"/>
              <a:t>Drives changes through the providers</a:t>
            </a:r>
          </a:p>
        </p:txBody>
      </p:sp>
    </p:spTree>
    <p:extLst>
      <p:ext uri="{BB962C8B-B14F-4D97-AF65-F5344CB8AC3E}">
        <p14:creationId xmlns:p14="http://schemas.microsoft.com/office/powerpoint/2010/main" val="94672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HMem</a:t>
            </a:r>
            <a:r>
              <a:rPr lang="en-US" dirty="0" smtClean="0"/>
              <a:t> Hooking Provider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73200" y="2434260"/>
            <a:ext cx="7190409" cy="384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HMem</a:t>
            </a:r>
            <a:r>
              <a:rPr lang="en-US" dirty="0" smtClean="0"/>
              <a:t> Hook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3200" y="1371601"/>
            <a:ext cx="7190409" cy="3843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Ex: MPI with </a:t>
            </a:r>
            <a:r>
              <a:rPr lang="en-US" dirty="0" err="1" smtClean="0"/>
              <a:t>GPUDirect</a:t>
            </a:r>
            <a:r>
              <a:rPr lang="en-US" dirty="0" smtClean="0"/>
              <a:t> Support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73200" y="3844074"/>
            <a:ext cx="2074123" cy="1221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Peer Interface</a:t>
            </a:r>
          </a:p>
          <a:p>
            <a:pPr algn="ctr"/>
            <a:r>
              <a:rPr lang="en-US" dirty="0" smtClean="0"/>
              <a:t>Ex: CUDA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89485" y="3844076"/>
            <a:ext cx="2074123" cy="12214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Provider(s)</a:t>
            </a:r>
          </a:p>
          <a:p>
            <a:pPr algn="ctr"/>
            <a:r>
              <a:rPr lang="en-US" dirty="0" smtClean="0"/>
              <a:t>Ex: </a:t>
            </a:r>
            <a:r>
              <a:rPr lang="en-US" dirty="0" err="1" smtClean="0"/>
              <a:t>RxM</a:t>
            </a:r>
            <a:r>
              <a:rPr lang="en-US" dirty="0" smtClean="0"/>
              <a:t> + Verbs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73200" y="2306707"/>
            <a:ext cx="719040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473200" y="1986997"/>
            <a:ext cx="7190409" cy="3197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OFI (HMEM not specified)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589485" y="3747882"/>
            <a:ext cx="207412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345065" y="3428172"/>
            <a:ext cx="2505424" cy="3197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OFI w/ HMEM Support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031342" y="3844074"/>
            <a:ext cx="2074123" cy="12214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OFI Core</a:t>
            </a:r>
          </a:p>
          <a:p>
            <a:pPr algn="ctr"/>
            <a:r>
              <a:rPr lang="en-US" dirty="0" smtClean="0"/>
              <a:t>HM Infrastructure</a:t>
            </a:r>
          </a:p>
          <a:p>
            <a:pPr algn="ctr"/>
            <a:r>
              <a:rPr lang="en-US" dirty="0" smtClean="0"/>
              <a:t>Ex: MR Cache</a:t>
            </a:r>
            <a:endParaRPr lang="en-US" dirty="0"/>
          </a:p>
        </p:txBody>
      </p:sp>
      <p:cxnSp>
        <p:nvCxnSpPr>
          <p:cNvPr id="26" name="Straight Arrow Connector 25"/>
          <p:cNvCxnSpPr>
            <a:endCxn id="8" idx="0"/>
          </p:cNvCxnSpPr>
          <p:nvPr/>
        </p:nvCxnSpPr>
        <p:spPr>
          <a:xfrm>
            <a:off x="2510261" y="2818573"/>
            <a:ext cx="1" cy="10255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228889" y="2814710"/>
            <a:ext cx="1" cy="6095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1"/>
            <a:endCxn id="8" idx="3"/>
          </p:cNvCxnSpPr>
          <p:nvPr/>
        </p:nvCxnSpPr>
        <p:spPr>
          <a:xfrm flipH="1">
            <a:off x="3547323" y="4454779"/>
            <a:ext cx="48401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105466" y="4454778"/>
            <a:ext cx="48401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10261" y="3067142"/>
            <a:ext cx="1423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Host or device address?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8723516" y="4081611"/>
            <a:ext cx="2183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May optimize host vs </a:t>
            </a:r>
            <a:r>
              <a:rPr lang="en-US" sz="1600" dirty="0" err="1" smtClean="0"/>
              <a:t>HMem</a:t>
            </a:r>
            <a:r>
              <a:rPr lang="en-US" sz="1600" dirty="0" smtClean="0"/>
              <a:t> transfers differently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6853660" y="5161678"/>
            <a:ext cx="1545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Drive API changes down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3283147" y="5174988"/>
            <a:ext cx="106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Setup HM transfers</a:t>
            </a:r>
            <a:endParaRPr lang="en-US" sz="1600" dirty="0"/>
          </a:p>
        </p:txBody>
      </p:sp>
      <p:sp>
        <p:nvSpPr>
          <p:cNvPr id="39" name="Rectangle 38"/>
          <p:cNvSpPr/>
          <p:nvPr/>
        </p:nvSpPr>
        <p:spPr>
          <a:xfrm>
            <a:off x="1473198" y="5961232"/>
            <a:ext cx="7190409" cy="3843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Mythical Kernel Driver Services (HMM, MMU </a:t>
            </a:r>
            <a:r>
              <a:rPr lang="en-US" dirty="0" err="1" smtClean="0"/>
              <a:t>Notifier</a:t>
            </a:r>
            <a:r>
              <a:rPr lang="en-US" dirty="0" smtClean="0"/>
              <a:t>, etc.)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22" idx="2"/>
            <a:endCxn id="39" idx="0"/>
          </p:cNvCxnSpPr>
          <p:nvPr/>
        </p:nvCxnSpPr>
        <p:spPr>
          <a:xfrm flipH="1">
            <a:off x="5068403" y="5065483"/>
            <a:ext cx="1" cy="8957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280437" y="2968046"/>
            <a:ext cx="1597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Request transfer</a:t>
            </a:r>
            <a:endParaRPr lang="en-US" sz="16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093145" y="2818573"/>
            <a:ext cx="1" cy="6095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88000" y="2856361"/>
            <a:ext cx="1505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Register </a:t>
            </a:r>
            <a:r>
              <a:rPr lang="en-US" sz="1600" dirty="0" err="1" smtClean="0"/>
              <a:t>HMem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952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HMEM Hook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Hooks enabled through environment variables</a:t>
            </a:r>
          </a:p>
          <a:p>
            <a:r>
              <a:rPr lang="en-US" dirty="0" smtClean="0"/>
              <a:t>Hook infrastructure was restructured to look more like other providers</a:t>
            </a:r>
          </a:p>
          <a:p>
            <a:pPr lvl="1"/>
            <a:r>
              <a:rPr lang="en-US" dirty="0" smtClean="0"/>
              <a:t>Update core to allow app to specify hooks programmatically when opening a fabric</a:t>
            </a:r>
          </a:p>
          <a:p>
            <a:pPr lvl="1"/>
            <a:r>
              <a:rPr lang="en-US" dirty="0" smtClean="0"/>
              <a:t>Add list of desired hooks to end of provider name(s) when opening fabric</a:t>
            </a:r>
          </a:p>
        </p:txBody>
      </p:sp>
    </p:spTree>
    <p:extLst>
      <p:ext uri="{BB962C8B-B14F-4D97-AF65-F5344CB8AC3E}">
        <p14:creationId xmlns:p14="http://schemas.microsoft.com/office/powerpoint/2010/main" val="1404080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11828</TotalTime>
  <Words>672</Words>
  <Application>Microsoft Office PowerPoint</Application>
  <PresentationFormat>Widescreen</PresentationFormat>
  <Paragraphs>118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Wingdings</vt:lpstr>
      <vt:lpstr>Office Theme</vt:lpstr>
      <vt:lpstr>OFI Support for Heterogeneous memory</vt:lpstr>
      <vt:lpstr>Overview</vt:lpstr>
      <vt:lpstr>Related</vt:lpstr>
      <vt:lpstr>Definitions</vt:lpstr>
      <vt:lpstr>Requirements</vt:lpstr>
      <vt:lpstr>Requirements</vt:lpstr>
      <vt:lpstr>Proposal</vt:lpstr>
      <vt:lpstr>HMem Hooking Provider</vt:lpstr>
      <vt:lpstr>HMEM Hook</vt:lpstr>
      <vt:lpstr>OFI Extensions</vt:lpstr>
      <vt:lpstr>OFI Extensions</vt:lpstr>
    </vt:vector>
  </TitlesOfParts>
  <Company>password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CTPClassification=CTP_PUBLIC:VisualMarkings=, CTPClassification=CTP_NT</cp:keywords>
  <cp:lastModifiedBy>Hefty, Sean</cp:lastModifiedBy>
  <cp:revision>718</cp:revision>
  <dcterms:created xsi:type="dcterms:W3CDTF">2016-02-08T22:33:42Z</dcterms:created>
  <dcterms:modified xsi:type="dcterms:W3CDTF">2019-03-01T22:24:34Z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f3875ef7-ca1a-4cab-8f23-7ab2d4716ae1</vt:lpwstr>
  </property>
  <property fmtid="{D5CDD505-2E9C-101B-9397-08002B2CF9AE}" pid="3" name="CTP_TimeStamp">
    <vt:lpwstr>2019-03-01 22:24:34Z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