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22" r:id="rId2"/>
  </p:sldMasterIdLst>
  <p:notesMasterIdLst>
    <p:notesMasterId r:id="rId13"/>
  </p:notesMasterIdLst>
  <p:handoutMasterIdLst>
    <p:handoutMasterId r:id="rId14"/>
  </p:handoutMasterIdLst>
  <p:sldIdLst>
    <p:sldId id="256" r:id="rId3"/>
    <p:sldId id="345" r:id="rId4"/>
    <p:sldId id="323" r:id="rId5"/>
    <p:sldId id="349" r:id="rId6"/>
    <p:sldId id="314" r:id="rId7"/>
    <p:sldId id="348" r:id="rId8"/>
    <p:sldId id="354" r:id="rId9"/>
    <p:sldId id="346" r:id="rId10"/>
    <p:sldId id="340" r:id="rId11"/>
    <p:sldId id="26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67" autoAdjust="0"/>
    <p:restoredTop sz="83138" autoAdjust="0"/>
  </p:normalViewPr>
  <p:slideViewPr>
    <p:cSldViewPr snapToGrid="0">
      <p:cViewPr varScale="1">
        <p:scale>
          <a:sx n="84" d="100"/>
          <a:sy n="84" d="100"/>
        </p:scale>
        <p:origin x="1168" y="176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9/4/20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9/4/20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Going to be charter</a:t>
            </a:r>
            <a:r>
              <a:rPr lang="en-US" baseline="0" dirty="0" smtClean="0"/>
              <a:t> for Work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is </a:t>
            </a:r>
            <a:r>
              <a:rPr lang="en-US" dirty="0" smtClean="0"/>
              <a:t>focusing on the need of orchestration and workload manager tools for a common fabric services abstraction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Explosion of fabrics, resources, and clients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05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application developer was careful to write the application on top of a standard library,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But the Solution Provider tools often do not speak ‘fabric configuration’…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dirty="0" smtClean="0"/>
              <a:t>So the Solution Provider ends up also</a:t>
            </a:r>
            <a:r>
              <a:rPr lang="en-US" baseline="0" dirty="0" smtClean="0"/>
              <a:t> serving as the Fabric Admin, and performing setup of a fabric manually via a fabric specific ‘fabric manager’.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fabrics share the need of several common Fabric-level configuration and management functions.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Route and topology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Fabric partitioning, firewalling, and address assignment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Discovery and enumeration of fabric resources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each fabric implements these management functions differently.</a:t>
            </a:r>
          </a:p>
          <a:p>
            <a:r>
              <a:rPr lang="en-US" baseline="0" dirty="0" smtClean="0"/>
              <a:t>The orchestration and composing tool ‘applications’ need a common interface to invoke common fabric management functions.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Fortunately, the OFA knows a thing or two about such things.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…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F64EA-60FF-47B8-A57A-06D6B92AF95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358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example,</a:t>
            </a:r>
            <a:r>
              <a:rPr lang="en-US" baseline="0" dirty="0"/>
              <a:t> an MPI application may require the provider layer to support collectives.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dirty="0" smtClean="0"/>
              <a:t>Something that describes the services being supplied </a:t>
            </a:r>
          </a:p>
          <a:p>
            <a:pPr marL="228600" indent="-228600">
              <a:buAutoNum type="alphaUcParenR"/>
            </a:pPr>
            <a:r>
              <a:rPr lang="en-US" dirty="0" smtClean="0"/>
              <a:t>Indicate the multiple providers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50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slide versions,</a:t>
            </a:r>
          </a:p>
          <a:p>
            <a:endParaRPr lang="en-US" dirty="0" smtClean="0"/>
          </a:p>
          <a:p>
            <a:r>
              <a:rPr lang="en-US" dirty="0" smtClean="0"/>
              <a:t>One with gold boxes representing services in the OFM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One with just the revamped domains</a:t>
            </a:r>
          </a:p>
          <a:p>
            <a:endParaRPr lang="en-U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7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eg"/><Relationship Id="rId3" Type="http://schemas.openxmlformats.org/officeDocument/2006/relationships/image" Target="../media/image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eg"/><Relationship Id="rId3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eg"/><Relationship Id="rId3" Type="http://schemas.openxmlformats.org/officeDocument/2006/relationships/image" Target="../media/image5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eg"/><Relationship Id="rId3" Type="http://schemas.openxmlformats.org/officeDocument/2006/relationships/image" Target="../media/image6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9A79B64-7DD1-4CE5-A1A3-12A2EAB07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6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BC33E99-BA02-42A0-A00C-34BA2F6B4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03"/>
          <a:stretch/>
        </p:blipFill>
        <p:spPr>
          <a:xfrm>
            <a:off x="165702" y="1321956"/>
            <a:ext cx="2136313" cy="48042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945916F-A526-4BE0-A4F9-A98306D44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747" y="1312640"/>
            <a:ext cx="6264053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23055" y="1387341"/>
            <a:ext cx="1846262" cy="4641984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140"/>
              </a:lnSpc>
              <a:buFontTx/>
              <a:buNone/>
              <a:defRPr sz="825">
                <a:solidFill>
                  <a:srgbClr val="FFFFFF"/>
                </a:solidFill>
              </a:defRPr>
            </a:lvl1pPr>
            <a:lvl2pPr marL="167879" indent="0">
              <a:buFontTx/>
              <a:buNone/>
              <a:defRPr sz="825">
                <a:solidFill>
                  <a:srgbClr val="FFFFFF"/>
                </a:solidFill>
              </a:defRPr>
            </a:lvl2pPr>
            <a:lvl3pPr marL="344091" indent="0">
              <a:buFontTx/>
              <a:buNone/>
              <a:defRPr sz="825">
                <a:solidFill>
                  <a:srgbClr val="FFFFFF"/>
                </a:solidFill>
              </a:defRPr>
            </a:lvl3pPr>
            <a:lvl4pPr marL="472678" indent="0">
              <a:buFontTx/>
              <a:buNone/>
              <a:defRPr sz="825">
                <a:solidFill>
                  <a:srgbClr val="FFFFFF"/>
                </a:solidFill>
              </a:defRPr>
            </a:lvl4pPr>
            <a:lvl5pPr marL="640556" indent="0">
              <a:buFontTx/>
              <a:buNone/>
              <a:defRPr sz="825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0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idebar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EC77ECB-6ACF-498D-A400-003192548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055" y="5303913"/>
            <a:ext cx="8363746" cy="1003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11E4653-A291-4B6E-A39E-2D2DA80D29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12638"/>
            <a:ext cx="4366947" cy="39058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5421303"/>
            <a:ext cx="8145150" cy="789445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140"/>
              </a:lnSpc>
              <a:buFontTx/>
              <a:buNone/>
              <a:defRPr sz="825">
                <a:solidFill>
                  <a:srgbClr val="FFFFFF"/>
                </a:solidFill>
              </a:defRPr>
            </a:lvl1pPr>
            <a:lvl2pPr marL="167879" indent="0">
              <a:buFontTx/>
              <a:buNone/>
              <a:defRPr sz="825">
                <a:solidFill>
                  <a:srgbClr val="FFFFFF"/>
                </a:solidFill>
              </a:defRPr>
            </a:lvl2pPr>
            <a:lvl3pPr marL="344091" indent="0">
              <a:buFontTx/>
              <a:buNone/>
              <a:defRPr sz="825">
                <a:solidFill>
                  <a:srgbClr val="FFFFFF"/>
                </a:solidFill>
              </a:defRPr>
            </a:lvl3pPr>
            <a:lvl4pPr marL="472678" indent="0">
              <a:buFontTx/>
              <a:buNone/>
              <a:defRPr sz="825">
                <a:solidFill>
                  <a:srgbClr val="FFFFFF"/>
                </a:solidFill>
              </a:defRPr>
            </a:lvl4pPr>
            <a:lvl5pPr marL="640556" indent="0">
              <a:buFontTx/>
              <a:buNone/>
              <a:defRPr sz="825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4824148" y="1312640"/>
            <a:ext cx="3862653" cy="3905897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36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F8DBA8D-EC89-431D-9260-2FE5B44D2F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2113028"/>
            <a:ext cx="9143999" cy="27319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63622"/>
            <a:ext cx="7772400" cy="2805830"/>
          </a:xfrm>
        </p:spPr>
        <p:txBody>
          <a:bodyPr anchor="ctr" anchorCtr="1"/>
          <a:lstStyle>
            <a:lvl1pPr algn="ctr">
              <a:defRPr sz="3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-1"/>
            <a:ext cx="9144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2016981"/>
            <a:ext cx="9144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" y="4845022"/>
            <a:ext cx="9144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234" y="427151"/>
            <a:ext cx="1217532" cy="14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32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83F9829-4E0D-440F-A331-05D9AA7D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1500"/>
            </a:lvl1pPr>
            <a:lvl2pPr>
              <a:spcBef>
                <a:spcPts val="738"/>
              </a:spcBef>
              <a:defRPr sz="1200"/>
            </a:lvl2pPr>
            <a:lvl3pPr marL="384572" indent="-88106">
              <a:defRPr sz="1200"/>
            </a:lvl3pPr>
            <a:lvl4pPr marL="472679" indent="-88106">
              <a:defRPr sz="12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 marL="167879" indent="-167879">
              <a:defRPr lang="en-US" sz="15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96466" indent="-128588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53641" indent="-257175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598885" indent="-214313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167879" lvl="0" indent="-167879" algn="l" defTabSz="3429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296466" lvl="1" indent="-128588" algn="l" defTabSz="342900" rtl="0" eaLnBrk="1" latinLnBrk="0" hangingPunct="1">
              <a:spcBef>
                <a:spcPts val="738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384572" lvl="2" indent="-88106" algn="l" defTabSz="3429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472679" lvl="3" indent="-88106" algn="l" defTabSz="3429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79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657EDEEA-3DD4-46D4-AEE8-CCB72ECD74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47957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50" b="1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47957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650" b="1" i="0" kern="1200" dirty="0" smtClean="0">
                <a:solidFill>
                  <a:srgbClr val="000000"/>
                </a:solidFill>
                <a:latin typeface="Arial Narrow"/>
                <a:ea typeface="+mn-ea"/>
                <a:cs typeface="Arial Narrow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342900" rtl="0" eaLnBrk="1" latinLnBrk="0" hangingPunct="1">
              <a:spcBef>
                <a:spcPct val="20000"/>
              </a:spcBef>
              <a:buSzPct val="110000"/>
              <a:buFont typeface="Wingdings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28234"/>
            <a:ext cx="4038600" cy="3929425"/>
          </a:xfrm>
        </p:spPr>
        <p:txBody>
          <a:bodyPr/>
          <a:lstStyle>
            <a:lvl1pPr>
              <a:defRPr sz="1500"/>
            </a:lvl1pPr>
            <a:lvl2pPr>
              <a:spcBef>
                <a:spcPts val="738"/>
              </a:spcBef>
              <a:defRPr sz="1200"/>
            </a:lvl2pPr>
            <a:lvl3pPr marL="384572" indent="-88106">
              <a:defRPr sz="1200"/>
            </a:lvl3pPr>
            <a:lvl4pPr marL="472679" indent="-88106">
              <a:defRPr sz="12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28234"/>
            <a:ext cx="4038600" cy="3929425"/>
          </a:xfrm>
        </p:spPr>
        <p:txBody>
          <a:bodyPr/>
          <a:lstStyle>
            <a:lvl1pPr marL="167879" indent="-167879">
              <a:defRPr lang="en-US" sz="15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296466" indent="-128588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553641" indent="-257175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598885" indent="-214313">
              <a:defRPr lang="en-US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167879" lvl="0" indent="-167879" algn="l" defTabSz="3429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296466" lvl="1" indent="-128588" algn="l" defTabSz="342900" rtl="0" eaLnBrk="1" latinLnBrk="0" hangingPunct="1">
              <a:spcBef>
                <a:spcPts val="738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384572" lvl="2" indent="-88106" algn="l" defTabSz="3429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472679" lvl="3" indent="-88106" algn="l" defTabSz="3429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41466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4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41466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78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6ED0B59-EBF5-475E-A36C-D853F8BD1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7196" y="1227264"/>
            <a:ext cx="7342949" cy="4983757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000000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203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A01C61B-E22C-4362-9309-AE97934E7D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1" y="5720115"/>
            <a:ext cx="8145150" cy="6343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C8ABCE2-AAD1-4148-9D3A-3259CD8BFC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055" y="1269952"/>
            <a:ext cx="8363746" cy="4279412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672328"/>
            <a:ext cx="8229600" cy="394739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0"/>
              </a:spcBef>
              <a:buNone/>
              <a:defRPr lang="en-US" sz="135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167879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344091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472678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640556" indent="0" algn="ctr" defTabSz="342900" rtl="0" eaLnBrk="1" latinLnBrk="0" hangingPunct="1">
              <a:spcBef>
                <a:spcPct val="0"/>
              </a:spcBef>
              <a:buNone/>
              <a:defRPr lang="en-US" sz="2325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5720114"/>
            <a:ext cx="8145150" cy="58747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140"/>
              </a:lnSpc>
              <a:buFontTx/>
              <a:buNone/>
              <a:defRPr sz="825">
                <a:solidFill>
                  <a:srgbClr val="FFFFFF"/>
                </a:solidFill>
              </a:defRPr>
            </a:lvl1pPr>
            <a:lvl2pPr marL="167879" indent="0">
              <a:buFontTx/>
              <a:buNone/>
              <a:defRPr sz="825">
                <a:solidFill>
                  <a:srgbClr val="FFFFFF"/>
                </a:solidFill>
              </a:defRPr>
            </a:lvl2pPr>
            <a:lvl3pPr marL="344091" indent="0">
              <a:buFontTx/>
              <a:buNone/>
              <a:defRPr sz="825">
                <a:solidFill>
                  <a:srgbClr val="FFFFFF"/>
                </a:solidFill>
              </a:defRPr>
            </a:lvl3pPr>
            <a:lvl4pPr marL="472678" indent="0">
              <a:buFontTx/>
              <a:buNone/>
              <a:defRPr sz="825">
                <a:solidFill>
                  <a:srgbClr val="FFFFFF"/>
                </a:solidFill>
              </a:defRPr>
            </a:lvl4pPr>
            <a:lvl5pPr marL="640556" indent="0">
              <a:buFontTx/>
              <a:buNone/>
              <a:defRPr sz="825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43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19236"/>
            <a:ext cx="8227457" cy="8523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1" y="1524000"/>
            <a:ext cx="3977640" cy="4572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898" y="1524000"/>
            <a:ext cx="3977640" cy="4572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  <a:lvl6pPr>
              <a:defRPr sz="825"/>
            </a:lvl6pPr>
            <a:lvl7pPr>
              <a:defRPr sz="825"/>
            </a:lvl7pPr>
            <a:lvl8pPr>
              <a:defRPr sz="825"/>
            </a:lvl8pPr>
            <a:lvl9pPr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98660" y="6426104"/>
            <a:ext cx="746684" cy="210312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821AF6D2-B662-4207-8A7F-1144EA3C45E6}" type="datetime4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September 4, 2020</a:t>
            </a:fld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HPE Confidential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>
                <a:solidFill>
                  <a:srgbClr val="5F7A76"/>
                </a:solidFill>
              </a:rPr>
              <a:pPr/>
              <a:t>‹#›</a:t>
            </a:fld>
            <a:endParaRPr>
              <a:solidFill>
                <a:srgbClr val="5F7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5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9/4/20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9/4/20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9/4/20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9/4/20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9/4/20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2016AEA-9DED-4CB3-88E9-3887EC6F30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222900"/>
            <a:ext cx="9144000" cy="1042935"/>
          </a:xfrm>
        </p:spPr>
        <p:txBody>
          <a:bodyPr anchor="b">
            <a:normAutofit/>
          </a:bodyPr>
          <a:lstStyle>
            <a:lvl1pPr>
              <a:defRPr sz="3225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619941"/>
            <a:ext cx="9144000" cy="554937"/>
          </a:xfrm>
        </p:spPr>
        <p:txBody>
          <a:bodyPr>
            <a:normAutofit/>
          </a:bodyPr>
          <a:lstStyle>
            <a:lvl1pPr marL="0" indent="0" algn="ctr">
              <a:buNone/>
              <a:defRPr sz="1950" b="0" i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2020 OFA Virtual Workshop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4585685"/>
            <a:ext cx="9144000" cy="448832"/>
          </a:xfr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lang="en-US" sz="1800" b="1" i="0" kern="1200" dirty="0" smtClean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2"/>
            <a:ext cx="9144000" cy="2604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-1"/>
            <a:ext cx="9144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2571917"/>
            <a:ext cx="9144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25" y="536955"/>
            <a:ext cx="14287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8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9143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466"/>
            <a:ext cx="82296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640"/>
            <a:ext cx="82296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40"/>
            <a:ext cx="9144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5947825" y="6401352"/>
            <a:ext cx="30861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216104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9/4/20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294"/>
            <a:ext cx="8229600" cy="419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2640"/>
            <a:ext cx="8229600" cy="481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marL="816769" marR="0" lvl="4" indent="-127397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4226" y="6445803"/>
            <a:ext cx="1515551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5947825" y="6401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t>© </a:t>
            </a:r>
            <a:r>
              <a:rPr lang="en-US" smtClean="0">
                <a:solidFill>
                  <a:prstClr val="black"/>
                </a:solidFill>
                <a:latin typeface="Arial Narrow"/>
                <a:ea typeface="+mn-ea"/>
                <a:cs typeface="Arial Narrow"/>
              </a:rPr>
              <a:t>OpenFabrics Alliance</a:t>
            </a:r>
            <a:endParaRPr lang="en-US" dirty="0">
              <a:solidFill>
                <a:prstClr val="black"/>
              </a:solidFill>
              <a:latin typeface="Arial Narrow"/>
              <a:ea typeface="+mn-ea"/>
              <a:cs typeface="Arial Narro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543300" y="6401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743EA0E-C5B1-48EC-8082-F253EA88050D}" type="slidenum">
              <a:rPr lang="en-US" smtClean="0">
                <a:solidFill>
                  <a:prstClr val="black"/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784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2325" b="1" i="0" kern="1200" cap="all">
          <a:solidFill>
            <a:srgbClr val="399ACA"/>
          </a:solidFill>
          <a:latin typeface="Arial Narrow"/>
          <a:ea typeface="+mj-ea"/>
          <a:cs typeface="Arial Narrow"/>
        </a:defRPr>
      </a:lvl1pPr>
    </p:titleStyle>
    <p:bodyStyle>
      <a:lvl1pPr marL="167879" indent="-167879" algn="l" defTabSz="342900" rtl="0" eaLnBrk="1" latinLnBrk="0" hangingPunct="1">
        <a:spcBef>
          <a:spcPct val="20000"/>
        </a:spcBef>
        <a:buSzPct val="110000"/>
        <a:buFont typeface="Wingdings" charset="2"/>
        <a:buChar char="§"/>
        <a:defRPr sz="15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296466" indent="-128588" algn="l" defTabSz="342900" rtl="0" eaLnBrk="1" latinLnBrk="0" hangingPunct="1">
        <a:spcBef>
          <a:spcPct val="20000"/>
        </a:spcBef>
        <a:buClr>
          <a:srgbClr val="399ACA"/>
        </a:buClr>
        <a:buSzPct val="120000"/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2pPr>
      <a:lvl3pPr marL="472679" indent="-128588" algn="l" defTabSz="3429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600075" marR="0" indent="-127397" algn="l" defTabSz="3429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588D"/>
        </a:buClr>
        <a:buSzTx/>
        <a:buFont typeface="Arial"/>
        <a:buChar char="•"/>
        <a:tabLst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816769" indent="-176213" algn="l" defTabSz="3429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New Direction Proposal: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latin typeface="Arial" pitchFamily="34" charset="0"/>
                <a:cs typeface="Arial" pitchFamily="34" charset="0"/>
              </a:rPr>
              <a:t>An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OpenFabrics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Fabric Manager Framework Proposal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OFA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subgroup??,  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Key drivers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names??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ISC 2013</a:t>
            </a:r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OFA Board 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</a:t>
            </a:r>
            <a:r>
              <a:rPr lang="en-US" dirty="0" smtClean="0"/>
              <a:t>OFM </a:t>
            </a:r>
            <a:r>
              <a:rPr lang="en-US" dirty="0"/>
              <a:t>Framework working group to: </a:t>
            </a:r>
          </a:p>
          <a:p>
            <a:pPr lvl="1"/>
            <a:r>
              <a:rPr lang="en-US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An extensible, open source framework that provides access to high-performance fabric </a:t>
            </a:r>
            <a:r>
              <a:rPr lang="en-US" dirty="0" smtClean="0"/>
              <a:t>management interfaces </a:t>
            </a:r>
            <a:r>
              <a:rPr lang="en-US" dirty="0"/>
              <a:t>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Extensible, open source interfaces aligned with ULP and </a:t>
            </a:r>
            <a:r>
              <a:rPr lang="en-US" dirty="0" smtClean="0"/>
              <a:t>management application </a:t>
            </a:r>
            <a:r>
              <a:rPr lang="en-US" dirty="0"/>
              <a:t>needs for high-performance fabric </a:t>
            </a:r>
            <a:r>
              <a:rPr lang="en-US" dirty="0" smtClean="0"/>
              <a:t>management services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3644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/>
              <a:t>HPC clusters and cloud computing </a:t>
            </a:r>
            <a:r>
              <a:rPr lang="en-US" sz="2000" dirty="0" smtClean="0"/>
              <a:t>environments are running increasingly diverse and dynamic workloads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Such environments are using more numbers and types of messaging and storage fabrics</a:t>
            </a:r>
          </a:p>
          <a:p>
            <a:pPr marL="285750" indent="-285750">
              <a:buFontTx/>
              <a:buChar char="-"/>
            </a:pPr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Such environments are anticipating new interconnect capabilities such as memory semantics fabrics  </a:t>
            </a: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Orchestration tools and workload managers do not automate fabric configuration well when dealing with multiple fabrics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smtClean="0"/>
              <a:t>There is an explosion of fabrics, resources, and clients, yet no common fabric manager interfaces and fabric models available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13162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Down Arrow 92"/>
          <p:cNvSpPr/>
          <p:nvPr/>
        </p:nvSpPr>
        <p:spPr>
          <a:xfrm>
            <a:off x="4864856" y="3676425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2" name="Cloud 91"/>
          <p:cNvSpPr/>
          <p:nvPr/>
        </p:nvSpPr>
        <p:spPr>
          <a:xfrm>
            <a:off x="4105702" y="3137584"/>
            <a:ext cx="1535621" cy="588549"/>
          </a:xfrm>
          <a:prstGeom prst="cloud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Fabric Admin Problem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3588085" y="6453235"/>
            <a:ext cx="2057400" cy="365125"/>
          </a:xfrm>
        </p:spPr>
        <p:txBody>
          <a:bodyPr/>
          <a:lstStyle/>
          <a:p>
            <a:fld id="{0743EA0E-C5B1-48EC-8082-F253EA88050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19183" y="2301482"/>
            <a:ext cx="3608699" cy="3861181"/>
          </a:xfrm>
          <a:prstGeom prst="rect">
            <a:avLst/>
          </a:prstGeom>
          <a:solidFill>
            <a:schemeClr val="bg1">
              <a:lumMod val="85000"/>
              <a:alpha val="73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223838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 algn="l" defTabSz="457200" rtl="0" eaLnBrk="1" latinLnBrk="0" hangingPunct="1">
              <a:spcBef>
                <a:spcPct val="20000"/>
              </a:spcBef>
              <a:buClr>
                <a:srgbClr val="399ACA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30238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00100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089025" indent="-23495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sz="1500" dirty="0">
                <a:solidFill>
                  <a:prstClr val="black"/>
                </a:solidFill>
              </a:rPr>
              <a:t>The Fabric Admin </a:t>
            </a:r>
            <a:r>
              <a:rPr lang="en-US" sz="1500" dirty="0" smtClean="0">
                <a:solidFill>
                  <a:prstClr val="black"/>
                </a:solidFill>
              </a:rPr>
              <a:t>Problem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Orchestration tools, workload managers, and middleware request configuration changes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These tools need an abstracted view of fabric services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Each fabric has different attributes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Each fabric model is different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Each fabric manager API set is different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Only Ethernet is reasonably well understood by tools and apps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Pre-configured clusters, pods, partitions, </a:t>
            </a:r>
            <a:r>
              <a:rPr lang="en-US" sz="1200" dirty="0" err="1" smtClean="0">
                <a:solidFill>
                  <a:prstClr val="black"/>
                </a:solidFill>
              </a:rPr>
              <a:t>vLANs</a:t>
            </a:r>
            <a:r>
              <a:rPr lang="en-US" sz="1200" dirty="0" smtClean="0">
                <a:solidFill>
                  <a:prstClr val="black"/>
                </a:solidFill>
              </a:rPr>
              <a:t>, or subnets required to avoid manual configuration at job launch</a:t>
            </a:r>
          </a:p>
          <a:p>
            <a:pPr lvl="1" fontAlgn="auto"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</a:endParaRP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No common model of generic fabric services</a:t>
            </a:r>
          </a:p>
          <a:p>
            <a:pPr lvl="1" fontAlgn="auto"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No common interfaces to manipulate fabric resources</a:t>
            </a:r>
          </a:p>
          <a:p>
            <a:pPr marL="223838" lvl="1" indent="0" fontAlgn="auto">
              <a:spcAft>
                <a:spcPts val="0"/>
              </a:spcAft>
              <a:buNone/>
            </a:pPr>
            <a:r>
              <a:rPr lang="en-US" sz="1200" dirty="0" smtClean="0">
                <a:solidFill>
                  <a:prstClr val="black"/>
                </a:solidFill>
              </a:rPr>
              <a:t>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606" y="6402862"/>
            <a:ext cx="3069815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100" b="1" dirty="0">
                <a:solidFill>
                  <a:srgbClr val="002060"/>
                </a:solidFill>
                <a:latin typeface="Calibri"/>
                <a:ea typeface="+mn-ea"/>
              </a:rPr>
              <a:t>Need a common interface</a:t>
            </a:r>
            <a:endParaRPr lang="en-GB" sz="2100" b="1" dirty="0">
              <a:solidFill>
                <a:srgbClr val="002060"/>
              </a:solidFill>
              <a:latin typeface="Calibri"/>
              <a:ea typeface="+mn-ea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981742" y="1525959"/>
            <a:ext cx="5788785" cy="648722"/>
            <a:chOff x="2981742" y="1525959"/>
            <a:chExt cx="5076361" cy="648722"/>
          </a:xfrm>
          <a:solidFill>
            <a:srgbClr val="C00000"/>
          </a:solidFill>
        </p:grpSpPr>
        <p:grpSp>
          <p:nvGrpSpPr>
            <p:cNvPr id="3" name="Group 2"/>
            <p:cNvGrpSpPr/>
            <p:nvPr/>
          </p:nvGrpSpPr>
          <p:grpSpPr>
            <a:xfrm>
              <a:off x="2981742" y="1852142"/>
              <a:ext cx="5076361" cy="322539"/>
              <a:chOff x="8802228" y="1727167"/>
              <a:chExt cx="2780171" cy="430055"/>
            </a:xfrm>
            <a:grpFill/>
          </p:grpSpPr>
          <p:sp>
            <p:nvSpPr>
              <p:cNvPr id="43" name="Rectangle 42"/>
              <p:cNvSpPr/>
              <p:nvPr/>
            </p:nvSpPr>
            <p:spPr bwMode="ltGray">
              <a:xfrm>
                <a:off x="8805440" y="1727167"/>
                <a:ext cx="780202" cy="364841"/>
              </a:xfrm>
              <a:prstGeom prst="rect">
                <a:avLst/>
              </a:prstGeom>
              <a:grp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err="1" smtClean="0">
                    <a:solidFill>
                      <a:prstClr val="white"/>
                    </a:solidFill>
                  </a:rPr>
                  <a:t>Slurm</a:t>
                </a:r>
                <a:endParaRPr lang="en-US" sz="1200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8802228" y="2156988"/>
                <a:ext cx="2780171" cy="234"/>
              </a:xfrm>
              <a:prstGeom prst="line">
                <a:avLst/>
              </a:prstGeom>
              <a:grpFill/>
              <a:ln w="3810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46"/>
            <p:cNvSpPr/>
            <p:nvPr/>
          </p:nvSpPr>
          <p:spPr bwMode="ltGray">
            <a:xfrm>
              <a:off x="2981742" y="1525959"/>
              <a:ext cx="5057539" cy="27362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 smtClean="0">
                  <a:solidFill>
                    <a:prstClr val="white"/>
                  </a:solidFill>
                </a:rPr>
                <a:t>User APPs &amp; Libraries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</p:grpSp>
      <p:sp>
        <p:nvSpPr>
          <p:cNvPr id="56" name="Rectangle 55"/>
          <p:cNvSpPr/>
          <p:nvPr/>
        </p:nvSpPr>
        <p:spPr bwMode="ltGray">
          <a:xfrm>
            <a:off x="5317936" y="4525312"/>
            <a:ext cx="494679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Gen-Z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ltGray">
          <a:xfrm>
            <a:off x="5306039" y="6031609"/>
            <a:ext cx="515038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Gen-Z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66" name="Down Arrow 65"/>
          <p:cNvSpPr/>
          <p:nvPr/>
        </p:nvSpPr>
        <p:spPr>
          <a:xfrm>
            <a:off x="5469309" y="3667463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3" name="Cloud 102"/>
          <p:cNvSpPr/>
          <p:nvPr/>
        </p:nvSpPr>
        <p:spPr>
          <a:xfrm>
            <a:off x="4702101" y="3136009"/>
            <a:ext cx="1535621" cy="588549"/>
          </a:xfrm>
          <a:prstGeom prst="cloud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883448" y="4310087"/>
            <a:ext cx="398177" cy="190970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prstClr val="white"/>
                </a:solidFill>
              </a:rPr>
              <a:t>IB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757593" y="4302928"/>
            <a:ext cx="619331" cy="187908"/>
          </a:xfrm>
          <a:prstGeom prst="roundRect">
            <a:avLst/>
          </a:prstGeom>
          <a:solidFill>
            <a:srgbClr val="00206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white"/>
                </a:solidFill>
              </a:rPr>
              <a:t>Ethernet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328479" y="4302929"/>
            <a:ext cx="428444" cy="187907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 smtClean="0">
                <a:solidFill>
                  <a:prstClr val="white"/>
                </a:solidFill>
              </a:rPr>
              <a:t>…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293523" y="4303297"/>
            <a:ext cx="558988" cy="203631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Gen-Z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7007489" y="3674948"/>
            <a:ext cx="131381" cy="65608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9" name="Down Arrow 68"/>
          <p:cNvSpPr/>
          <p:nvPr/>
        </p:nvSpPr>
        <p:spPr>
          <a:xfrm>
            <a:off x="5988730" y="3668996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0" name="Down Arrow 69"/>
          <p:cNvSpPr/>
          <p:nvPr/>
        </p:nvSpPr>
        <p:spPr>
          <a:xfrm>
            <a:off x="6451931" y="3667463"/>
            <a:ext cx="188498" cy="642624"/>
          </a:xfrm>
          <a:prstGeom prst="downArrow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ltGray">
          <a:xfrm>
            <a:off x="6819285" y="4525312"/>
            <a:ext cx="479592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Ethernet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ltGray">
          <a:xfrm>
            <a:off x="6809739" y="6024121"/>
            <a:ext cx="515038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Eth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73" name="Rectangle 72"/>
          <p:cNvSpPr/>
          <p:nvPr/>
        </p:nvSpPr>
        <p:spPr bwMode="ltGray">
          <a:xfrm>
            <a:off x="5883448" y="4525312"/>
            <a:ext cx="398177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IB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ltGray">
          <a:xfrm>
            <a:off x="6362548" y="4525312"/>
            <a:ext cx="398177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…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ltGray">
          <a:xfrm>
            <a:off x="5859105" y="6036384"/>
            <a:ext cx="422520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IB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76" name="Rectangle 75"/>
          <p:cNvSpPr/>
          <p:nvPr/>
        </p:nvSpPr>
        <p:spPr bwMode="ltGray">
          <a:xfrm>
            <a:off x="6349191" y="6031609"/>
            <a:ext cx="422520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…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sp>
        <p:nvSpPr>
          <p:cNvPr id="77" name="Cloud 76"/>
          <p:cNvSpPr/>
          <p:nvPr/>
        </p:nvSpPr>
        <p:spPr>
          <a:xfrm>
            <a:off x="5603249" y="3141073"/>
            <a:ext cx="1535621" cy="588549"/>
          </a:xfrm>
          <a:prstGeom prst="cloud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6534416" y="3145033"/>
            <a:ext cx="1208907" cy="588549"/>
          </a:xfrm>
          <a:prstGeom prst="cloud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white"/>
                </a:solidFill>
              </a:rPr>
              <a:t>Fabric Services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689070" y="4310087"/>
            <a:ext cx="558988" cy="203631"/>
          </a:xfrm>
          <a:prstGeom prst="roundRec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AWS</a:t>
            </a:r>
            <a:endParaRPr lang="en-GB" sz="1050" dirty="0">
              <a:solidFill>
                <a:prstClr val="white"/>
              </a:solidFill>
            </a:endParaRPr>
          </a:p>
        </p:txBody>
      </p:sp>
      <p:sp>
        <p:nvSpPr>
          <p:cNvPr id="82" name="Rectangle 81"/>
          <p:cNvSpPr/>
          <p:nvPr/>
        </p:nvSpPr>
        <p:spPr bwMode="ltGray">
          <a:xfrm>
            <a:off x="4702101" y="1855796"/>
            <a:ext cx="1624512" cy="273629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PBS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 bwMode="ltGray">
          <a:xfrm>
            <a:off x="6404433" y="1846632"/>
            <a:ext cx="1033597" cy="273629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Kubernetes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ltGray">
          <a:xfrm>
            <a:off x="7509473" y="1846627"/>
            <a:ext cx="1177327" cy="273629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white"/>
                </a:solidFill>
              </a:rPr>
              <a:t>Orchestration </a:t>
            </a:r>
            <a:r>
              <a:rPr lang="en-US" sz="1200" dirty="0" smtClean="0">
                <a:solidFill>
                  <a:prstClr val="white"/>
                </a:solidFill>
              </a:rPr>
              <a:t>Managers</a:t>
            </a:r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18" name="Straight Arrow Connector 17"/>
          <p:cNvCxnSpPr>
            <a:stCxn id="43" idx="2"/>
            <a:endCxn id="103" idx="3"/>
          </p:cNvCxnSpPr>
          <p:nvPr/>
        </p:nvCxnSpPr>
        <p:spPr>
          <a:xfrm>
            <a:off x="3800686" y="2125771"/>
            <a:ext cx="1669226" cy="10438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3" idx="2"/>
            <a:endCxn id="77" idx="3"/>
          </p:cNvCxnSpPr>
          <p:nvPr/>
        </p:nvCxnSpPr>
        <p:spPr>
          <a:xfrm>
            <a:off x="3800686" y="2125771"/>
            <a:ext cx="2570374" cy="10489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3" idx="2"/>
            <a:endCxn id="78" idx="3"/>
          </p:cNvCxnSpPr>
          <p:nvPr/>
        </p:nvCxnSpPr>
        <p:spPr>
          <a:xfrm>
            <a:off x="3800686" y="2125771"/>
            <a:ext cx="3338184" cy="10529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3" idx="2"/>
            <a:endCxn id="103" idx="3"/>
          </p:cNvCxnSpPr>
          <p:nvPr/>
        </p:nvCxnSpPr>
        <p:spPr>
          <a:xfrm flipH="1">
            <a:off x="5469912" y="2120261"/>
            <a:ext cx="1451320" cy="1049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3" idx="2"/>
            <a:endCxn id="77" idx="3"/>
          </p:cNvCxnSpPr>
          <p:nvPr/>
        </p:nvCxnSpPr>
        <p:spPr>
          <a:xfrm flipH="1">
            <a:off x="6371060" y="2120261"/>
            <a:ext cx="550172" cy="1054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3" idx="2"/>
            <a:endCxn id="78" idx="3"/>
          </p:cNvCxnSpPr>
          <p:nvPr/>
        </p:nvCxnSpPr>
        <p:spPr>
          <a:xfrm>
            <a:off x="6921232" y="2120261"/>
            <a:ext cx="217638" cy="10584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 bwMode="ltGray">
          <a:xfrm>
            <a:off x="4736946" y="4525312"/>
            <a:ext cx="494679" cy="1469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Proprietary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white"/>
                </a:solidFill>
              </a:rPr>
              <a:t>Fabric Manager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 bwMode="ltGray">
          <a:xfrm>
            <a:off x="4735298" y="6027208"/>
            <a:ext cx="515038" cy="294825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AWS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white"/>
                </a:solidFill>
              </a:rPr>
              <a:t> </a:t>
            </a:r>
            <a:r>
              <a:rPr lang="en-US" sz="1050" dirty="0">
                <a:solidFill>
                  <a:prstClr val="white"/>
                </a:solidFill>
              </a:rPr>
              <a:t>HW</a:t>
            </a:r>
          </a:p>
        </p:txBody>
      </p:sp>
      <p:cxnSp>
        <p:nvCxnSpPr>
          <p:cNvPr id="94" name="Straight Arrow Connector 93"/>
          <p:cNvCxnSpPr>
            <a:stCxn id="43" idx="2"/>
            <a:endCxn id="92" idx="3"/>
          </p:cNvCxnSpPr>
          <p:nvPr/>
        </p:nvCxnSpPr>
        <p:spPr>
          <a:xfrm>
            <a:off x="3800686" y="2125771"/>
            <a:ext cx="1072827" cy="10454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92" idx="3"/>
          </p:cNvCxnSpPr>
          <p:nvPr/>
        </p:nvCxnSpPr>
        <p:spPr>
          <a:xfrm flipH="1">
            <a:off x="4873513" y="2107307"/>
            <a:ext cx="2049183" cy="10639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2" idx="2"/>
            <a:endCxn id="77" idx="3"/>
          </p:cNvCxnSpPr>
          <p:nvPr/>
        </p:nvCxnSpPr>
        <p:spPr>
          <a:xfrm>
            <a:off x="5514357" y="2129425"/>
            <a:ext cx="856703" cy="1045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2" idx="2"/>
            <a:endCxn id="78" idx="3"/>
          </p:cNvCxnSpPr>
          <p:nvPr/>
        </p:nvCxnSpPr>
        <p:spPr>
          <a:xfrm>
            <a:off x="5514357" y="2129425"/>
            <a:ext cx="1624513" cy="10492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84" idx="2"/>
            <a:endCxn id="78" idx="3"/>
          </p:cNvCxnSpPr>
          <p:nvPr/>
        </p:nvCxnSpPr>
        <p:spPr>
          <a:xfrm flipH="1">
            <a:off x="7138870" y="2120256"/>
            <a:ext cx="959267" cy="10584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84" idx="2"/>
            <a:endCxn id="92" idx="3"/>
          </p:cNvCxnSpPr>
          <p:nvPr/>
        </p:nvCxnSpPr>
        <p:spPr>
          <a:xfrm flipH="1">
            <a:off x="4873513" y="2120256"/>
            <a:ext cx="3224624" cy="10509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2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3131" y="1901443"/>
            <a:ext cx="1927995" cy="854802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1013689" y="5568267"/>
            <a:ext cx="16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Hardware Layer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963131" y="533400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963131" y="3028836"/>
            <a:ext cx="1927995" cy="837867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Application Interface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3689" y="1867179"/>
            <a:ext cx="2005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Application </a:t>
            </a:r>
            <a:r>
              <a:rPr lang="en-US" dirty="0" smtClean="0"/>
              <a:t>and </a:t>
            </a:r>
          </a:p>
          <a:p>
            <a:r>
              <a:rPr lang="en-US" dirty="0" smtClean="0"/>
              <a:t>Mgmt Application </a:t>
            </a:r>
          </a:p>
          <a:p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963131" y="4164330"/>
            <a:ext cx="1927995" cy="837867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03057" y="439859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Provider Layer</a:t>
            </a:r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do we do?</a:t>
            </a:r>
          </a:p>
        </p:txBody>
      </p:sp>
      <p:sp>
        <p:nvSpPr>
          <p:cNvPr id="11" name="Freeform 10"/>
          <p:cNvSpPr/>
          <p:nvPr/>
        </p:nvSpPr>
        <p:spPr>
          <a:xfrm>
            <a:off x="3104707" y="2307261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104707" y="3647087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04707" y="4832362"/>
            <a:ext cx="404351" cy="914400"/>
          </a:xfrm>
          <a:custGeom>
            <a:avLst/>
            <a:gdLst>
              <a:gd name="connsiteX0" fmla="*/ 53163 w 404351"/>
              <a:gd name="connsiteY0" fmla="*/ 0 h 914400"/>
              <a:gd name="connsiteX1" fmla="*/ 404037 w 404351"/>
              <a:gd name="connsiteY1" fmla="*/ 457200 h 914400"/>
              <a:gd name="connsiteX2" fmla="*/ 0 w 404351"/>
              <a:gd name="connsiteY2" fmla="*/ 914400 h 914400"/>
              <a:gd name="connsiteX3" fmla="*/ 0 w 404351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351" h="914400">
                <a:moveTo>
                  <a:pt x="53163" y="0"/>
                </a:moveTo>
                <a:cubicBezTo>
                  <a:pt x="233030" y="152400"/>
                  <a:pt x="412898" y="304800"/>
                  <a:pt x="404037" y="457200"/>
                </a:cubicBezTo>
                <a:cubicBezTo>
                  <a:pt x="395176" y="609600"/>
                  <a:pt x="0" y="914400"/>
                  <a:pt x="0" y="914400"/>
                </a:cubicBezTo>
                <a:lnTo>
                  <a:pt x="0" y="9144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65734" y="1923766"/>
            <a:ext cx="3784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Examine the classes of </a:t>
            </a:r>
            <a:r>
              <a:rPr lang="en-US" dirty="0" smtClean="0"/>
              <a:t>management applications </a:t>
            </a:r>
            <a:r>
              <a:rPr lang="en-US" dirty="0"/>
              <a:t>that are important to users of </a:t>
            </a:r>
            <a:r>
              <a:rPr lang="en-US" dirty="0" smtClean="0"/>
              <a:t>OFM.</a:t>
            </a:r>
            <a:endParaRPr lang="en-US" dirty="0"/>
          </a:p>
          <a:p>
            <a:endParaRPr lang="en-US" dirty="0"/>
          </a:p>
          <a:p>
            <a:r>
              <a:rPr lang="en-US" dirty="0"/>
              <a:t>Let the applications drive the appropriate interface </a:t>
            </a:r>
            <a:r>
              <a:rPr lang="en-US" dirty="0" smtClean="0"/>
              <a:t>definitions.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This, in turn, drives the necessary </a:t>
            </a:r>
            <a:r>
              <a:rPr lang="en-US" dirty="0" smtClean="0"/>
              <a:t>management features </a:t>
            </a:r>
            <a:r>
              <a:rPr lang="en-US" dirty="0"/>
              <a:t>that the fabric </a:t>
            </a:r>
            <a:r>
              <a:rPr lang="en-US" dirty="0" smtClean="0"/>
              <a:t>plug in should </a:t>
            </a:r>
            <a:r>
              <a:rPr lang="en-US" dirty="0"/>
              <a:t>support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Fabric Provider optimizes path from hardware to application interface as appropriate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3915508" y="3116712"/>
            <a:ext cx="804528" cy="197514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Fabric Interfaces Examples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9050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</a:t>
            </a:r>
            <a:r>
              <a:rPr lang="en-US" dirty="0" smtClean="0">
                <a:solidFill>
                  <a:schemeClr val="tx1"/>
                </a:solidFill>
              </a:rPr>
              <a:t>Manager Framework interfaces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examples only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1800" y="22990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Address Resolution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19199" y="2286001"/>
            <a:ext cx="1377615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Fabric &amp; Provider info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2990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Partitions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2960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Inventory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31156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Authent-ication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31171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Connections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31141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Events &amp; Logs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31171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Security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20820" y="4047723"/>
            <a:ext cx="1003110" cy="17434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210300" y="1179079"/>
            <a:ext cx="2819400" cy="781918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/>
              <a:t>Framework defines multiple interfaces</a:t>
            </a:r>
          </a:p>
        </p:txBody>
      </p:sp>
      <p:sp>
        <p:nvSpPr>
          <p:cNvPr id="21" name="Freeform 20"/>
          <p:cNvSpPr/>
          <p:nvPr/>
        </p:nvSpPr>
        <p:spPr>
          <a:xfrm>
            <a:off x="2596815" y="5791200"/>
            <a:ext cx="3803985" cy="809992"/>
          </a:xfrm>
          <a:custGeom>
            <a:avLst/>
            <a:gdLst>
              <a:gd name="connsiteX0" fmla="*/ 0 w 2864167"/>
              <a:gd name="connsiteY0" fmla="*/ 168423 h 1010518"/>
              <a:gd name="connsiteX1" fmla="*/ 168423 w 2864167"/>
              <a:gd name="connsiteY1" fmla="*/ 0 h 1010518"/>
              <a:gd name="connsiteX2" fmla="*/ 2695744 w 2864167"/>
              <a:gd name="connsiteY2" fmla="*/ 0 h 1010518"/>
              <a:gd name="connsiteX3" fmla="*/ 2864167 w 2864167"/>
              <a:gd name="connsiteY3" fmla="*/ 168423 h 1010518"/>
              <a:gd name="connsiteX4" fmla="*/ 2864167 w 2864167"/>
              <a:gd name="connsiteY4" fmla="*/ 842095 h 1010518"/>
              <a:gd name="connsiteX5" fmla="*/ 2695744 w 2864167"/>
              <a:gd name="connsiteY5" fmla="*/ 1010518 h 1010518"/>
              <a:gd name="connsiteX6" fmla="*/ 168423 w 2864167"/>
              <a:gd name="connsiteY6" fmla="*/ 1010518 h 1010518"/>
              <a:gd name="connsiteX7" fmla="*/ 0 w 2864167"/>
              <a:gd name="connsiteY7" fmla="*/ 842095 h 1010518"/>
              <a:gd name="connsiteX8" fmla="*/ 0 w 2864167"/>
              <a:gd name="connsiteY8" fmla="*/ 168423 h 1010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167" h="1010518">
                <a:moveTo>
                  <a:pt x="0" y="168423"/>
                </a:moveTo>
                <a:cubicBezTo>
                  <a:pt x="0" y="75406"/>
                  <a:pt x="75406" y="0"/>
                  <a:pt x="168423" y="0"/>
                </a:cubicBezTo>
                <a:lnTo>
                  <a:pt x="2695744" y="0"/>
                </a:lnTo>
                <a:cubicBezTo>
                  <a:pt x="2788761" y="0"/>
                  <a:pt x="2864167" y="75406"/>
                  <a:pt x="2864167" y="168423"/>
                </a:cubicBezTo>
                <a:lnTo>
                  <a:pt x="2864167" y="842095"/>
                </a:lnTo>
                <a:cubicBezTo>
                  <a:pt x="2864167" y="935112"/>
                  <a:pt x="2788761" y="1010518"/>
                  <a:pt x="2695744" y="1010518"/>
                </a:cubicBezTo>
                <a:lnTo>
                  <a:pt x="168423" y="1010518"/>
                </a:lnTo>
                <a:cubicBezTo>
                  <a:pt x="75406" y="1010518"/>
                  <a:pt x="0" y="935112"/>
                  <a:pt x="0" y="842095"/>
                </a:cubicBezTo>
                <a:lnTo>
                  <a:pt x="0" y="168423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579" tIns="144579" rIns="144579" bIns="144579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/>
              <a:t>Vendors provide optimized implementations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44973" y="4038600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75546" y="4038600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65344" y="4038600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95917" y="4026314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26490" y="4026314"/>
            <a:ext cx="1003110" cy="1752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Fabric Provider </a:t>
            </a:r>
            <a:r>
              <a:rPr lang="en-US" dirty="0" err="1" smtClean="0">
                <a:solidFill>
                  <a:schemeClr val="tx1"/>
                </a:solidFill>
              </a:rPr>
              <a:t>Implem-entation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Fabric Administration Workspace</a:t>
            </a:r>
            <a:endParaRPr lang="en-GB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0820" y="643382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58" name="Group 257"/>
          <p:cNvGrpSpPr/>
          <p:nvPr/>
        </p:nvGrpSpPr>
        <p:grpSpPr>
          <a:xfrm>
            <a:off x="7532338" y="1642858"/>
            <a:ext cx="1457345" cy="2691455"/>
            <a:chOff x="97112" y="1650887"/>
            <a:chExt cx="1457345" cy="2691455"/>
          </a:xfrm>
        </p:grpSpPr>
        <p:grpSp>
          <p:nvGrpSpPr>
            <p:cNvPr id="63" name="Group 62"/>
            <p:cNvGrpSpPr/>
            <p:nvPr/>
          </p:nvGrpSpPr>
          <p:grpSpPr>
            <a:xfrm>
              <a:off x="239342" y="2546142"/>
              <a:ext cx="1107783" cy="1796200"/>
              <a:chOff x="257346" y="2047100"/>
              <a:chExt cx="1107783" cy="1796200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385036" y="2047100"/>
                <a:ext cx="883756" cy="37253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Model</a:t>
                </a:r>
                <a:endParaRPr lang="en-GB" dirty="0"/>
              </a:p>
            </p:txBody>
          </p:sp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auto">
              <a:xfrm>
                <a:off x="257346" y="2860319"/>
                <a:ext cx="1101725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Endpoints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Text Box 21"/>
              <p:cNvSpPr txBox="1">
                <a:spLocks noChangeArrowheads="1"/>
              </p:cNvSpPr>
              <p:nvPr/>
            </p:nvSpPr>
            <p:spPr bwMode="auto">
              <a:xfrm>
                <a:off x="260924" y="3198895"/>
                <a:ext cx="1101725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switches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Text Box 21"/>
              <p:cNvSpPr txBox="1">
                <a:spLocks noChangeArrowheads="1"/>
              </p:cNvSpPr>
              <p:nvPr/>
            </p:nvSpPr>
            <p:spPr bwMode="auto">
              <a:xfrm>
                <a:off x="263404" y="3528617"/>
                <a:ext cx="1101725" cy="314683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Ports and connections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7" name="Rounded Rectangle 126"/>
            <p:cNvSpPr/>
            <p:nvPr/>
          </p:nvSpPr>
          <p:spPr>
            <a:xfrm>
              <a:off x="97112" y="1650887"/>
              <a:ext cx="1457345" cy="372533"/>
            </a:xfrm>
            <a:prstGeom prst="roundRect">
              <a:avLst/>
            </a:prstGeom>
            <a:gradFill>
              <a:gsLst>
                <a:gs pos="0">
                  <a:srgbClr val="7030A0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Redfish</a:t>
              </a:r>
              <a:endParaRPr lang="en-GB" dirty="0"/>
            </a:p>
          </p:txBody>
        </p:sp>
      </p:grpSp>
      <p:sp>
        <p:nvSpPr>
          <p:cNvPr id="140" name="Text Box 8"/>
          <p:cNvSpPr txBox="1">
            <a:spLocks noChangeArrowheads="1"/>
          </p:cNvSpPr>
          <p:nvPr/>
        </p:nvSpPr>
        <p:spPr bwMode="auto">
          <a:xfrm>
            <a:off x="6764751" y="3680179"/>
            <a:ext cx="791888" cy="369823"/>
          </a:xfrm>
          <a:prstGeom prst="rect">
            <a:avLst/>
          </a:prstGeom>
          <a:solidFill>
            <a:srgbClr val="FFFFFF"/>
          </a:solidFill>
          <a:ln w="635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Update Redfish model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6" name="Group 255"/>
          <p:cNvGrpSpPr/>
          <p:nvPr/>
        </p:nvGrpSpPr>
        <p:grpSpPr>
          <a:xfrm>
            <a:off x="201048" y="1671722"/>
            <a:ext cx="2291286" cy="3190676"/>
            <a:chOff x="6496921" y="1621727"/>
            <a:chExt cx="2291286" cy="3190676"/>
          </a:xfrm>
        </p:grpSpPr>
        <p:sp>
          <p:nvSpPr>
            <p:cNvPr id="68" name="Rounded Rectangle 67"/>
            <p:cNvSpPr/>
            <p:nvPr/>
          </p:nvSpPr>
          <p:spPr>
            <a:xfrm>
              <a:off x="6496921" y="1621727"/>
              <a:ext cx="2291286" cy="588303"/>
            </a:xfrm>
            <a:prstGeom prst="roundRect">
              <a:avLst/>
            </a:prstGeom>
            <a:gradFill>
              <a:gsLst>
                <a:gs pos="0">
                  <a:srgbClr val="7030A0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Administration Domain</a:t>
              </a:r>
              <a:endParaRPr lang="en-GB" dirty="0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6862576" y="2283935"/>
              <a:ext cx="1598012" cy="49928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abstract</a:t>
              </a:r>
            </a:p>
            <a:p>
              <a:pPr algn="ctr"/>
              <a:r>
                <a:rPr lang="en-US" dirty="0" smtClean="0"/>
                <a:t>manipulations</a:t>
              </a:r>
              <a:endParaRPr lang="en-GB" dirty="0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7131468" y="2962513"/>
              <a:ext cx="1205237" cy="4992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SLURM</a:t>
              </a:r>
              <a:endParaRPr lang="en-GB" dirty="0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7110087" y="3636709"/>
              <a:ext cx="1205237" cy="4992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PBS</a:t>
              </a:r>
              <a:endParaRPr lang="en-GB" dirty="0"/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7075756" y="4313118"/>
              <a:ext cx="1364619" cy="4992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Kubernetes</a:t>
              </a:r>
              <a:endParaRPr lang="en-GB" dirty="0"/>
            </a:p>
          </p:txBody>
        </p:sp>
      </p:grpSp>
      <p:grpSp>
        <p:nvGrpSpPr>
          <p:cNvPr id="180" name="Group 179"/>
          <p:cNvGrpSpPr/>
          <p:nvPr/>
        </p:nvGrpSpPr>
        <p:grpSpPr>
          <a:xfrm flipH="1">
            <a:off x="1955988" y="3754547"/>
            <a:ext cx="988018" cy="308094"/>
            <a:chOff x="5892114" y="3180906"/>
            <a:chExt cx="1692711" cy="211138"/>
          </a:xfrm>
        </p:grpSpPr>
        <p:cxnSp>
          <p:nvCxnSpPr>
            <p:cNvPr id="77" name="Straight Connector 76"/>
            <p:cNvCxnSpPr/>
            <p:nvPr/>
          </p:nvCxnSpPr>
          <p:spPr>
            <a:xfrm flipH="1">
              <a:off x="5892114" y="3286475"/>
              <a:ext cx="169271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 Box 21"/>
            <p:cNvSpPr txBox="1">
              <a:spLocks noChangeArrowheads="1"/>
            </p:cNvSpPr>
            <p:nvPr/>
          </p:nvSpPr>
          <p:spPr bwMode="auto">
            <a:xfrm>
              <a:off x="6118940" y="3180906"/>
              <a:ext cx="1158833" cy="211138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Create </a:t>
              </a:r>
              <a:r>
                <a:rPr lang="en-US" altLang="en-US" sz="800" dirty="0" err="1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vLan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 rot="19655146" flipH="1">
            <a:off x="2048945" y="4161422"/>
            <a:ext cx="990478" cy="308094"/>
            <a:chOff x="5892114" y="3180906"/>
            <a:chExt cx="1984597" cy="211138"/>
          </a:xfrm>
        </p:grpSpPr>
        <p:cxnSp>
          <p:nvCxnSpPr>
            <p:cNvPr id="210" name="Straight Connector 209"/>
            <p:cNvCxnSpPr/>
            <p:nvPr/>
          </p:nvCxnSpPr>
          <p:spPr>
            <a:xfrm flipH="1" flipV="1">
              <a:off x="5892114" y="3286475"/>
              <a:ext cx="1984597" cy="19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 Box 21"/>
            <p:cNvSpPr txBox="1">
              <a:spLocks noChangeArrowheads="1"/>
            </p:cNvSpPr>
            <p:nvPr/>
          </p:nvSpPr>
          <p:spPr bwMode="auto">
            <a:xfrm>
              <a:off x="6304995" y="3180906"/>
              <a:ext cx="1158833" cy="211138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Create POD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 rot="1456688" flipH="1">
            <a:off x="2023277" y="3423376"/>
            <a:ext cx="952920" cy="308094"/>
            <a:chOff x="5892114" y="3180906"/>
            <a:chExt cx="1984597" cy="211138"/>
          </a:xfrm>
        </p:grpSpPr>
        <p:cxnSp>
          <p:nvCxnSpPr>
            <p:cNvPr id="213" name="Straight Connector 212"/>
            <p:cNvCxnSpPr/>
            <p:nvPr/>
          </p:nvCxnSpPr>
          <p:spPr>
            <a:xfrm flipH="1" flipV="1">
              <a:off x="5892114" y="3286475"/>
              <a:ext cx="1984597" cy="19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Text Box 21"/>
            <p:cNvSpPr txBox="1">
              <a:spLocks noChangeArrowheads="1"/>
            </p:cNvSpPr>
            <p:nvPr/>
          </p:nvSpPr>
          <p:spPr bwMode="auto">
            <a:xfrm>
              <a:off x="6304995" y="3180906"/>
              <a:ext cx="1158833" cy="211138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Create Partition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 flipH="1">
            <a:off x="2952611" y="1642858"/>
            <a:ext cx="5352049" cy="4598968"/>
            <a:chOff x="539269" y="1642858"/>
            <a:chExt cx="5352049" cy="4598968"/>
          </a:xfrm>
        </p:grpSpPr>
        <p:sp>
          <p:nvSpPr>
            <p:cNvPr id="27" name="Rounded Rectangle 26"/>
            <p:cNvSpPr/>
            <p:nvPr/>
          </p:nvSpPr>
          <p:spPr>
            <a:xfrm>
              <a:off x="3306719" y="2177384"/>
              <a:ext cx="2131913" cy="410882"/>
            </a:xfrm>
            <a:prstGeom prst="round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Framework</a:t>
              </a: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5655673" y="1715891"/>
              <a:ext cx="0" cy="417612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ounded Rectangle 66"/>
            <p:cNvSpPr/>
            <p:nvPr/>
          </p:nvSpPr>
          <p:spPr>
            <a:xfrm>
              <a:off x="1919373" y="1642858"/>
              <a:ext cx="3519260" cy="372533"/>
            </a:xfrm>
            <a:prstGeom prst="roundRect">
              <a:avLst/>
            </a:prstGeom>
            <a:gradFill>
              <a:gsLst>
                <a:gs pos="0">
                  <a:srgbClr val="7030A0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OFM Domain</a:t>
              </a:r>
              <a:endParaRPr lang="en-GB" dirty="0"/>
            </a:p>
          </p:txBody>
        </p:sp>
        <p:sp>
          <p:nvSpPr>
            <p:cNvPr id="89" name="Text Box 8"/>
            <p:cNvSpPr txBox="1">
              <a:spLocks noChangeArrowheads="1"/>
            </p:cNvSpPr>
            <p:nvPr/>
          </p:nvSpPr>
          <p:spPr bwMode="auto">
            <a:xfrm>
              <a:off x="1761562" y="4862398"/>
              <a:ext cx="1101725" cy="36982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Create zones in hardware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altLang="en-US" sz="800" dirty="0" smtClean="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775519" y="2627668"/>
              <a:ext cx="3455640" cy="410882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99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Provider</a:t>
              </a:r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H="1">
              <a:off x="1642466" y="1738592"/>
              <a:ext cx="32835" cy="348356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675301" y="5222159"/>
              <a:ext cx="3920281" cy="1391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ounded Rectangle 131"/>
            <p:cNvSpPr/>
            <p:nvPr/>
          </p:nvSpPr>
          <p:spPr>
            <a:xfrm>
              <a:off x="539269" y="5869293"/>
              <a:ext cx="3514710" cy="372533"/>
            </a:xfrm>
            <a:prstGeom prst="roundRect">
              <a:avLst/>
            </a:prstGeom>
            <a:gradFill>
              <a:gsLst>
                <a:gs pos="0">
                  <a:srgbClr val="7030A0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Hardware</a:t>
              </a:r>
              <a:endParaRPr lang="en-GB" dirty="0"/>
            </a:p>
          </p:txBody>
        </p:sp>
        <p:cxnSp>
          <p:nvCxnSpPr>
            <p:cNvPr id="144" name="Straight Connector 143"/>
            <p:cNvCxnSpPr>
              <a:stCxn id="132" idx="0"/>
              <a:endCxn id="89" idx="2"/>
            </p:cNvCxnSpPr>
            <p:nvPr/>
          </p:nvCxnSpPr>
          <p:spPr>
            <a:xfrm flipV="1">
              <a:off x="2296624" y="5232221"/>
              <a:ext cx="15801" cy="637072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 Box 8"/>
            <p:cNvSpPr txBox="1">
              <a:spLocks noChangeArrowheads="1"/>
            </p:cNvSpPr>
            <p:nvPr/>
          </p:nvSpPr>
          <p:spPr bwMode="auto">
            <a:xfrm>
              <a:off x="4789593" y="3776395"/>
              <a:ext cx="1101725" cy="23409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5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Partitions</a:t>
              </a:r>
            </a:p>
          </p:txBody>
        </p:sp>
        <p:sp>
          <p:nvSpPr>
            <p:cNvPr id="167" name="Text Box 8"/>
            <p:cNvSpPr txBox="1">
              <a:spLocks noChangeArrowheads="1"/>
            </p:cNvSpPr>
            <p:nvPr/>
          </p:nvSpPr>
          <p:spPr bwMode="auto">
            <a:xfrm>
              <a:off x="4783560" y="4611059"/>
              <a:ext cx="1101725" cy="23409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5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Events &amp; Logs</a:t>
              </a:r>
            </a:p>
          </p:txBody>
        </p:sp>
        <p:sp>
          <p:nvSpPr>
            <p:cNvPr id="168" name="Text Box 8"/>
            <p:cNvSpPr txBox="1">
              <a:spLocks noChangeArrowheads="1"/>
            </p:cNvSpPr>
            <p:nvPr/>
          </p:nvSpPr>
          <p:spPr bwMode="auto">
            <a:xfrm>
              <a:off x="4783560" y="4187840"/>
              <a:ext cx="1101725" cy="23409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5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Connections</a:t>
              </a:r>
            </a:p>
          </p:txBody>
        </p:sp>
        <p:sp>
          <p:nvSpPr>
            <p:cNvPr id="169" name="Text Box 8"/>
            <p:cNvSpPr txBox="1">
              <a:spLocks noChangeArrowheads="1"/>
            </p:cNvSpPr>
            <p:nvPr/>
          </p:nvSpPr>
          <p:spPr bwMode="auto">
            <a:xfrm>
              <a:off x="4783560" y="3246172"/>
              <a:ext cx="1101725" cy="36767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50" dirty="0" smtClean="0">
                  <a:latin typeface="Calibri" panose="020F0502020204030204" pitchFamily="34" charset="0"/>
                  <a:cs typeface="Times New Roman" panose="02020603050405020304" pitchFamily="18" charset="0"/>
                </a:rPr>
                <a:t>Address Resolution</a:t>
              </a:r>
            </a:p>
          </p:txBody>
        </p:sp>
        <p:sp>
          <p:nvSpPr>
            <p:cNvPr id="195" name="Rounded Rectangle 194"/>
            <p:cNvSpPr/>
            <p:nvPr/>
          </p:nvSpPr>
          <p:spPr>
            <a:xfrm>
              <a:off x="2723120" y="3105627"/>
              <a:ext cx="1205237" cy="499285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Gen-Z</a:t>
              </a:r>
              <a:endParaRPr lang="en-GB" dirty="0"/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2724878" y="3721500"/>
              <a:ext cx="1193433" cy="499285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Slingshot</a:t>
              </a:r>
              <a:endParaRPr lang="en-GB" dirty="0"/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2719704" y="4350297"/>
              <a:ext cx="1193433" cy="499285"/>
            </a:xfrm>
            <a:prstGeom prst="roundRect">
              <a:avLst/>
            </a:prstGeom>
            <a:gradFill>
              <a:gsLst>
                <a:gs pos="0">
                  <a:srgbClr val="00B050"/>
                </a:gs>
                <a:gs pos="100000">
                  <a:schemeClr val="accent3">
                    <a:lumMod val="7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IB</a:t>
              </a:r>
              <a:endParaRPr lang="en-GB" dirty="0"/>
            </a:p>
          </p:txBody>
        </p:sp>
        <p:grpSp>
          <p:nvGrpSpPr>
            <p:cNvPr id="200" name="Group 199"/>
            <p:cNvGrpSpPr/>
            <p:nvPr/>
          </p:nvGrpSpPr>
          <p:grpSpPr>
            <a:xfrm rot="1957314">
              <a:off x="3885409" y="3263396"/>
              <a:ext cx="839550" cy="534378"/>
              <a:chOff x="6031439" y="3102507"/>
              <a:chExt cx="1503127" cy="366211"/>
            </a:xfrm>
          </p:grpSpPr>
          <p:cxnSp>
            <p:nvCxnSpPr>
              <p:cNvPr id="201" name="Straight Connector 200"/>
              <p:cNvCxnSpPr/>
              <p:nvPr/>
            </p:nvCxnSpPr>
            <p:spPr>
              <a:xfrm rot="19642686" flipH="1" flipV="1">
                <a:off x="6031439" y="3102507"/>
                <a:ext cx="1503127" cy="3662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Text Box 21"/>
              <p:cNvSpPr txBox="1">
                <a:spLocks noChangeArrowheads="1"/>
              </p:cNvSpPr>
              <p:nvPr/>
            </p:nvSpPr>
            <p:spPr bwMode="auto">
              <a:xfrm>
                <a:off x="6304995" y="3180906"/>
                <a:ext cx="1158833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Create Zone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3869832" y="3777559"/>
              <a:ext cx="885137" cy="308094"/>
              <a:chOff x="5892114" y="3180906"/>
              <a:chExt cx="1984597" cy="211138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 flipH="1" flipV="1">
                <a:off x="5892114" y="3286475"/>
                <a:ext cx="1984597" cy="196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5" name="Text Box 21"/>
              <p:cNvSpPr txBox="1">
                <a:spLocks noChangeArrowheads="1"/>
              </p:cNvSpPr>
              <p:nvPr/>
            </p:nvSpPr>
            <p:spPr bwMode="auto">
              <a:xfrm>
                <a:off x="6304997" y="3180906"/>
                <a:ext cx="1241861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Create Partition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 rot="19488720">
              <a:off x="3923387" y="4127137"/>
              <a:ext cx="885137" cy="308094"/>
              <a:chOff x="5892114" y="3186068"/>
              <a:chExt cx="1984597" cy="211138"/>
            </a:xfrm>
          </p:grpSpPr>
          <p:cxnSp>
            <p:nvCxnSpPr>
              <p:cNvPr id="207" name="Straight Connector 206"/>
              <p:cNvCxnSpPr/>
              <p:nvPr/>
            </p:nvCxnSpPr>
            <p:spPr>
              <a:xfrm flipH="1" flipV="1">
                <a:off x="5892114" y="3286475"/>
                <a:ext cx="1984597" cy="196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Text Box 21"/>
              <p:cNvSpPr txBox="1">
                <a:spLocks noChangeArrowheads="1"/>
              </p:cNvSpPr>
              <p:nvPr/>
            </p:nvSpPr>
            <p:spPr bwMode="auto">
              <a:xfrm>
                <a:off x="6123742" y="3186068"/>
                <a:ext cx="1305681" cy="211138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800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Create Partition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222" name="Straight Connector 221"/>
            <p:cNvCxnSpPr>
              <a:stCxn id="89" idx="0"/>
              <a:endCxn id="196" idx="1"/>
            </p:cNvCxnSpPr>
            <p:nvPr/>
          </p:nvCxnSpPr>
          <p:spPr>
            <a:xfrm flipV="1">
              <a:off x="2312425" y="3971143"/>
              <a:ext cx="412453" cy="8912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stCxn id="140" idx="1"/>
              <a:endCxn id="196" idx="1"/>
            </p:cNvCxnSpPr>
            <p:nvPr/>
          </p:nvCxnSpPr>
          <p:spPr>
            <a:xfrm>
              <a:off x="2079178" y="3865091"/>
              <a:ext cx="645700" cy="10605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181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 the OFM interfaces based on management tool needs</a:t>
            </a:r>
            <a:endParaRPr lang="en-US" dirty="0"/>
          </a:p>
          <a:p>
            <a:r>
              <a:rPr lang="en-US" dirty="0" smtClean="0"/>
              <a:t>Evolve the Redfish fabrics model and schema to accommodate the defined framework interfaces</a:t>
            </a:r>
          </a:p>
          <a:p>
            <a:r>
              <a:rPr lang="en-US" dirty="0" smtClean="0"/>
              <a:t>Evolve the Redfish model and schema to ease translation of existing fabric models for providers</a:t>
            </a:r>
            <a:endParaRPr lang="en-US" dirty="0"/>
          </a:p>
          <a:p>
            <a:r>
              <a:rPr lang="en-US" dirty="0" smtClean="0"/>
              <a:t>Design in flow-through Provider optimizations</a:t>
            </a:r>
          </a:p>
          <a:p>
            <a:r>
              <a:rPr lang="en-US" dirty="0" smtClean="0"/>
              <a:t>Design in support for memory semantic features</a:t>
            </a:r>
          </a:p>
          <a:p>
            <a:r>
              <a:rPr lang="en-US" dirty="0" smtClean="0"/>
              <a:t>Design in extension </a:t>
            </a:r>
            <a:r>
              <a:rPr lang="en-US" dirty="0"/>
              <a:t>support </a:t>
            </a:r>
            <a:endParaRPr lang="en-US" dirty="0" smtClean="0"/>
          </a:p>
          <a:p>
            <a:r>
              <a:rPr lang="en-US" dirty="0" smtClean="0"/>
              <a:t>Export </a:t>
            </a:r>
            <a:r>
              <a:rPr lang="en-US" dirty="0"/>
              <a:t>low-level fabric </a:t>
            </a:r>
            <a:r>
              <a:rPr lang="en-US" i="1" dirty="0"/>
              <a:t>services</a:t>
            </a:r>
          </a:p>
          <a:p>
            <a:pPr lvl="1"/>
            <a:r>
              <a:rPr lang="en-US" dirty="0"/>
              <a:t>Focus on abstracted </a:t>
            </a:r>
            <a:r>
              <a:rPr lang="en-US" dirty="0" smtClean="0"/>
              <a:t>fabric hardware </a:t>
            </a:r>
            <a:r>
              <a:rPr lang="en-US" dirty="0"/>
              <a:t>functionality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ISC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3EDDD-BBBD-49BF-8DB8-2A7972CE89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6523" y="2315362"/>
            <a:ext cx="825304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Get moving on developing this Framework!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Recommend starting a WG to focus development efforts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2400" i="1" dirty="0"/>
              <a:t>Create an </a:t>
            </a:r>
            <a:r>
              <a:rPr lang="en-US" sz="2400" i="1" dirty="0" smtClean="0"/>
              <a:t>OFM </a:t>
            </a:r>
            <a:r>
              <a:rPr lang="en-US" sz="2400" i="1" dirty="0"/>
              <a:t>Framework working group to: </a:t>
            </a:r>
          </a:p>
          <a:p>
            <a:pPr lvl="1"/>
            <a:r>
              <a:rPr lang="en-US" dirty="0"/>
              <a:t>Develop, test, and distribute: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An extensible, open source framework that provides access to high-performance fabric management interfaces and services.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Extensible, open source interfaces aligned with ULP and management application needs for high-performance fabric management services.</a:t>
            </a: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472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29144</TotalTime>
  <Words>830</Words>
  <Application>Microsoft Macintosh PowerPoint</Application>
  <PresentationFormat>On-screen Show (4:3)</PresentationFormat>
  <Paragraphs>192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Narrow</vt:lpstr>
      <vt:lpstr>Calibri</vt:lpstr>
      <vt:lpstr>MS PGothic</vt:lpstr>
      <vt:lpstr>ＭＳ Ｐゴシック</vt:lpstr>
      <vt:lpstr>Times New Roman</vt:lpstr>
      <vt:lpstr>Wingdings</vt:lpstr>
      <vt:lpstr>Arial</vt:lpstr>
      <vt:lpstr>Office Theme</vt:lpstr>
      <vt:lpstr>1_Office Theme</vt:lpstr>
      <vt:lpstr>New Direction Proposal: An OpenFabrics Fabric Manager Framework Proposal</vt:lpstr>
      <vt:lpstr>OFA Board Ask</vt:lpstr>
      <vt:lpstr>Problem Statement</vt:lpstr>
      <vt:lpstr>The Fabric Admin Problem</vt:lpstr>
      <vt:lpstr>So what do we do?</vt:lpstr>
      <vt:lpstr>Fabric Interfaces Examples</vt:lpstr>
      <vt:lpstr>Fabric Administration Workspace</vt:lpstr>
      <vt:lpstr>Proposal</vt:lpstr>
      <vt:lpstr>Next Steps</vt:lpstr>
      <vt:lpstr>Thank You</vt:lpstr>
    </vt:vector>
  </TitlesOfParts>
  <Company>admin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Aguilar, Michael J.</cp:lastModifiedBy>
  <cp:revision>208</cp:revision>
  <dcterms:created xsi:type="dcterms:W3CDTF">2013-03-28T19:36:05Z</dcterms:created>
  <dcterms:modified xsi:type="dcterms:W3CDTF">2020-09-04T14:54:36Z</dcterms:modified>
</cp:coreProperties>
</file>