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56" r:id="rId2"/>
    <p:sldId id="258" r:id="rId3"/>
    <p:sldId id="2600" r:id="rId4"/>
    <p:sldId id="261" r:id="rId5"/>
    <p:sldId id="262" r:id="rId6"/>
    <p:sldId id="274" r:id="rId7"/>
    <p:sldId id="266" r:id="rId8"/>
    <p:sldId id="2585" r:id="rId9"/>
    <p:sldId id="2591" r:id="rId10"/>
    <p:sldId id="2596" r:id="rId11"/>
    <p:sldId id="2586" r:id="rId12"/>
    <p:sldId id="2589" r:id="rId13"/>
    <p:sldId id="2602" r:id="rId14"/>
    <p:sldId id="2592" r:id="rId15"/>
    <p:sldId id="279" r:id="rId16"/>
    <p:sldId id="2584"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C65B11-EC47-4A84-9130-D3C6EFCD5ED9}">
          <p14:sldIdLst>
            <p14:sldId id="256"/>
            <p14:sldId id="258"/>
            <p14:sldId id="2600"/>
            <p14:sldId id="261"/>
            <p14:sldId id="262"/>
            <p14:sldId id="274"/>
            <p14:sldId id="266"/>
            <p14:sldId id="2585"/>
            <p14:sldId id="2591"/>
            <p14:sldId id="2596"/>
            <p14:sldId id="2586"/>
            <p14:sldId id="2589"/>
            <p14:sldId id="2602"/>
            <p14:sldId id="2592"/>
            <p14:sldId id="279"/>
            <p14:sldId id="2584"/>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389D6-94AC-4A15-9885-B16048A4A94F}" v="472" dt="2021-04-09T21:16:26.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63" autoAdjust="0"/>
    <p:restoredTop sz="88985" autoAdjust="0"/>
  </p:normalViewPr>
  <p:slideViewPr>
    <p:cSldViewPr snapToGrid="0">
      <p:cViewPr>
        <p:scale>
          <a:sx n="75" d="100"/>
          <a:sy n="75" d="100"/>
        </p:scale>
        <p:origin x="11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0801C-793E-4786-8742-3902F44EC92B}" type="doc">
      <dgm:prSet loTypeId="urn:microsoft.com/office/officeart/2005/8/layout/venn1" loCatId="relationship" qsTypeId="urn:microsoft.com/office/officeart/2005/8/quickstyle/3d3" qsCatId="3D" csTypeId="urn:microsoft.com/office/officeart/2005/8/colors/colorful2" csCatId="colorful" phldr="1"/>
      <dgm:spPr/>
    </dgm:pt>
    <dgm:pt modelId="{1C0FED3F-4B7C-4C3D-B7D6-198539121771}">
      <dgm:prSet phldrT="[Text]" custT="1"/>
      <dgm:spPr/>
      <dgm:t>
        <a:bodyPr/>
        <a:lstStyle/>
        <a:p>
          <a:endParaRPr lang="en-US" sz="2400" b="1" dirty="0"/>
        </a:p>
        <a:p>
          <a:r>
            <a:rPr lang="en-US" sz="2000" dirty="0"/>
            <a:t>Fabric Management</a:t>
          </a:r>
        </a:p>
      </dgm:t>
    </dgm:pt>
    <dgm:pt modelId="{64A62A6B-71E2-4A28-B7FB-40E50BBFBA31}" type="parTrans" cxnId="{B9C8A75D-B3CE-4E02-8C8F-EA0B390884B1}">
      <dgm:prSet/>
      <dgm:spPr/>
      <dgm:t>
        <a:bodyPr/>
        <a:lstStyle/>
        <a:p>
          <a:endParaRPr lang="en-US"/>
        </a:p>
      </dgm:t>
    </dgm:pt>
    <dgm:pt modelId="{AB44A7B9-AB18-49CB-B8AF-6B965B3D6B69}" type="sibTrans" cxnId="{B9C8A75D-B3CE-4E02-8C8F-EA0B390884B1}">
      <dgm:prSet/>
      <dgm:spPr/>
      <dgm:t>
        <a:bodyPr/>
        <a:lstStyle/>
        <a:p>
          <a:endParaRPr lang="en-US"/>
        </a:p>
      </dgm:t>
    </dgm:pt>
    <dgm:pt modelId="{12A5BCFA-3291-41CB-842F-9A366BB318DA}">
      <dgm:prSet phldrT="[Text]" custT="1"/>
      <dgm:spPr>
        <a:solidFill>
          <a:schemeClr val="accent1">
            <a:alpha val="50000"/>
          </a:schemeClr>
        </a:solidFill>
      </dgm:spPr>
      <dgm:t>
        <a:bodyPr/>
        <a:lstStyle/>
        <a:p>
          <a:endParaRPr lang="en-US" sz="2400" b="1" dirty="0"/>
        </a:p>
        <a:p>
          <a:r>
            <a:rPr lang="en-US" sz="1800" dirty="0"/>
            <a:t>Open Fabric Management</a:t>
          </a:r>
        </a:p>
      </dgm:t>
    </dgm:pt>
    <dgm:pt modelId="{25115DE8-47BB-405A-84E5-D52E8917DEDC}" type="parTrans" cxnId="{57EAE417-E6A9-4753-85EA-937FDEC51313}">
      <dgm:prSet/>
      <dgm:spPr/>
      <dgm:t>
        <a:bodyPr/>
        <a:lstStyle/>
        <a:p>
          <a:endParaRPr lang="en-US"/>
        </a:p>
      </dgm:t>
    </dgm:pt>
    <dgm:pt modelId="{CB802F59-62E3-45B4-975A-3BE10696BE69}" type="sibTrans" cxnId="{57EAE417-E6A9-4753-85EA-937FDEC51313}">
      <dgm:prSet/>
      <dgm:spPr/>
      <dgm:t>
        <a:bodyPr/>
        <a:lstStyle/>
        <a:p>
          <a:endParaRPr lang="en-US"/>
        </a:p>
      </dgm:t>
    </dgm:pt>
    <dgm:pt modelId="{4C1139D1-2997-421A-AEDB-FA6187A044FF}">
      <dgm:prSet phldrT="[Text]" custT="1"/>
      <dgm:spPr>
        <a:solidFill>
          <a:schemeClr val="accent4">
            <a:alpha val="50000"/>
          </a:schemeClr>
        </a:solidFill>
      </dgm:spPr>
      <dgm:t>
        <a:bodyPr/>
        <a:lstStyle/>
        <a:p>
          <a:endParaRPr lang="en-US" sz="2400" b="1" dirty="0"/>
        </a:p>
        <a:p>
          <a:r>
            <a:rPr lang="en-US" sz="1800" dirty="0"/>
            <a:t>Storage Fabric Management</a:t>
          </a:r>
        </a:p>
      </dgm:t>
    </dgm:pt>
    <dgm:pt modelId="{E9D26272-0946-4B38-9B74-F87F437A3F90}" type="sibTrans" cxnId="{176197CB-4C7D-4846-9C19-B93275D8506B}">
      <dgm:prSet/>
      <dgm:spPr/>
      <dgm:t>
        <a:bodyPr/>
        <a:lstStyle/>
        <a:p>
          <a:endParaRPr lang="en-US"/>
        </a:p>
      </dgm:t>
    </dgm:pt>
    <dgm:pt modelId="{C36E76EE-21BC-490E-9C3A-D89DDE073E54}" type="parTrans" cxnId="{176197CB-4C7D-4846-9C19-B93275D8506B}">
      <dgm:prSet/>
      <dgm:spPr/>
      <dgm:t>
        <a:bodyPr/>
        <a:lstStyle/>
        <a:p>
          <a:endParaRPr lang="en-US"/>
        </a:p>
      </dgm:t>
    </dgm:pt>
    <dgm:pt modelId="{FE261522-3C08-49D2-899F-34D5C3B88742}" type="pres">
      <dgm:prSet presAssocID="{C990801C-793E-4786-8742-3902F44EC92B}" presName="compositeShape" presStyleCnt="0">
        <dgm:presLayoutVars>
          <dgm:chMax val="7"/>
          <dgm:dir/>
          <dgm:resizeHandles val="exact"/>
        </dgm:presLayoutVars>
      </dgm:prSet>
      <dgm:spPr/>
    </dgm:pt>
    <dgm:pt modelId="{48A52089-B25D-4A70-A01B-81B0003A477A}" type="pres">
      <dgm:prSet presAssocID="{1C0FED3F-4B7C-4C3D-B7D6-198539121771}" presName="circ1" presStyleLbl="vennNode1" presStyleIdx="0" presStyleCnt="3"/>
      <dgm:spPr/>
    </dgm:pt>
    <dgm:pt modelId="{37FCB2E2-29FE-48EF-9F79-FF9FFDD085D7}" type="pres">
      <dgm:prSet presAssocID="{1C0FED3F-4B7C-4C3D-B7D6-198539121771}" presName="circ1Tx" presStyleLbl="revTx" presStyleIdx="0" presStyleCnt="0">
        <dgm:presLayoutVars>
          <dgm:chMax val="0"/>
          <dgm:chPref val="0"/>
          <dgm:bulletEnabled val="1"/>
        </dgm:presLayoutVars>
      </dgm:prSet>
      <dgm:spPr/>
    </dgm:pt>
    <dgm:pt modelId="{4F3D355B-9D1F-40B1-8E83-C1A3C6264961}" type="pres">
      <dgm:prSet presAssocID="{12A5BCFA-3291-41CB-842F-9A366BB318DA}" presName="circ2" presStyleLbl="vennNode1" presStyleIdx="1" presStyleCnt="3" custLinFactNeighborX="0"/>
      <dgm:spPr/>
    </dgm:pt>
    <dgm:pt modelId="{186259A9-52B2-4550-8817-B9EA80C603D1}" type="pres">
      <dgm:prSet presAssocID="{12A5BCFA-3291-41CB-842F-9A366BB318DA}" presName="circ2Tx" presStyleLbl="revTx" presStyleIdx="0" presStyleCnt="0">
        <dgm:presLayoutVars>
          <dgm:chMax val="0"/>
          <dgm:chPref val="0"/>
          <dgm:bulletEnabled val="1"/>
        </dgm:presLayoutVars>
      </dgm:prSet>
      <dgm:spPr/>
    </dgm:pt>
    <dgm:pt modelId="{BD45B7F9-7F9A-4163-813F-7A85F506C302}" type="pres">
      <dgm:prSet presAssocID="{4C1139D1-2997-421A-AEDB-FA6187A044FF}" presName="circ3" presStyleLbl="vennNode1" presStyleIdx="2" presStyleCnt="3"/>
      <dgm:spPr/>
    </dgm:pt>
    <dgm:pt modelId="{49DDC32C-8FE8-4A31-9747-56ADE33EC9C1}" type="pres">
      <dgm:prSet presAssocID="{4C1139D1-2997-421A-AEDB-FA6187A044FF}" presName="circ3Tx" presStyleLbl="revTx" presStyleIdx="0" presStyleCnt="0">
        <dgm:presLayoutVars>
          <dgm:chMax val="0"/>
          <dgm:chPref val="0"/>
          <dgm:bulletEnabled val="1"/>
        </dgm:presLayoutVars>
      </dgm:prSet>
      <dgm:spPr/>
    </dgm:pt>
  </dgm:ptLst>
  <dgm:cxnLst>
    <dgm:cxn modelId="{57EAE417-E6A9-4753-85EA-937FDEC51313}" srcId="{C990801C-793E-4786-8742-3902F44EC92B}" destId="{12A5BCFA-3291-41CB-842F-9A366BB318DA}" srcOrd="1" destOrd="0" parTransId="{25115DE8-47BB-405A-84E5-D52E8917DEDC}" sibTransId="{CB802F59-62E3-45B4-975A-3BE10696BE69}"/>
    <dgm:cxn modelId="{B9C8A75D-B3CE-4E02-8C8F-EA0B390884B1}" srcId="{C990801C-793E-4786-8742-3902F44EC92B}" destId="{1C0FED3F-4B7C-4C3D-B7D6-198539121771}" srcOrd="0" destOrd="0" parTransId="{64A62A6B-71E2-4A28-B7FB-40E50BBFBA31}" sibTransId="{AB44A7B9-AB18-49CB-B8AF-6B965B3D6B69}"/>
    <dgm:cxn modelId="{BA991D72-D308-4AB4-BF45-2EC1DC60D805}" type="presOf" srcId="{4C1139D1-2997-421A-AEDB-FA6187A044FF}" destId="{BD45B7F9-7F9A-4163-813F-7A85F506C302}" srcOrd="0" destOrd="0" presId="urn:microsoft.com/office/officeart/2005/8/layout/venn1"/>
    <dgm:cxn modelId="{C3A57052-351C-4E97-B2E0-B0355D9E24B2}" type="presOf" srcId="{12A5BCFA-3291-41CB-842F-9A366BB318DA}" destId="{186259A9-52B2-4550-8817-B9EA80C603D1}" srcOrd="1" destOrd="0" presId="urn:microsoft.com/office/officeart/2005/8/layout/venn1"/>
    <dgm:cxn modelId="{65C13C77-907C-4F7B-91CD-A1934189CE11}" type="presOf" srcId="{12A5BCFA-3291-41CB-842F-9A366BB318DA}" destId="{4F3D355B-9D1F-40B1-8E83-C1A3C6264961}" srcOrd="0" destOrd="0" presId="urn:microsoft.com/office/officeart/2005/8/layout/venn1"/>
    <dgm:cxn modelId="{7449C4B9-E35E-4103-9449-9D99A4096EE1}" type="presOf" srcId="{4C1139D1-2997-421A-AEDB-FA6187A044FF}" destId="{49DDC32C-8FE8-4A31-9747-56ADE33EC9C1}" srcOrd="1" destOrd="0" presId="urn:microsoft.com/office/officeart/2005/8/layout/venn1"/>
    <dgm:cxn modelId="{176197CB-4C7D-4846-9C19-B93275D8506B}" srcId="{C990801C-793E-4786-8742-3902F44EC92B}" destId="{4C1139D1-2997-421A-AEDB-FA6187A044FF}" srcOrd="2" destOrd="0" parTransId="{C36E76EE-21BC-490E-9C3A-D89DDE073E54}" sibTransId="{E9D26272-0946-4B38-9B74-F87F437A3F90}"/>
    <dgm:cxn modelId="{6CB590E3-9469-47B7-8D12-4997076E5E21}" type="presOf" srcId="{1C0FED3F-4B7C-4C3D-B7D6-198539121771}" destId="{37FCB2E2-29FE-48EF-9F79-FF9FFDD085D7}" srcOrd="1" destOrd="0" presId="urn:microsoft.com/office/officeart/2005/8/layout/venn1"/>
    <dgm:cxn modelId="{A59F7EEA-1D6C-4A17-ABFB-1B07C18F89EF}" type="presOf" srcId="{C990801C-793E-4786-8742-3902F44EC92B}" destId="{FE261522-3C08-49D2-899F-34D5C3B88742}" srcOrd="0" destOrd="0" presId="urn:microsoft.com/office/officeart/2005/8/layout/venn1"/>
    <dgm:cxn modelId="{3BB4DCEF-0C8E-42BB-914A-BA6311EB5267}" type="presOf" srcId="{1C0FED3F-4B7C-4C3D-B7D6-198539121771}" destId="{48A52089-B25D-4A70-A01B-81B0003A477A}" srcOrd="0" destOrd="0" presId="urn:microsoft.com/office/officeart/2005/8/layout/venn1"/>
    <dgm:cxn modelId="{77DE7566-FE32-49F6-B814-937FB206809F}" type="presParOf" srcId="{FE261522-3C08-49D2-899F-34D5C3B88742}" destId="{48A52089-B25D-4A70-A01B-81B0003A477A}" srcOrd="0" destOrd="0" presId="urn:microsoft.com/office/officeart/2005/8/layout/venn1"/>
    <dgm:cxn modelId="{1D1FB65C-3AA1-453F-9A5B-8C834EB5A645}" type="presParOf" srcId="{FE261522-3C08-49D2-899F-34D5C3B88742}" destId="{37FCB2E2-29FE-48EF-9F79-FF9FFDD085D7}" srcOrd="1" destOrd="0" presId="urn:microsoft.com/office/officeart/2005/8/layout/venn1"/>
    <dgm:cxn modelId="{1CFB6547-E112-4529-B434-6E31F8E05195}" type="presParOf" srcId="{FE261522-3C08-49D2-899F-34D5C3B88742}" destId="{4F3D355B-9D1F-40B1-8E83-C1A3C6264961}" srcOrd="2" destOrd="0" presId="urn:microsoft.com/office/officeart/2005/8/layout/venn1"/>
    <dgm:cxn modelId="{7434D74A-F724-4BAB-A01B-EE95E77AAD5B}" type="presParOf" srcId="{FE261522-3C08-49D2-899F-34D5C3B88742}" destId="{186259A9-52B2-4550-8817-B9EA80C603D1}" srcOrd="3" destOrd="0" presId="urn:microsoft.com/office/officeart/2005/8/layout/venn1"/>
    <dgm:cxn modelId="{84FD5820-9FDB-49F5-B33C-04E8C1858CB7}" type="presParOf" srcId="{FE261522-3C08-49D2-899F-34D5C3B88742}" destId="{BD45B7F9-7F9A-4163-813F-7A85F506C302}" srcOrd="4" destOrd="0" presId="urn:microsoft.com/office/officeart/2005/8/layout/venn1"/>
    <dgm:cxn modelId="{00BE6FCC-439F-4E9D-BB52-EEC8DECE2686}" type="presParOf" srcId="{FE261522-3C08-49D2-899F-34D5C3B88742}" destId="{49DDC32C-8FE8-4A31-9747-56ADE33EC9C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0801C-793E-4786-8742-3902F44EC92B}" type="doc">
      <dgm:prSet loTypeId="urn:microsoft.com/office/officeart/2005/8/layout/cycle6" loCatId="relationship" qsTypeId="urn:microsoft.com/office/officeart/2005/8/quickstyle/3d3" qsCatId="3D" csTypeId="urn:microsoft.com/office/officeart/2005/8/colors/colorful5" csCatId="colorful" phldr="1"/>
      <dgm:spPr/>
    </dgm:pt>
    <dgm:pt modelId="{1C0FED3F-4B7C-4C3D-B7D6-198539121771}">
      <dgm:prSet phldrT="[Text]" custT="1"/>
      <dgm:spPr/>
      <dgm:t>
        <a:bodyPr/>
        <a:lstStyle/>
        <a:p>
          <a:r>
            <a:rPr lang="en-US" sz="1800" b="1" dirty="0"/>
            <a:t>Client</a:t>
          </a:r>
        </a:p>
        <a:p>
          <a:r>
            <a:rPr lang="en-US" sz="1400" b="1" dirty="0"/>
            <a:t>End user of solutions package</a:t>
          </a:r>
        </a:p>
      </dgm:t>
    </dgm:pt>
    <dgm:pt modelId="{64A62A6B-71E2-4A28-B7FB-40E50BBFBA31}" type="parTrans" cxnId="{B9C8A75D-B3CE-4E02-8C8F-EA0B390884B1}">
      <dgm:prSet/>
      <dgm:spPr/>
      <dgm:t>
        <a:bodyPr/>
        <a:lstStyle/>
        <a:p>
          <a:endParaRPr lang="en-US" sz="1400"/>
        </a:p>
      </dgm:t>
    </dgm:pt>
    <dgm:pt modelId="{AB44A7B9-AB18-49CB-B8AF-6B965B3D6B69}" type="sibTrans" cxnId="{B9C8A75D-B3CE-4E02-8C8F-EA0B390884B1}">
      <dgm:prSet/>
      <dgm:spPr/>
      <dgm:t>
        <a:bodyPr/>
        <a:lstStyle/>
        <a:p>
          <a:endParaRPr lang="en-US" sz="1400"/>
        </a:p>
      </dgm:t>
    </dgm:pt>
    <dgm:pt modelId="{E55884A6-6B43-4346-AB77-E52F090016BC}">
      <dgm:prSet phldrT="[Text]" custT="1"/>
      <dgm:spPr/>
      <dgm:t>
        <a:bodyPr/>
        <a:lstStyle/>
        <a:p>
          <a:r>
            <a:rPr lang="en-US" sz="1800" b="1" dirty="0"/>
            <a:t>Applications Developer</a:t>
          </a:r>
        </a:p>
        <a:p>
          <a:r>
            <a:rPr lang="en-US" sz="1400" b="1" dirty="0"/>
            <a:t>Creates application, ties into hardware</a:t>
          </a:r>
        </a:p>
      </dgm:t>
    </dgm:pt>
    <dgm:pt modelId="{E9047F9B-F15E-4D49-A617-2E9744F41AA5}" type="parTrans" cxnId="{D7BC4085-9462-4667-B0D0-24715D277270}">
      <dgm:prSet/>
      <dgm:spPr/>
      <dgm:t>
        <a:bodyPr/>
        <a:lstStyle/>
        <a:p>
          <a:endParaRPr lang="en-US" sz="1400"/>
        </a:p>
      </dgm:t>
    </dgm:pt>
    <dgm:pt modelId="{1250BA61-FD7D-453A-B85C-54D9A80D230E}" type="sibTrans" cxnId="{D7BC4085-9462-4667-B0D0-24715D277270}">
      <dgm:prSet/>
      <dgm:spPr/>
      <dgm:t>
        <a:bodyPr/>
        <a:lstStyle/>
        <a:p>
          <a:endParaRPr lang="en-US" sz="1400"/>
        </a:p>
      </dgm:t>
    </dgm:pt>
    <dgm:pt modelId="{4BDAF739-5F31-4B4D-BF10-2BCFFA9954B1}">
      <dgm:prSet phldrT="[Text]" custT="1"/>
      <dgm:spPr/>
      <dgm:t>
        <a:bodyPr/>
        <a:lstStyle/>
        <a:p>
          <a:r>
            <a:rPr lang="en-US" sz="1800" b="1" dirty="0"/>
            <a:t>Solutions Provider</a:t>
          </a:r>
        </a:p>
        <a:p>
          <a:endParaRPr lang="en-US" sz="600" b="1" dirty="0"/>
        </a:p>
        <a:p>
          <a:r>
            <a:rPr lang="en-US" sz="1400" b="1" dirty="0"/>
            <a:t>Integrating application with infrastructure</a:t>
          </a:r>
          <a:endParaRPr lang="en-US" sz="1050" b="1" dirty="0"/>
        </a:p>
      </dgm:t>
    </dgm:pt>
    <dgm:pt modelId="{14D24132-EC2A-4AD3-BD79-4751705E04BB}" type="parTrans" cxnId="{95480217-A857-4B5F-899C-DE5DF74A1BB3}">
      <dgm:prSet/>
      <dgm:spPr/>
      <dgm:t>
        <a:bodyPr/>
        <a:lstStyle/>
        <a:p>
          <a:endParaRPr lang="en-US" sz="1400"/>
        </a:p>
      </dgm:t>
    </dgm:pt>
    <dgm:pt modelId="{85395DE3-1F0A-448F-BA03-AF9AF9B5F230}" type="sibTrans" cxnId="{95480217-A857-4B5F-899C-DE5DF74A1BB3}">
      <dgm:prSet/>
      <dgm:spPr/>
      <dgm:t>
        <a:bodyPr/>
        <a:lstStyle/>
        <a:p>
          <a:endParaRPr lang="en-US" sz="1400"/>
        </a:p>
      </dgm:t>
    </dgm:pt>
    <dgm:pt modelId="{44AE08E9-43E8-48C4-A5B5-8CBC16C31729}" type="pres">
      <dgm:prSet presAssocID="{C990801C-793E-4786-8742-3902F44EC92B}" presName="cycle" presStyleCnt="0">
        <dgm:presLayoutVars>
          <dgm:dir/>
          <dgm:resizeHandles val="exact"/>
        </dgm:presLayoutVars>
      </dgm:prSet>
      <dgm:spPr/>
    </dgm:pt>
    <dgm:pt modelId="{561E4125-6AB3-48BF-8F4B-07AAC3FE843E}" type="pres">
      <dgm:prSet presAssocID="{1C0FED3F-4B7C-4C3D-B7D6-198539121771}" presName="node" presStyleLbl="node1" presStyleIdx="0" presStyleCnt="3">
        <dgm:presLayoutVars>
          <dgm:bulletEnabled val="1"/>
        </dgm:presLayoutVars>
      </dgm:prSet>
      <dgm:spPr/>
    </dgm:pt>
    <dgm:pt modelId="{0BF26093-971C-4126-9EBA-322D393E1A0D}" type="pres">
      <dgm:prSet presAssocID="{1C0FED3F-4B7C-4C3D-B7D6-198539121771}" presName="spNode" presStyleCnt="0"/>
      <dgm:spPr/>
    </dgm:pt>
    <dgm:pt modelId="{2C4C6F30-75AC-4D6F-9A6A-BEA9975175EE}" type="pres">
      <dgm:prSet presAssocID="{AB44A7B9-AB18-49CB-B8AF-6B965B3D6B69}" presName="sibTrans" presStyleLbl="sibTrans1D1" presStyleIdx="0" presStyleCnt="3"/>
      <dgm:spPr/>
    </dgm:pt>
    <dgm:pt modelId="{6BFB58B6-F2AF-4BCB-BC77-AAC5562E1319}" type="pres">
      <dgm:prSet presAssocID="{E55884A6-6B43-4346-AB77-E52F090016BC}" presName="node" presStyleLbl="node1" presStyleIdx="1" presStyleCnt="3">
        <dgm:presLayoutVars>
          <dgm:bulletEnabled val="1"/>
        </dgm:presLayoutVars>
      </dgm:prSet>
      <dgm:spPr/>
    </dgm:pt>
    <dgm:pt modelId="{6E56198E-4F68-42F9-9AF0-93158DCEB353}" type="pres">
      <dgm:prSet presAssocID="{E55884A6-6B43-4346-AB77-E52F090016BC}" presName="spNode" presStyleCnt="0"/>
      <dgm:spPr/>
    </dgm:pt>
    <dgm:pt modelId="{C2E75B7C-6C1A-4C7C-BD7D-8551C2F2B8DE}" type="pres">
      <dgm:prSet presAssocID="{1250BA61-FD7D-453A-B85C-54D9A80D230E}" presName="sibTrans" presStyleLbl="sibTrans1D1" presStyleIdx="1" presStyleCnt="3"/>
      <dgm:spPr/>
    </dgm:pt>
    <dgm:pt modelId="{008770A8-D0FB-4DB3-8576-4EA7AB49A408}" type="pres">
      <dgm:prSet presAssocID="{4BDAF739-5F31-4B4D-BF10-2BCFFA9954B1}" presName="node" presStyleLbl="node1" presStyleIdx="2" presStyleCnt="3">
        <dgm:presLayoutVars>
          <dgm:bulletEnabled val="1"/>
        </dgm:presLayoutVars>
      </dgm:prSet>
      <dgm:spPr/>
    </dgm:pt>
    <dgm:pt modelId="{0C37171E-FF78-42D9-A1C1-35D74BE75D34}" type="pres">
      <dgm:prSet presAssocID="{4BDAF739-5F31-4B4D-BF10-2BCFFA9954B1}" presName="spNode" presStyleCnt="0"/>
      <dgm:spPr/>
    </dgm:pt>
    <dgm:pt modelId="{F79FEFEE-1F65-428B-B76F-76CB0311DE88}" type="pres">
      <dgm:prSet presAssocID="{85395DE3-1F0A-448F-BA03-AF9AF9B5F230}" presName="sibTrans" presStyleLbl="sibTrans1D1" presStyleIdx="2" presStyleCnt="3"/>
      <dgm:spPr/>
    </dgm:pt>
  </dgm:ptLst>
  <dgm:cxnLst>
    <dgm:cxn modelId="{DF114D08-E5BF-47D1-8B6C-833514B9481B}" type="presOf" srcId="{1C0FED3F-4B7C-4C3D-B7D6-198539121771}" destId="{561E4125-6AB3-48BF-8F4B-07AAC3FE843E}" srcOrd="0" destOrd="0" presId="urn:microsoft.com/office/officeart/2005/8/layout/cycle6"/>
    <dgm:cxn modelId="{FEFCCB08-ADBD-4E48-849F-4AC485B99C7A}" type="presOf" srcId="{E55884A6-6B43-4346-AB77-E52F090016BC}" destId="{6BFB58B6-F2AF-4BCB-BC77-AAC5562E1319}" srcOrd="0" destOrd="0" presId="urn:microsoft.com/office/officeart/2005/8/layout/cycle6"/>
    <dgm:cxn modelId="{95480217-A857-4B5F-899C-DE5DF74A1BB3}" srcId="{C990801C-793E-4786-8742-3902F44EC92B}" destId="{4BDAF739-5F31-4B4D-BF10-2BCFFA9954B1}" srcOrd="2" destOrd="0" parTransId="{14D24132-EC2A-4AD3-BD79-4751705E04BB}" sibTransId="{85395DE3-1F0A-448F-BA03-AF9AF9B5F230}"/>
    <dgm:cxn modelId="{B9C8A75D-B3CE-4E02-8C8F-EA0B390884B1}" srcId="{C990801C-793E-4786-8742-3902F44EC92B}" destId="{1C0FED3F-4B7C-4C3D-B7D6-198539121771}" srcOrd="0" destOrd="0" parTransId="{64A62A6B-71E2-4A28-B7FB-40E50BBFBA31}" sibTransId="{AB44A7B9-AB18-49CB-B8AF-6B965B3D6B69}"/>
    <dgm:cxn modelId="{1A2D4C75-8EEA-4C3A-8993-688EA1ECCD16}" type="presOf" srcId="{C990801C-793E-4786-8742-3902F44EC92B}" destId="{44AE08E9-43E8-48C4-A5B5-8CBC16C31729}" srcOrd="0" destOrd="0" presId="urn:microsoft.com/office/officeart/2005/8/layout/cycle6"/>
    <dgm:cxn modelId="{73E2557D-B53D-46F6-8408-03574ADAE8F6}" type="presOf" srcId="{85395DE3-1F0A-448F-BA03-AF9AF9B5F230}" destId="{F79FEFEE-1F65-428B-B76F-76CB0311DE88}" srcOrd="0" destOrd="0" presId="urn:microsoft.com/office/officeart/2005/8/layout/cycle6"/>
    <dgm:cxn modelId="{D7BC4085-9462-4667-B0D0-24715D277270}" srcId="{C990801C-793E-4786-8742-3902F44EC92B}" destId="{E55884A6-6B43-4346-AB77-E52F090016BC}" srcOrd="1" destOrd="0" parTransId="{E9047F9B-F15E-4D49-A617-2E9744F41AA5}" sibTransId="{1250BA61-FD7D-453A-B85C-54D9A80D230E}"/>
    <dgm:cxn modelId="{A3A41DB6-ACCF-4F11-8BC6-B22E33D0A74C}" type="presOf" srcId="{4BDAF739-5F31-4B4D-BF10-2BCFFA9954B1}" destId="{008770A8-D0FB-4DB3-8576-4EA7AB49A408}" srcOrd="0" destOrd="0" presId="urn:microsoft.com/office/officeart/2005/8/layout/cycle6"/>
    <dgm:cxn modelId="{60D9B8C3-8BC4-4868-86FE-68E40C85C2DE}" type="presOf" srcId="{1250BA61-FD7D-453A-B85C-54D9A80D230E}" destId="{C2E75B7C-6C1A-4C7C-BD7D-8551C2F2B8DE}" srcOrd="0" destOrd="0" presId="urn:microsoft.com/office/officeart/2005/8/layout/cycle6"/>
    <dgm:cxn modelId="{FA6D64F2-E7DA-4A14-819F-17E80390CA3D}" type="presOf" srcId="{AB44A7B9-AB18-49CB-B8AF-6B965B3D6B69}" destId="{2C4C6F30-75AC-4D6F-9A6A-BEA9975175EE}" srcOrd="0" destOrd="0" presId="urn:microsoft.com/office/officeart/2005/8/layout/cycle6"/>
    <dgm:cxn modelId="{5D81AE88-F349-4CF0-BB55-E1B95D064B7B}" type="presParOf" srcId="{44AE08E9-43E8-48C4-A5B5-8CBC16C31729}" destId="{561E4125-6AB3-48BF-8F4B-07AAC3FE843E}" srcOrd="0" destOrd="0" presId="urn:microsoft.com/office/officeart/2005/8/layout/cycle6"/>
    <dgm:cxn modelId="{579849E2-5037-44E7-B5FB-F13BAF229A7E}" type="presParOf" srcId="{44AE08E9-43E8-48C4-A5B5-8CBC16C31729}" destId="{0BF26093-971C-4126-9EBA-322D393E1A0D}" srcOrd="1" destOrd="0" presId="urn:microsoft.com/office/officeart/2005/8/layout/cycle6"/>
    <dgm:cxn modelId="{8C2D07B0-6B2D-45BC-ACB7-8B2A8B7771BA}" type="presParOf" srcId="{44AE08E9-43E8-48C4-A5B5-8CBC16C31729}" destId="{2C4C6F30-75AC-4D6F-9A6A-BEA9975175EE}" srcOrd="2" destOrd="0" presId="urn:microsoft.com/office/officeart/2005/8/layout/cycle6"/>
    <dgm:cxn modelId="{A8331FCF-9D12-41BD-B9FE-E6B7B476C084}" type="presParOf" srcId="{44AE08E9-43E8-48C4-A5B5-8CBC16C31729}" destId="{6BFB58B6-F2AF-4BCB-BC77-AAC5562E1319}" srcOrd="3" destOrd="0" presId="urn:microsoft.com/office/officeart/2005/8/layout/cycle6"/>
    <dgm:cxn modelId="{A912592B-410D-4F97-991F-DA26F641FFC4}" type="presParOf" srcId="{44AE08E9-43E8-48C4-A5B5-8CBC16C31729}" destId="{6E56198E-4F68-42F9-9AF0-93158DCEB353}" srcOrd="4" destOrd="0" presId="urn:microsoft.com/office/officeart/2005/8/layout/cycle6"/>
    <dgm:cxn modelId="{A6F7BE14-D3D8-4268-938E-5560551AD8EF}" type="presParOf" srcId="{44AE08E9-43E8-48C4-A5B5-8CBC16C31729}" destId="{C2E75B7C-6C1A-4C7C-BD7D-8551C2F2B8DE}" srcOrd="5" destOrd="0" presId="urn:microsoft.com/office/officeart/2005/8/layout/cycle6"/>
    <dgm:cxn modelId="{5442024E-37F7-4FE5-8A90-4670D268C737}" type="presParOf" srcId="{44AE08E9-43E8-48C4-A5B5-8CBC16C31729}" destId="{008770A8-D0FB-4DB3-8576-4EA7AB49A408}" srcOrd="6" destOrd="0" presId="urn:microsoft.com/office/officeart/2005/8/layout/cycle6"/>
    <dgm:cxn modelId="{8BAEE39E-B96D-432C-A468-C057C59AD569}" type="presParOf" srcId="{44AE08E9-43E8-48C4-A5B5-8CBC16C31729}" destId="{0C37171E-FF78-42D9-A1C1-35D74BE75D34}" srcOrd="7" destOrd="0" presId="urn:microsoft.com/office/officeart/2005/8/layout/cycle6"/>
    <dgm:cxn modelId="{3CFA5007-CE17-4A82-97B0-B98329824129}" type="presParOf" srcId="{44AE08E9-43E8-48C4-A5B5-8CBC16C31729}" destId="{F79FEFEE-1F65-428B-B76F-76CB0311DE8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52089-B25D-4A70-A01B-81B0003A477A}">
      <dsp:nvSpPr>
        <dsp:cNvPr id="0" name=""/>
        <dsp:cNvSpPr/>
      </dsp:nvSpPr>
      <dsp:spPr>
        <a:xfrm>
          <a:off x="2065574" y="50440"/>
          <a:ext cx="2421127" cy="242112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000" kern="1200" dirty="0"/>
            <a:t>Fabric Management</a:t>
          </a:r>
        </a:p>
      </dsp:txBody>
      <dsp:txXfrm>
        <a:off x="2388391" y="474137"/>
        <a:ext cx="1775493" cy="1089507"/>
      </dsp:txXfrm>
    </dsp:sp>
    <dsp:sp modelId="{4F3D355B-9D1F-40B1-8E83-C1A3C6264961}">
      <dsp:nvSpPr>
        <dsp:cNvPr id="0" name=""/>
        <dsp:cNvSpPr/>
      </dsp:nvSpPr>
      <dsp:spPr>
        <a:xfrm>
          <a:off x="2939197" y="1563645"/>
          <a:ext cx="2421127" cy="2421127"/>
        </a:xfrm>
        <a:prstGeom prst="ellipse">
          <a:avLst/>
        </a:prstGeom>
        <a:solidFill>
          <a:schemeClr val="accent1">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1800" kern="1200" dirty="0"/>
            <a:t>Open Fabric Management</a:t>
          </a:r>
        </a:p>
      </dsp:txBody>
      <dsp:txXfrm>
        <a:off x="3679659" y="2189103"/>
        <a:ext cx="1452676" cy="1331620"/>
      </dsp:txXfrm>
    </dsp:sp>
    <dsp:sp modelId="{BD45B7F9-7F9A-4163-813F-7A85F506C302}">
      <dsp:nvSpPr>
        <dsp:cNvPr id="0" name=""/>
        <dsp:cNvSpPr/>
      </dsp:nvSpPr>
      <dsp:spPr>
        <a:xfrm>
          <a:off x="1191950" y="1563645"/>
          <a:ext cx="2421127" cy="2421127"/>
        </a:xfrm>
        <a:prstGeom prst="ellipse">
          <a:avLst/>
        </a:prstGeom>
        <a:solidFill>
          <a:schemeClr val="accent4">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1800" kern="1200" dirty="0"/>
            <a:t>Storage Fabric Management</a:t>
          </a:r>
        </a:p>
      </dsp:txBody>
      <dsp:txXfrm>
        <a:off x="1419940" y="2189103"/>
        <a:ext cx="1452676" cy="1331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E4125-6AB3-48BF-8F4B-07AAC3FE843E}">
      <dsp:nvSpPr>
        <dsp:cNvPr id="0" name=""/>
        <dsp:cNvSpPr/>
      </dsp:nvSpPr>
      <dsp:spPr>
        <a:xfrm>
          <a:off x="2282285" y="1397"/>
          <a:ext cx="1851518" cy="120348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Client</a:t>
          </a:r>
        </a:p>
        <a:p>
          <a:pPr marL="0" lvl="0" indent="0" algn="ctr" defTabSz="800100">
            <a:lnSpc>
              <a:spcPct val="90000"/>
            </a:lnSpc>
            <a:spcBef>
              <a:spcPct val="0"/>
            </a:spcBef>
            <a:spcAft>
              <a:spcPct val="35000"/>
            </a:spcAft>
            <a:buNone/>
          </a:pPr>
          <a:r>
            <a:rPr lang="en-US" sz="1400" b="1" kern="1200" dirty="0"/>
            <a:t>End user of solutions package</a:t>
          </a:r>
        </a:p>
      </dsp:txBody>
      <dsp:txXfrm>
        <a:off x="2341034" y="60146"/>
        <a:ext cx="1734020" cy="1085988"/>
      </dsp:txXfrm>
    </dsp:sp>
    <dsp:sp modelId="{2C4C6F30-75AC-4D6F-9A6A-BEA9975175EE}">
      <dsp:nvSpPr>
        <dsp:cNvPr id="0" name=""/>
        <dsp:cNvSpPr/>
      </dsp:nvSpPr>
      <dsp:spPr>
        <a:xfrm>
          <a:off x="1603798" y="603140"/>
          <a:ext cx="3208492" cy="3208492"/>
        </a:xfrm>
        <a:custGeom>
          <a:avLst/>
          <a:gdLst/>
          <a:ahLst/>
          <a:cxnLst/>
          <a:rect l="0" t="0" r="0" b="0"/>
          <a:pathLst>
            <a:path>
              <a:moveTo>
                <a:pt x="2543438" y="303660"/>
              </a:moveTo>
              <a:arcTo wR="1604246" hR="1604246" stAng="18350050" swAng="3645093"/>
            </a:path>
          </a:pathLst>
        </a:custGeom>
        <a:no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BFB58B6-F2AF-4BCB-BC77-AAC5562E1319}">
      <dsp:nvSpPr>
        <dsp:cNvPr id="0" name=""/>
        <dsp:cNvSpPr/>
      </dsp:nvSpPr>
      <dsp:spPr>
        <a:xfrm>
          <a:off x="3671603" y="2407766"/>
          <a:ext cx="1851518" cy="1203486"/>
        </a:xfrm>
        <a:prstGeom prst="roundRect">
          <a:avLst/>
        </a:prstGeom>
        <a:solidFill>
          <a:schemeClr val="accent5">
            <a:hueOff val="1546831"/>
            <a:satOff val="8967"/>
            <a:lumOff val="-1304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Applications Developer</a:t>
          </a:r>
        </a:p>
        <a:p>
          <a:pPr marL="0" lvl="0" indent="0" algn="ctr" defTabSz="800100">
            <a:lnSpc>
              <a:spcPct val="90000"/>
            </a:lnSpc>
            <a:spcBef>
              <a:spcPct val="0"/>
            </a:spcBef>
            <a:spcAft>
              <a:spcPct val="35000"/>
            </a:spcAft>
            <a:buNone/>
          </a:pPr>
          <a:r>
            <a:rPr lang="en-US" sz="1400" b="1" kern="1200" dirty="0"/>
            <a:t>Creates application, ties into hardware</a:t>
          </a:r>
        </a:p>
      </dsp:txBody>
      <dsp:txXfrm>
        <a:off x="3730352" y="2466515"/>
        <a:ext cx="1734020" cy="1085988"/>
      </dsp:txXfrm>
    </dsp:sp>
    <dsp:sp modelId="{C2E75B7C-6C1A-4C7C-BD7D-8551C2F2B8DE}">
      <dsp:nvSpPr>
        <dsp:cNvPr id="0" name=""/>
        <dsp:cNvSpPr/>
      </dsp:nvSpPr>
      <dsp:spPr>
        <a:xfrm>
          <a:off x="1603798" y="603140"/>
          <a:ext cx="3208492" cy="3208492"/>
        </a:xfrm>
        <a:custGeom>
          <a:avLst/>
          <a:gdLst/>
          <a:ahLst/>
          <a:cxnLst/>
          <a:rect l="0" t="0" r="0" b="0"/>
          <a:pathLst>
            <a:path>
              <a:moveTo>
                <a:pt x="2367001" y="3015561"/>
              </a:moveTo>
              <a:arcTo wR="1604246" hR="1604246" stAng="3696641" swAng="3406717"/>
            </a:path>
          </a:pathLst>
        </a:custGeom>
        <a:noFill/>
        <a:ln w="6350" cap="flat" cmpd="sng" algn="ctr">
          <a:solidFill>
            <a:schemeClr val="accent5">
              <a:hueOff val="1546831"/>
              <a:satOff val="8967"/>
              <a:lumOff val="-1304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08770A8-D0FB-4DB3-8576-4EA7AB49A408}">
      <dsp:nvSpPr>
        <dsp:cNvPr id="0" name=""/>
        <dsp:cNvSpPr/>
      </dsp:nvSpPr>
      <dsp:spPr>
        <a:xfrm>
          <a:off x="892967" y="2407766"/>
          <a:ext cx="1851518" cy="1203486"/>
        </a:xfrm>
        <a:prstGeom prst="roundRect">
          <a:avLst/>
        </a:prstGeom>
        <a:solidFill>
          <a:schemeClr val="accent5">
            <a:hueOff val="3093662"/>
            <a:satOff val="17935"/>
            <a:lumOff val="-2607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Solutions Provider</a:t>
          </a:r>
        </a:p>
        <a:p>
          <a:pPr marL="0" lvl="0" indent="0" algn="ctr" defTabSz="800100">
            <a:lnSpc>
              <a:spcPct val="90000"/>
            </a:lnSpc>
            <a:spcBef>
              <a:spcPct val="0"/>
            </a:spcBef>
            <a:spcAft>
              <a:spcPct val="35000"/>
            </a:spcAft>
            <a:buNone/>
          </a:pPr>
          <a:endParaRPr lang="en-US" sz="600" b="1" kern="1200" dirty="0"/>
        </a:p>
        <a:p>
          <a:pPr marL="0" lvl="0" indent="0" algn="ctr" defTabSz="800100">
            <a:lnSpc>
              <a:spcPct val="90000"/>
            </a:lnSpc>
            <a:spcBef>
              <a:spcPct val="0"/>
            </a:spcBef>
            <a:spcAft>
              <a:spcPct val="35000"/>
            </a:spcAft>
            <a:buNone/>
          </a:pPr>
          <a:r>
            <a:rPr lang="en-US" sz="1400" b="1" kern="1200" dirty="0"/>
            <a:t>Integrating application with infrastructure</a:t>
          </a:r>
          <a:endParaRPr lang="en-US" sz="1050" b="1" kern="1200" dirty="0"/>
        </a:p>
      </dsp:txBody>
      <dsp:txXfrm>
        <a:off x="951716" y="2466515"/>
        <a:ext cx="1734020" cy="1085988"/>
      </dsp:txXfrm>
    </dsp:sp>
    <dsp:sp modelId="{F79FEFEE-1F65-428B-B76F-76CB0311DE88}">
      <dsp:nvSpPr>
        <dsp:cNvPr id="0" name=""/>
        <dsp:cNvSpPr/>
      </dsp:nvSpPr>
      <dsp:spPr>
        <a:xfrm>
          <a:off x="1603798" y="603140"/>
          <a:ext cx="3208492" cy="3208492"/>
        </a:xfrm>
        <a:custGeom>
          <a:avLst/>
          <a:gdLst/>
          <a:ahLst/>
          <a:cxnLst/>
          <a:rect l="0" t="0" r="0" b="0"/>
          <a:pathLst>
            <a:path>
              <a:moveTo>
                <a:pt x="10585" y="1788236"/>
              </a:moveTo>
              <a:arcTo wR="1604246" hR="1604246" stAng="10404857" swAng="3645093"/>
            </a:path>
          </a:pathLst>
        </a:custGeom>
        <a:noFill/>
        <a:ln w="6350" cap="flat" cmpd="sng" algn="ctr">
          <a:solidFill>
            <a:schemeClr val="accent5">
              <a:hueOff val="3093662"/>
              <a:satOff val="17935"/>
              <a:lumOff val="-26079"/>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2A3BF-B6A3-4714-8ACC-807BC571DCF0}"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D2764-A249-4AD1-A291-EBD8D0C98BEF}" type="slidenum">
              <a:rPr lang="en-US" smtClean="0"/>
              <a:t>‹#›</a:t>
            </a:fld>
            <a:endParaRPr lang="en-US"/>
          </a:p>
        </p:txBody>
      </p:sp>
    </p:spTree>
    <p:extLst>
      <p:ext uri="{BB962C8B-B14F-4D97-AF65-F5344CB8AC3E}">
        <p14:creationId xmlns:p14="http://schemas.microsoft.com/office/powerpoint/2010/main" val="150537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D2764-A249-4AD1-A291-EBD8D0C98BEF}" type="slidenum">
              <a:rPr lang="en-US" smtClean="0"/>
              <a:t>4</a:t>
            </a:fld>
            <a:endParaRPr lang="en-US"/>
          </a:p>
        </p:txBody>
      </p:sp>
    </p:spTree>
    <p:extLst>
      <p:ext uri="{BB962C8B-B14F-4D97-AF65-F5344CB8AC3E}">
        <p14:creationId xmlns:p14="http://schemas.microsoft.com/office/powerpoint/2010/main" val="138957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0000" lnSpcReduction="20000"/>
          </a:bodyPr>
          <a:lstStyle/>
          <a:p>
            <a:r>
              <a:rPr lang="en-US" baseline="0" dirty="0"/>
              <a:t>This slide builds the block diagram architecture of the OFMF:</a:t>
            </a:r>
          </a:p>
          <a:p>
            <a:endParaRPr lang="en-US" baseline="0" dirty="0"/>
          </a:p>
          <a:p>
            <a:r>
              <a:rPr lang="en-US" baseline="0" dirty="0"/>
              <a:t>1)Left side is the user/admin/orchestration/automation domain(s)</a:t>
            </a:r>
          </a:p>
          <a:p>
            <a:r>
              <a:rPr lang="en-US" baseline="0" dirty="0"/>
              <a:t>2)Right side is the hardware that makes up the fabric and the resources that are accessed thereon</a:t>
            </a:r>
          </a:p>
          <a:p>
            <a:r>
              <a:rPr lang="en-US" baseline="0" dirty="0"/>
              <a:t>3)The middle is a representation of the functional blocks making up the </a:t>
            </a:r>
            <a:r>
              <a:rPr lang="en-US" baseline="0" dirty="0" err="1"/>
              <a:t>OpenFabrics</a:t>
            </a:r>
            <a:r>
              <a:rPr lang="en-US" baseline="0" dirty="0"/>
              <a:t> Management Framework</a:t>
            </a:r>
          </a:p>
          <a:p>
            <a:r>
              <a:rPr lang="en-US" baseline="0" dirty="0"/>
              <a:t>4)On the left, various workload managers, app/ libraries, and resource managers are represented.  They are all clients of the Framework</a:t>
            </a:r>
          </a:p>
          <a:p>
            <a:r>
              <a:rPr lang="en-US" baseline="0" dirty="0"/>
              <a:t>5)Inside the OFMF the state of all the fabrics being represented to the clients are represented using a Redfish fabric model</a:t>
            </a:r>
          </a:p>
          <a:p>
            <a:r>
              <a:rPr lang="en-US" baseline="0" dirty="0"/>
              <a:t>6) At the right border of the OFMF there are fabric specific providers for each of the fabrics which the OFMF is supplying common services for, and each provider may have its own native model of its specific fabric </a:t>
            </a:r>
          </a:p>
          <a:p>
            <a:endParaRPr lang="en-US" baseline="0" dirty="0"/>
          </a:p>
          <a:p>
            <a:r>
              <a:rPr lang="en-US" baseline="0" dirty="0"/>
              <a:t>7)Any entity (SW tool, admin GUI, shell script via CLI) may need to create a virtual platform, pod, cluster, partition, </a:t>
            </a:r>
            <a:r>
              <a:rPr lang="en-US" baseline="0" dirty="0" err="1"/>
              <a:t>vLan</a:t>
            </a:r>
            <a:r>
              <a:rPr lang="en-US" baseline="0" dirty="0"/>
              <a:t>, job queue, subnet or other name for a set of resources that are connected together to enable some workload(s) to execute while being isolated from other jobs.</a:t>
            </a:r>
          </a:p>
          <a:p>
            <a:r>
              <a:rPr lang="en-US" baseline="0" dirty="0"/>
              <a:t>Such an entity needs a common taxonomy for describing the resources needed in the set and how the connections among them are to behave.</a:t>
            </a:r>
          </a:p>
          <a:p>
            <a:endParaRPr lang="en-US" baseline="0" dirty="0"/>
          </a:p>
          <a:p>
            <a:r>
              <a:rPr lang="en-US" baseline="0" dirty="0"/>
              <a:t>We are proposing to use the DMTF’s Redfish standards to model the fabric and its resources, and to provide the RESTful interfaces through which the entities on the left can learn of the modelled resources and create such a set of fabric resources.</a:t>
            </a:r>
          </a:p>
          <a:p>
            <a:endParaRPr lang="en-US" baseline="0" dirty="0"/>
          </a:p>
          <a:p>
            <a:r>
              <a:rPr lang="en-US" baseline="0" dirty="0"/>
              <a:t>8)Redfish currently has an object called a ‘zone’ that contains a list of the fabric endpoints which may be connected to each other.  Zones can be used to enumerate the members of a </a:t>
            </a:r>
            <a:r>
              <a:rPr lang="en-US" baseline="0" dirty="0" err="1"/>
              <a:t>vLAN</a:t>
            </a:r>
            <a:r>
              <a:rPr lang="en-US" baseline="0" dirty="0"/>
              <a:t>, or the resources of a virtual platform.  </a:t>
            </a:r>
          </a:p>
          <a:p>
            <a:endParaRPr lang="en-US" baseline="0" dirty="0"/>
          </a:p>
          <a:p>
            <a:r>
              <a:rPr lang="en-US" baseline="0" dirty="0"/>
              <a:t>9)The framework will update the Redfish model for the given fabric(s) and exchange the appropriate details with the fabric specific provider(s) </a:t>
            </a:r>
          </a:p>
          <a:p>
            <a:r>
              <a:rPr lang="en-US" baseline="0" dirty="0"/>
              <a:t>The Providers are responsible for updating any native models they maintain of their fabric and to issue the appropriate traffic to the fabric hardware</a:t>
            </a:r>
          </a:p>
          <a:p>
            <a:endParaRPr lang="en-US" baseline="0" dirty="0"/>
          </a:p>
          <a:p>
            <a:r>
              <a:rPr lang="en-US" baseline="0" dirty="0"/>
              <a:t>10) It is important to note that ‘admin tools’ are not the only clients of the OFMF services.</a:t>
            </a:r>
          </a:p>
          <a:p>
            <a:r>
              <a:rPr lang="en-US" baseline="0" dirty="0"/>
              <a:t>Applications and Resource Managers will need runtime support in the form of creating, registering, attaching, and freeing shared memory regions</a:t>
            </a:r>
          </a:p>
          <a:p>
            <a:r>
              <a:rPr lang="en-US" baseline="0" dirty="0"/>
              <a:t>OS and virtual machine managers will need an interface to request initial (boot time) resource allocations and runtime changes, as well as authentication and events and logging services.</a:t>
            </a:r>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6</a:t>
            </a:fld>
            <a:endParaRPr lang="en-US"/>
          </a:p>
        </p:txBody>
      </p:sp>
    </p:spTree>
    <p:extLst>
      <p:ext uri="{BB962C8B-B14F-4D97-AF65-F5344CB8AC3E}">
        <p14:creationId xmlns:p14="http://schemas.microsoft.com/office/powerpoint/2010/main" val="277146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E5F078-CFD7-4E4D-B930-9DDEEF8537BE}" type="slidenum">
              <a:rPr lang="en-US" altLang="en-US" smtClean="0"/>
              <a:pPr>
                <a:defRPr/>
              </a:pPr>
              <a:t>9</a:t>
            </a:fld>
            <a:endParaRPr lang="en-US" altLang="en-US"/>
          </a:p>
        </p:txBody>
      </p:sp>
    </p:spTree>
    <p:extLst>
      <p:ext uri="{BB962C8B-B14F-4D97-AF65-F5344CB8AC3E}">
        <p14:creationId xmlns:p14="http://schemas.microsoft.com/office/powerpoint/2010/main" val="112836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E5F078-CFD7-4E4D-B930-9DDEEF8537BE}" type="slidenum">
              <a:rPr lang="en-US" altLang="en-US" smtClean="0"/>
              <a:pPr>
                <a:defRPr/>
              </a:pPr>
              <a:t>10</a:t>
            </a:fld>
            <a:endParaRPr lang="en-US" altLang="en-US"/>
          </a:p>
        </p:txBody>
      </p:sp>
    </p:spTree>
    <p:extLst>
      <p:ext uri="{BB962C8B-B14F-4D97-AF65-F5344CB8AC3E}">
        <p14:creationId xmlns:p14="http://schemas.microsoft.com/office/powerpoint/2010/main" val="370901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E5F078-CFD7-4E4D-B930-9DDEEF8537BE}" type="slidenum">
              <a:rPr lang="en-US" altLang="en-US" smtClean="0"/>
              <a:pPr>
                <a:defRPr/>
              </a:pPr>
              <a:t>11</a:t>
            </a:fld>
            <a:endParaRPr lang="en-US" altLang="en-US"/>
          </a:p>
        </p:txBody>
      </p:sp>
    </p:spTree>
    <p:extLst>
      <p:ext uri="{BB962C8B-B14F-4D97-AF65-F5344CB8AC3E}">
        <p14:creationId xmlns:p14="http://schemas.microsoft.com/office/powerpoint/2010/main" val="245659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E5F078-CFD7-4E4D-B930-9DDEEF8537BE}" type="slidenum">
              <a:rPr lang="en-US" altLang="en-US" smtClean="0"/>
              <a:pPr>
                <a:defRPr/>
              </a:pPr>
              <a:t>12</a:t>
            </a:fld>
            <a:endParaRPr lang="en-US" altLang="en-US"/>
          </a:p>
        </p:txBody>
      </p:sp>
    </p:spTree>
    <p:extLst>
      <p:ext uri="{BB962C8B-B14F-4D97-AF65-F5344CB8AC3E}">
        <p14:creationId xmlns:p14="http://schemas.microsoft.com/office/powerpoint/2010/main" val="118643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C4CBC-5C87-4BA0-BE64-B8A8B868B048}" type="slidenum">
              <a:rPr lang="en-US" altLang="en-US" smtClean="0"/>
              <a:pPr>
                <a:defRPr/>
              </a:pPr>
              <a:t>17</a:t>
            </a:fld>
            <a:endParaRPr lang="en-US" altLang="en-US"/>
          </a:p>
        </p:txBody>
      </p:sp>
    </p:spTree>
    <p:extLst>
      <p:ext uri="{BB962C8B-B14F-4D97-AF65-F5344CB8AC3E}">
        <p14:creationId xmlns:p14="http://schemas.microsoft.com/office/powerpoint/2010/main" val="4113642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741D4-4F3B-49BE-A4A4-2FC024D2D24D}"/>
              </a:ext>
            </a:extLst>
          </p:cNvPr>
          <p:cNvSpPr/>
          <p:nvPr/>
        </p:nvSpPr>
        <p:spPr>
          <a:xfrm>
            <a:off x="0" y="0"/>
            <a:ext cx="2949388" cy="6854116"/>
          </a:xfrm>
          <a:prstGeom prst="rect">
            <a:avLst/>
          </a:prstGeom>
          <a:solidFill>
            <a:srgbClr val="08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742141" y="-1"/>
            <a:ext cx="9449859" cy="6854117"/>
          </a:xfrm>
          <a:prstGeom prst="rect">
            <a:avLst/>
          </a:prstGeom>
        </p:spPr>
      </p:pic>
      <p:sp>
        <p:nvSpPr>
          <p:cNvPr id="15" name="Title 1"/>
          <p:cNvSpPr>
            <a:spLocks noGrp="1"/>
          </p:cNvSpPr>
          <p:nvPr>
            <p:ph type="ctrTitle"/>
          </p:nvPr>
        </p:nvSpPr>
        <p:spPr>
          <a:xfrm>
            <a:off x="169756" y="1677978"/>
            <a:ext cx="7292282" cy="2387600"/>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6" name="Subtitle 2"/>
          <p:cNvSpPr>
            <a:spLocks noGrp="1"/>
          </p:cNvSpPr>
          <p:nvPr>
            <p:ph type="subTitle" idx="1"/>
          </p:nvPr>
        </p:nvSpPr>
        <p:spPr>
          <a:xfrm>
            <a:off x="169756" y="4157653"/>
            <a:ext cx="7292282" cy="1655762"/>
          </a:xfrm>
          <a:prstGeom prst="rect">
            <a:avLst/>
          </a:prstGeom>
        </p:spPr>
        <p:txBody>
          <a:bodyPr/>
          <a:lstStyle>
            <a:lvl1pPr marL="0" indent="0" algn="l">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1">
            <a:extLst>
              <a:ext uri="{FF2B5EF4-FFF2-40B4-BE49-F238E27FC236}">
                <a16:creationId xmlns:a16="http://schemas.microsoft.com/office/drawing/2014/main" id="{D4464299-E078-427C-AD80-DD89B445A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736" y="155448"/>
            <a:ext cx="4486934" cy="987552"/>
          </a:xfrm>
          <a:prstGeom prst="rect">
            <a:avLst/>
          </a:prstGeom>
        </p:spPr>
      </p:pic>
    </p:spTree>
    <p:extLst>
      <p:ext uri="{BB962C8B-B14F-4D97-AF65-F5344CB8AC3E}">
        <p14:creationId xmlns:p14="http://schemas.microsoft.com/office/powerpoint/2010/main" val="301370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393792"/>
            <a:ext cx="3779520" cy="5629055"/>
          </a:xfrm>
        </p:spPr>
        <p:txBody>
          <a:bodyPr/>
          <a:lstStyle/>
          <a:p>
            <a:r>
              <a:rPr lang="en-US"/>
              <a:t>Click to edit Master title style</a:t>
            </a:r>
            <a:endParaRPr lang="en-US" dirty="0"/>
          </a:p>
        </p:txBody>
      </p:sp>
    </p:spTree>
    <p:extLst>
      <p:ext uri="{BB962C8B-B14F-4D97-AF65-F5344CB8AC3E}">
        <p14:creationId xmlns:p14="http://schemas.microsoft.com/office/powerpoint/2010/main" val="259586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400466"/>
            <a:ext cx="2804160" cy="5622381"/>
          </a:xfrm>
        </p:spPr>
        <p:txBody>
          <a:bodyPr/>
          <a:lstStyle/>
          <a:p>
            <a:r>
              <a:rPr lang="en-US"/>
              <a:t>Click to edit Master title style</a:t>
            </a:r>
            <a:endParaRPr lang="en-US" dirty="0"/>
          </a:p>
        </p:txBody>
      </p:sp>
    </p:spTree>
    <p:extLst>
      <p:ext uri="{BB962C8B-B14F-4D97-AF65-F5344CB8AC3E}">
        <p14:creationId xmlns:p14="http://schemas.microsoft.com/office/powerpoint/2010/main" val="367740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04800" y="380444"/>
            <a:ext cx="5730240" cy="2899204"/>
          </a:xfrm>
        </p:spPr>
        <p:txBody>
          <a:bodyPr/>
          <a:lstStyle/>
          <a:p>
            <a:r>
              <a:rPr lang="en-US"/>
              <a:t>Click to edit Master title style</a:t>
            </a:r>
            <a:endParaRPr lang="en-US" dirty="0"/>
          </a:p>
        </p:txBody>
      </p:sp>
    </p:spTree>
    <p:extLst>
      <p:ext uri="{BB962C8B-B14F-4D97-AF65-F5344CB8AC3E}">
        <p14:creationId xmlns:p14="http://schemas.microsoft.com/office/powerpoint/2010/main" val="3900805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29895"/>
            <a:ext cx="3779520" cy="43226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8025536" y="1629895"/>
            <a:ext cx="3779520" cy="43226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168935" y="1629895"/>
            <a:ext cx="3779520" cy="43226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7E1F7F1C-CF54-4526-B462-C91CE89066BE}"/>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538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no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725EDF-F8AD-4767-A46F-715A4E91E1A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12639"/>
            <a:ext cx="10972800"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245121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C2453C9-E49D-4DC9-BAA9-AB2A015E2004}"/>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32127677-1E21-43A9-B9F1-EE4270FF4167}"/>
              </a:ext>
            </a:extLst>
          </p:cNvPr>
          <p:cNvSpPr>
            <a:spLocks noGrp="1"/>
          </p:cNvSpPr>
          <p:nvPr>
            <p:ph idx="1"/>
          </p:nvPr>
        </p:nvSpPr>
        <p:spPr>
          <a:xfrm>
            <a:off x="254977" y="1493104"/>
            <a:ext cx="11779548" cy="4473731"/>
          </a:xfrm>
          <a:prstGeom prst="rect">
            <a:avLst/>
          </a:prstGeom>
        </p:spPr>
        <p:txBody>
          <a:bodyPr vert="horz" lIns="91440" tIns="45720" rIns="91440" bIns="45720" rtlCol="0">
            <a:normAutofit/>
          </a:bodyPr>
          <a:lstStyle>
            <a:lvl3pPr>
              <a:defRPr>
                <a:solidFill>
                  <a:schemeClr val="accent4">
                    <a:lumMod val="50000"/>
                  </a:schemeClr>
                </a:solidFill>
              </a:defRPr>
            </a:lvl3pPr>
            <a:lvl4pPr>
              <a:defRPr>
                <a:solidFill>
                  <a:srgbClr val="261036"/>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533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gradFill>
          <a:gsLst>
            <a:gs pos="100000">
              <a:srgbClr val="7030A0"/>
            </a:gs>
            <a:gs pos="20000">
              <a:srgbClr val="080A43"/>
            </a:gs>
          </a:gsLst>
          <a:lin ang="0" scaled="1"/>
        </a:gra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C2453C9-E49D-4DC9-BAA9-AB2A015E2004}"/>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32127677-1E21-43A9-B9F1-EE4270FF4167}"/>
              </a:ext>
            </a:extLst>
          </p:cNvPr>
          <p:cNvSpPr>
            <a:spLocks noGrp="1"/>
          </p:cNvSpPr>
          <p:nvPr>
            <p:ph idx="1"/>
          </p:nvPr>
        </p:nvSpPr>
        <p:spPr>
          <a:xfrm>
            <a:off x="254977" y="1493104"/>
            <a:ext cx="11779548" cy="4473731"/>
          </a:xfrm>
          <a:prstGeom prst="rect">
            <a:avLst/>
          </a:prstGeom>
        </p:spPr>
        <p:txBody>
          <a:bodyPr vert="horz" lIns="91440" tIns="45720" rIns="91440" bIns="45720" rtlCol="0">
            <a:normAutofit/>
          </a:bodyPr>
          <a:lstStyle>
            <a:lvl1pPr>
              <a:defRPr>
                <a:solidFill>
                  <a:schemeClr val="bg1"/>
                </a:solidFill>
              </a:defRPr>
            </a:lvl1pPr>
            <a:lvl2pPr>
              <a:defRPr>
                <a:solidFill>
                  <a:schemeClr val="bg1">
                    <a:lumMod val="75000"/>
                  </a:schemeClr>
                </a:solidFill>
              </a:defRPr>
            </a:lvl2pPr>
            <a:lvl3pPr>
              <a:defRPr>
                <a:solidFill>
                  <a:schemeClr val="accent3">
                    <a:lumMod val="90000"/>
                  </a:schemeClr>
                </a:solidFill>
              </a:defRPr>
            </a:lvl3pPr>
            <a:lvl4pPr>
              <a:defRPr>
                <a:solidFill>
                  <a:srgbClr val="D6BBEB"/>
                </a:solidFill>
              </a:defRPr>
            </a:lvl4pPr>
            <a:lvl5pPr>
              <a:defRPr>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103">
            <a:extLst>
              <a:ext uri="{FF2B5EF4-FFF2-40B4-BE49-F238E27FC236}">
                <a16:creationId xmlns:a16="http://schemas.microsoft.com/office/drawing/2014/main" id="{1423CF05-E431-420B-B1F1-E741BCA8EDFA}"/>
              </a:ext>
            </a:extLst>
          </p:cNvPr>
          <p:cNvSpPr>
            <a:spLocks noChangeArrowheads="1"/>
          </p:cNvSpPr>
          <p:nvPr/>
        </p:nvSpPr>
        <p:spPr bwMode="auto">
          <a:xfrm>
            <a:off x="154355" y="6514718"/>
            <a:ext cx="7382230" cy="211594"/>
          </a:xfrm>
          <a:prstGeom prst="rect">
            <a:avLst/>
          </a:prstGeom>
          <a:noFill/>
          <a:ln w="9525">
            <a:noFill/>
            <a:miter lim="800000"/>
            <a:headEnd/>
            <a:tailEnd/>
          </a:ln>
        </p:spPr>
        <p:txBody>
          <a:bodyPr wrap="square" lIns="57147" tIns="28574" rIns="57147" bIns="28574">
            <a:spAutoFit/>
          </a:bodyPr>
          <a:lstStyle>
            <a:lvl1pPr defTabSz="1306513">
              <a:defRPr>
                <a:solidFill>
                  <a:schemeClr val="tx1"/>
                </a:solidFill>
                <a:latin typeface="Arial" panose="020B0604020202020204" pitchFamily="34" charset="0"/>
              </a:defRPr>
            </a:lvl1pPr>
            <a:lvl2pPr defTabSz="1306513">
              <a:defRPr>
                <a:solidFill>
                  <a:schemeClr val="tx1"/>
                </a:solidFill>
                <a:latin typeface="Arial" panose="020B0604020202020204" pitchFamily="34" charset="0"/>
              </a:defRPr>
            </a:lvl2pPr>
            <a:lvl3pPr defTabSz="1306513">
              <a:defRPr>
                <a:solidFill>
                  <a:schemeClr val="tx1"/>
                </a:solidFill>
                <a:latin typeface="Arial" panose="020B0604020202020204" pitchFamily="34" charset="0"/>
              </a:defRPr>
            </a:lvl3pPr>
            <a:lvl4pPr defTabSz="1306513">
              <a:defRPr>
                <a:solidFill>
                  <a:schemeClr val="tx1"/>
                </a:solidFill>
                <a:latin typeface="Arial" panose="020B0604020202020204" pitchFamily="34" charset="0"/>
              </a:defRPr>
            </a:lvl4pPr>
            <a:lvl5pPr defTabSz="1306513">
              <a:defRPr>
                <a:solidFill>
                  <a:schemeClr val="tx1"/>
                </a:solidFill>
                <a:latin typeface="Arial" panose="020B0604020202020204" pitchFamily="34" charset="0"/>
              </a:defRPr>
            </a:lvl5pPr>
            <a:lvl6pPr defTabSz="1306513" fontAlgn="base">
              <a:spcBef>
                <a:spcPct val="0"/>
              </a:spcBef>
              <a:spcAft>
                <a:spcPct val="0"/>
              </a:spcAft>
              <a:defRPr>
                <a:solidFill>
                  <a:schemeClr val="tx1"/>
                </a:solidFill>
                <a:latin typeface="Arial" panose="020B0604020202020204" pitchFamily="34" charset="0"/>
              </a:defRPr>
            </a:lvl6pPr>
            <a:lvl7pPr defTabSz="1306513" fontAlgn="base">
              <a:spcBef>
                <a:spcPct val="0"/>
              </a:spcBef>
              <a:spcAft>
                <a:spcPct val="0"/>
              </a:spcAft>
              <a:defRPr>
                <a:solidFill>
                  <a:schemeClr val="tx1"/>
                </a:solidFill>
                <a:latin typeface="Arial" panose="020B0604020202020204" pitchFamily="34" charset="0"/>
              </a:defRPr>
            </a:lvl7pPr>
            <a:lvl8pPr defTabSz="1306513" fontAlgn="base">
              <a:spcBef>
                <a:spcPct val="0"/>
              </a:spcBef>
              <a:spcAft>
                <a:spcPct val="0"/>
              </a:spcAft>
              <a:defRPr>
                <a:solidFill>
                  <a:schemeClr val="tx1"/>
                </a:solidFill>
                <a:latin typeface="Arial" panose="020B0604020202020204" pitchFamily="34" charset="0"/>
              </a:defRPr>
            </a:lvl8pPr>
            <a:lvl9pPr defTabSz="1306513" fontAlgn="base">
              <a:spcBef>
                <a:spcPct val="0"/>
              </a:spcBef>
              <a:spcAft>
                <a:spcPct val="0"/>
              </a:spcAft>
              <a:defRPr>
                <a:solidFill>
                  <a:schemeClr val="tx1"/>
                </a:solidFill>
                <a:latin typeface="Arial" panose="020B0604020202020204" pitchFamily="34" charset="0"/>
              </a:defRPr>
            </a:lvl9pPr>
          </a:lstStyle>
          <a:p>
            <a:fld id="{E3DC9EEA-9E57-42E3-98D5-87BE28883399}" type="slidenum">
              <a:rPr lang="en-US" sz="1000" kern="1200" smtClean="0">
                <a:solidFill>
                  <a:schemeClr val="bg1"/>
                </a:solidFill>
                <a:effectLst/>
                <a:latin typeface="Arial" panose="020B0604020202020204" pitchFamily="34" charset="0"/>
                <a:ea typeface="+mn-ea"/>
                <a:cs typeface="+mn-cs"/>
              </a:rPr>
              <a:t>‹#›</a:t>
            </a:fld>
            <a:r>
              <a:rPr lang="en-US" sz="1000" kern="1200" dirty="0">
                <a:solidFill>
                  <a:schemeClr val="bg1"/>
                </a:solidFill>
                <a:effectLst/>
                <a:latin typeface="Arial" panose="020B0604020202020204" pitchFamily="34" charset="0"/>
                <a:ea typeface="+mn-ea"/>
                <a:cs typeface="+mn-cs"/>
              </a:rPr>
              <a:t> | ©2021 Storage Networking</a:t>
            </a:r>
            <a:r>
              <a:rPr lang="en-US" sz="1000" kern="1200" dirty="0">
                <a:solidFill>
                  <a:srgbClr val="552D80"/>
                </a:solidFill>
                <a:effectLst/>
                <a:latin typeface="Arial" panose="020B0604020202020204" pitchFamily="34" charset="0"/>
                <a:ea typeface="+mn-ea"/>
                <a:cs typeface="+mn-cs"/>
              </a:rPr>
              <a:t> </a:t>
            </a:r>
            <a:r>
              <a:rPr lang="en-US" sz="1000" kern="1200" dirty="0">
                <a:solidFill>
                  <a:schemeClr val="bg1"/>
                </a:solidFill>
                <a:effectLst/>
                <a:latin typeface="Arial" panose="020B0604020202020204" pitchFamily="34" charset="0"/>
                <a:ea typeface="+mn-ea"/>
                <a:cs typeface="+mn-cs"/>
              </a:rPr>
              <a:t>Industry Association. All Rights Reserved.</a:t>
            </a:r>
          </a:p>
        </p:txBody>
      </p:sp>
      <p:pic>
        <p:nvPicPr>
          <p:cNvPr id="8" name="Graphic 9">
            <a:extLst>
              <a:ext uri="{FF2B5EF4-FFF2-40B4-BE49-F238E27FC236}">
                <a16:creationId xmlns:a16="http://schemas.microsoft.com/office/drawing/2014/main" id="{2E96E750-4B23-435D-8709-FE215A8E87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48059" y="6400800"/>
            <a:ext cx="1786467" cy="393192"/>
          </a:xfrm>
          <a:prstGeom prst="rect">
            <a:avLst/>
          </a:prstGeom>
        </p:spPr>
      </p:pic>
    </p:spTree>
    <p:extLst>
      <p:ext uri="{BB962C8B-B14F-4D97-AF65-F5344CB8AC3E}">
        <p14:creationId xmlns:p14="http://schemas.microsoft.com/office/powerpoint/2010/main" val="223800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7030A0"/>
            </a:gs>
            <a:gs pos="20000">
              <a:srgbClr val="080A43"/>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886" y="1709738"/>
            <a:ext cx="8229600" cy="2852737"/>
          </a:xfrm>
        </p:spPr>
        <p:txBody>
          <a:bodyPr anchor="b">
            <a:normAutofit/>
          </a:bodyPr>
          <a:lstStyle>
            <a:lvl1pPr>
              <a:defRPr sz="4400">
                <a:solidFill>
                  <a:schemeClr val="bg1"/>
                </a:solidFill>
                <a:latin typeface="HelvNeue for IBM"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86886" y="4589463"/>
            <a:ext cx="8229600" cy="1500187"/>
          </a:xfrm>
          <a:prstGeom prst="rect">
            <a:avLst/>
          </a:prstGeom>
        </p:spPr>
        <p:txBody>
          <a:bodyPr/>
          <a:lstStyle>
            <a:lvl1pPr marL="0" indent="0">
              <a:buNone/>
              <a:defRPr sz="2400">
                <a:solidFill>
                  <a:schemeClr val="accent3"/>
                </a:solidFill>
                <a:latin typeface="HelvNeue for IBM"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25A47127-9716-46BB-A9A5-05A1402CDC78}"/>
              </a:ext>
            </a:extLst>
          </p:cNvPr>
          <p:cNvCxnSpPr>
            <a:cxnSpLocks/>
          </p:cNvCxnSpPr>
          <p:nvPr/>
        </p:nvCxnSpPr>
        <p:spPr>
          <a:xfrm>
            <a:off x="154355" y="6358023"/>
            <a:ext cx="11880171" cy="0"/>
          </a:xfrm>
          <a:prstGeom prst="line">
            <a:avLst/>
          </a:prstGeom>
          <a:ln w="44450">
            <a:gradFill flip="none" rotWithShape="1">
              <a:gsLst>
                <a:gs pos="0">
                  <a:srgbClr val="BE1281"/>
                </a:gs>
                <a:gs pos="100000">
                  <a:schemeClr val="accent4">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Rectangle 103">
            <a:extLst>
              <a:ext uri="{FF2B5EF4-FFF2-40B4-BE49-F238E27FC236}">
                <a16:creationId xmlns:a16="http://schemas.microsoft.com/office/drawing/2014/main" id="{698C27B1-8544-40F7-85B2-142CC4AD0203}"/>
              </a:ext>
            </a:extLst>
          </p:cNvPr>
          <p:cNvSpPr>
            <a:spLocks noChangeArrowheads="1"/>
          </p:cNvSpPr>
          <p:nvPr/>
        </p:nvSpPr>
        <p:spPr bwMode="auto">
          <a:xfrm>
            <a:off x="154355" y="6514718"/>
            <a:ext cx="7382230" cy="211594"/>
          </a:xfrm>
          <a:prstGeom prst="rect">
            <a:avLst/>
          </a:prstGeom>
          <a:noFill/>
          <a:ln w="9525">
            <a:noFill/>
            <a:miter lim="800000"/>
            <a:headEnd/>
            <a:tailEnd/>
          </a:ln>
        </p:spPr>
        <p:txBody>
          <a:bodyPr wrap="square" lIns="57147" tIns="28574" rIns="57147" bIns="28574">
            <a:spAutoFit/>
          </a:bodyPr>
          <a:lstStyle>
            <a:lvl1pPr defTabSz="1306513">
              <a:defRPr>
                <a:solidFill>
                  <a:schemeClr val="tx1"/>
                </a:solidFill>
                <a:latin typeface="Arial" panose="020B0604020202020204" pitchFamily="34" charset="0"/>
              </a:defRPr>
            </a:lvl1pPr>
            <a:lvl2pPr defTabSz="1306513">
              <a:defRPr>
                <a:solidFill>
                  <a:schemeClr val="tx1"/>
                </a:solidFill>
                <a:latin typeface="Arial" panose="020B0604020202020204" pitchFamily="34" charset="0"/>
              </a:defRPr>
            </a:lvl2pPr>
            <a:lvl3pPr defTabSz="1306513">
              <a:defRPr>
                <a:solidFill>
                  <a:schemeClr val="tx1"/>
                </a:solidFill>
                <a:latin typeface="Arial" panose="020B0604020202020204" pitchFamily="34" charset="0"/>
              </a:defRPr>
            </a:lvl3pPr>
            <a:lvl4pPr defTabSz="1306513">
              <a:defRPr>
                <a:solidFill>
                  <a:schemeClr val="tx1"/>
                </a:solidFill>
                <a:latin typeface="Arial" panose="020B0604020202020204" pitchFamily="34" charset="0"/>
              </a:defRPr>
            </a:lvl4pPr>
            <a:lvl5pPr defTabSz="1306513">
              <a:defRPr>
                <a:solidFill>
                  <a:schemeClr val="tx1"/>
                </a:solidFill>
                <a:latin typeface="Arial" panose="020B0604020202020204" pitchFamily="34" charset="0"/>
              </a:defRPr>
            </a:lvl5pPr>
            <a:lvl6pPr defTabSz="1306513" fontAlgn="base">
              <a:spcBef>
                <a:spcPct val="0"/>
              </a:spcBef>
              <a:spcAft>
                <a:spcPct val="0"/>
              </a:spcAft>
              <a:defRPr>
                <a:solidFill>
                  <a:schemeClr val="tx1"/>
                </a:solidFill>
                <a:latin typeface="Arial" panose="020B0604020202020204" pitchFamily="34" charset="0"/>
              </a:defRPr>
            </a:lvl6pPr>
            <a:lvl7pPr defTabSz="1306513" fontAlgn="base">
              <a:spcBef>
                <a:spcPct val="0"/>
              </a:spcBef>
              <a:spcAft>
                <a:spcPct val="0"/>
              </a:spcAft>
              <a:defRPr>
                <a:solidFill>
                  <a:schemeClr val="tx1"/>
                </a:solidFill>
                <a:latin typeface="Arial" panose="020B0604020202020204" pitchFamily="34" charset="0"/>
              </a:defRPr>
            </a:lvl7pPr>
            <a:lvl8pPr defTabSz="1306513" fontAlgn="base">
              <a:spcBef>
                <a:spcPct val="0"/>
              </a:spcBef>
              <a:spcAft>
                <a:spcPct val="0"/>
              </a:spcAft>
              <a:defRPr>
                <a:solidFill>
                  <a:schemeClr val="tx1"/>
                </a:solidFill>
                <a:latin typeface="Arial" panose="020B0604020202020204" pitchFamily="34" charset="0"/>
              </a:defRPr>
            </a:lvl8pPr>
            <a:lvl9pPr defTabSz="1306513" fontAlgn="base">
              <a:spcBef>
                <a:spcPct val="0"/>
              </a:spcBef>
              <a:spcAft>
                <a:spcPct val="0"/>
              </a:spcAft>
              <a:defRPr>
                <a:solidFill>
                  <a:schemeClr val="tx1"/>
                </a:solidFill>
                <a:latin typeface="Arial" panose="020B0604020202020204" pitchFamily="34" charset="0"/>
              </a:defRPr>
            </a:lvl9pPr>
          </a:lstStyle>
          <a:p>
            <a:fld id="{E3DC9EEA-9E57-42E3-98D5-87BE28883399}" type="slidenum">
              <a:rPr lang="en-US" sz="1000" kern="1200" smtClean="0">
                <a:solidFill>
                  <a:schemeClr val="bg1"/>
                </a:solidFill>
                <a:effectLst/>
                <a:latin typeface="Arial" panose="020B0604020202020204" pitchFamily="34" charset="0"/>
                <a:ea typeface="+mn-ea"/>
                <a:cs typeface="+mn-cs"/>
              </a:rPr>
              <a:t>‹#›</a:t>
            </a:fld>
            <a:r>
              <a:rPr lang="en-US" sz="1000" kern="1200" dirty="0">
                <a:solidFill>
                  <a:schemeClr val="bg1"/>
                </a:solidFill>
                <a:effectLst/>
                <a:latin typeface="Arial" panose="020B0604020202020204" pitchFamily="34" charset="0"/>
                <a:ea typeface="+mn-ea"/>
                <a:cs typeface="+mn-cs"/>
              </a:rPr>
              <a:t> | ©2021 Storage Networking</a:t>
            </a:r>
            <a:r>
              <a:rPr lang="en-US" sz="1000" kern="1200" dirty="0">
                <a:solidFill>
                  <a:srgbClr val="552D80"/>
                </a:solidFill>
                <a:effectLst/>
                <a:latin typeface="Arial" panose="020B0604020202020204" pitchFamily="34" charset="0"/>
                <a:ea typeface="+mn-ea"/>
                <a:cs typeface="+mn-cs"/>
              </a:rPr>
              <a:t> </a:t>
            </a:r>
            <a:r>
              <a:rPr lang="en-US" sz="1000" kern="1200" dirty="0">
                <a:solidFill>
                  <a:schemeClr val="bg1"/>
                </a:solidFill>
                <a:effectLst/>
                <a:latin typeface="Arial" panose="020B0604020202020204" pitchFamily="34" charset="0"/>
                <a:ea typeface="+mn-ea"/>
                <a:cs typeface="+mn-cs"/>
              </a:rPr>
              <a:t>Industry Association. All Rights Reserved.</a:t>
            </a:r>
          </a:p>
        </p:txBody>
      </p:sp>
      <p:pic>
        <p:nvPicPr>
          <p:cNvPr id="10" name="Graphic 9">
            <a:extLst>
              <a:ext uri="{FF2B5EF4-FFF2-40B4-BE49-F238E27FC236}">
                <a16:creationId xmlns:a16="http://schemas.microsoft.com/office/drawing/2014/main" id="{65FDC5FA-A1CB-4212-94C6-E90EDCA1C0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48059" y="6400800"/>
            <a:ext cx="1786467" cy="393192"/>
          </a:xfrm>
          <a:prstGeom prst="rect">
            <a:avLst/>
          </a:prstGeom>
        </p:spPr>
      </p:pic>
    </p:spTree>
    <p:extLst>
      <p:ext uri="{BB962C8B-B14F-4D97-AF65-F5344CB8AC3E}">
        <p14:creationId xmlns:p14="http://schemas.microsoft.com/office/powerpoint/2010/main" val="288874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Title 1"/>
          <p:cNvSpPr txBox="1">
            <a:spLocks/>
          </p:cNvSpPr>
          <p:nvPr/>
        </p:nvSpPr>
        <p:spPr>
          <a:xfrm>
            <a:off x="153512" y="365125"/>
            <a:ext cx="119072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HelvNeue for IBM" panose="020B0604020202020204" pitchFamily="34" charset="0"/>
                <a:ea typeface="+mj-ea"/>
                <a:cs typeface="+mj-cs"/>
              </a:defRPr>
            </a:lvl1pPr>
          </a:lstStyle>
          <a:p>
            <a:r>
              <a:rPr lang="en-US" dirty="0"/>
              <a:t>Click to edit Master title style</a:t>
            </a:r>
          </a:p>
        </p:txBody>
      </p:sp>
      <p:pic>
        <p:nvPicPr>
          <p:cNvPr id="5" name="Picture 4">
            <a:extLst>
              <a:ext uri="{FF2B5EF4-FFF2-40B4-BE49-F238E27FC236}">
                <a16:creationId xmlns:a16="http://schemas.microsoft.com/office/drawing/2014/main" id="{EE14A088-073F-4091-8A23-99FF99D8BDBD}"/>
              </a:ext>
            </a:extLst>
          </p:cNvPr>
          <p:cNvPicPr>
            <a:picLocks noChangeAspect="1"/>
          </p:cNvPicPr>
          <p:nvPr/>
        </p:nvPicPr>
        <p:blipFill rotWithShape="1">
          <a:blip r:embed="rId2">
            <a:extLst>
              <a:ext uri="{28A0092B-C50C-407E-A947-70E740481C1C}">
                <a14:useLocalDpi xmlns:a14="http://schemas.microsoft.com/office/drawing/2010/main" val="0"/>
              </a:ext>
            </a:extLst>
          </a:blip>
          <a:srcRect t="18658" b="55528"/>
          <a:stretch/>
        </p:blipFill>
        <p:spPr>
          <a:xfrm>
            <a:off x="-17435" y="0"/>
            <a:ext cx="12209435" cy="2286000"/>
          </a:xfrm>
          <a:prstGeom prst="rect">
            <a:avLst/>
          </a:prstGeom>
        </p:spPr>
      </p:pic>
      <p:sp>
        <p:nvSpPr>
          <p:cNvPr id="7" name="Title 1">
            <a:extLst>
              <a:ext uri="{FF2B5EF4-FFF2-40B4-BE49-F238E27FC236}">
                <a16:creationId xmlns:a16="http://schemas.microsoft.com/office/drawing/2014/main" id="{C77A644C-7CBF-4378-88C4-12C79CD4F6B7}"/>
              </a:ext>
            </a:extLst>
          </p:cNvPr>
          <p:cNvSpPr>
            <a:spLocks noGrp="1"/>
          </p:cNvSpPr>
          <p:nvPr>
            <p:ph type="title"/>
          </p:nvPr>
        </p:nvSpPr>
        <p:spPr>
          <a:xfrm>
            <a:off x="186886" y="2651125"/>
            <a:ext cx="11873850" cy="1911350"/>
          </a:xfrm>
        </p:spPr>
        <p:txBody>
          <a:bodyPr anchor="b">
            <a:normAutofit/>
          </a:bodyPr>
          <a:lstStyle>
            <a:lvl1pPr algn="ctr">
              <a:defRPr sz="4400">
                <a:solidFill>
                  <a:srgbClr val="552D80"/>
                </a:solidFill>
                <a:latin typeface="HelvNeue for IBM" panose="020B0604020202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1B7492E-018A-4D48-9874-5BED8CF24343}"/>
              </a:ext>
            </a:extLst>
          </p:cNvPr>
          <p:cNvSpPr>
            <a:spLocks noGrp="1"/>
          </p:cNvSpPr>
          <p:nvPr>
            <p:ph type="body" idx="1"/>
          </p:nvPr>
        </p:nvSpPr>
        <p:spPr>
          <a:xfrm>
            <a:off x="186886" y="4589463"/>
            <a:ext cx="11873850" cy="1500187"/>
          </a:xfrm>
          <a:prstGeom prst="rect">
            <a:avLst/>
          </a:prstGeom>
        </p:spPr>
        <p:txBody>
          <a:bodyPr/>
          <a:lstStyle>
            <a:lvl1pPr marL="0" indent="0" algn="ctr">
              <a:buNone/>
              <a:defRPr sz="2400">
                <a:solidFill>
                  <a:schemeClr val="bg1">
                    <a:lumMod val="50000"/>
                  </a:schemeClr>
                </a:solidFill>
                <a:latin typeface="HelvNeue for IBM"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403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bg1">
                    <a:lumMod val="50000"/>
                  </a:schemeClr>
                </a:solidFill>
                <a:latin typeface="Arial" panose="020B0604020202020204" pitchFamily="34" charset="0"/>
                <a:cs typeface="Arial" panose="020B0604020202020204" pitchFamily="34" charset="0"/>
              </a:defRPr>
            </a:lvl2pPr>
            <a:lvl3pPr>
              <a:defRPr>
                <a:solidFill>
                  <a:srgbClr val="080A43"/>
                </a:solidFill>
                <a:latin typeface="Arial" panose="020B0604020202020204" pitchFamily="34" charset="0"/>
                <a:cs typeface="Arial" panose="020B0604020202020204" pitchFamily="34" charset="0"/>
              </a:defRPr>
            </a:lvl3pPr>
            <a:lvl4pPr>
              <a:defRPr>
                <a:solidFill>
                  <a:srgbClr val="BE1281"/>
                </a:solidFill>
                <a:latin typeface="Arial" panose="020B0604020202020204" pitchFamily="34" charset="0"/>
                <a:cs typeface="Arial" panose="020B0604020202020204" pitchFamily="34" charset="0"/>
              </a:defRPr>
            </a:lvl4pPr>
            <a:lvl5pPr>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bg1">
                    <a:lumMod val="50000"/>
                  </a:schemeClr>
                </a:solidFill>
                <a:latin typeface="Arial" panose="020B0604020202020204" pitchFamily="34" charset="0"/>
                <a:cs typeface="Arial" panose="020B0604020202020204" pitchFamily="34" charset="0"/>
              </a:defRPr>
            </a:lvl2pPr>
            <a:lvl3pPr>
              <a:defRPr>
                <a:solidFill>
                  <a:srgbClr val="261036"/>
                </a:solidFill>
                <a:latin typeface="Arial" panose="020B0604020202020204" pitchFamily="34" charset="0"/>
                <a:cs typeface="Arial" panose="020B0604020202020204" pitchFamily="34" charset="0"/>
              </a:defRPr>
            </a:lvl3pPr>
            <a:lvl4pPr>
              <a:defRPr>
                <a:solidFill>
                  <a:srgbClr val="BE1281"/>
                </a:solidFill>
                <a:latin typeface="Arial" panose="020B0604020202020204" pitchFamily="34" charset="0"/>
                <a:cs typeface="Arial" panose="020B0604020202020204" pitchFamily="34" charset="0"/>
              </a:defRPr>
            </a:lvl4pPr>
            <a:lvl5pPr>
              <a:defRPr>
                <a:solidFill>
                  <a:schemeClr val="bg1">
                    <a:lumMod val="6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EF1680D8-7410-4C49-81FE-8B873AA3FDCE}"/>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8284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8F60161-384A-46E3-8975-0FC963DEC530}"/>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9258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22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bove) + blank">
    <p:spTree>
      <p:nvGrpSpPr>
        <p:cNvPr id="1" name=""/>
        <p:cNvGrpSpPr/>
        <p:nvPr/>
      </p:nvGrpSpPr>
      <p:grpSpPr>
        <a:xfrm>
          <a:off x="0" y="0"/>
          <a:ext cx="0" cy="0"/>
          <a:chOff x="0" y="0"/>
          <a:chExt cx="0" cy="0"/>
        </a:xfrm>
      </p:grpSpPr>
      <p:sp>
        <p:nvSpPr>
          <p:cNvPr id="7" name="Title 6"/>
          <p:cNvSpPr>
            <a:spLocks noGrp="1"/>
          </p:cNvSpPr>
          <p:nvPr>
            <p:ph type="title"/>
          </p:nvPr>
        </p:nvSpPr>
        <p:spPr>
          <a:xfrm>
            <a:off x="306917" y="451905"/>
            <a:ext cx="5966369" cy="12192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403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6E1EAE4-237E-4D95-AB07-20D1B16547C9}"/>
              </a:ext>
            </a:extLst>
          </p:cNvPr>
          <p:cNvCxnSpPr>
            <a:cxnSpLocks/>
          </p:cNvCxnSpPr>
          <p:nvPr/>
        </p:nvCxnSpPr>
        <p:spPr>
          <a:xfrm>
            <a:off x="154355" y="6358023"/>
            <a:ext cx="11880171" cy="0"/>
          </a:xfrm>
          <a:prstGeom prst="line">
            <a:avLst/>
          </a:prstGeom>
          <a:ln w="44450">
            <a:gradFill flip="none" rotWithShape="1">
              <a:gsLst>
                <a:gs pos="0">
                  <a:srgbClr val="BE1281"/>
                </a:gs>
                <a:gs pos="100000">
                  <a:schemeClr val="accent4">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Rectangle 103">
            <a:extLst>
              <a:ext uri="{FF2B5EF4-FFF2-40B4-BE49-F238E27FC236}">
                <a16:creationId xmlns:a16="http://schemas.microsoft.com/office/drawing/2014/main" id="{44DF209A-77BB-43ED-A447-FB57C4E9EF2C}"/>
              </a:ext>
            </a:extLst>
          </p:cNvPr>
          <p:cNvSpPr>
            <a:spLocks noChangeArrowheads="1"/>
          </p:cNvSpPr>
          <p:nvPr/>
        </p:nvSpPr>
        <p:spPr bwMode="auto">
          <a:xfrm>
            <a:off x="154355" y="6514718"/>
            <a:ext cx="7382230" cy="211594"/>
          </a:xfrm>
          <a:prstGeom prst="rect">
            <a:avLst/>
          </a:prstGeom>
          <a:noFill/>
          <a:ln w="9525">
            <a:noFill/>
            <a:miter lim="800000"/>
            <a:headEnd/>
            <a:tailEnd/>
          </a:ln>
        </p:spPr>
        <p:txBody>
          <a:bodyPr wrap="square" lIns="57147" tIns="28574" rIns="57147" bIns="28574">
            <a:spAutoFit/>
          </a:bodyPr>
          <a:lstStyle>
            <a:lvl1pPr defTabSz="1306513">
              <a:defRPr>
                <a:solidFill>
                  <a:schemeClr val="tx1"/>
                </a:solidFill>
                <a:latin typeface="Arial" panose="020B0604020202020204" pitchFamily="34" charset="0"/>
              </a:defRPr>
            </a:lvl1pPr>
            <a:lvl2pPr defTabSz="1306513">
              <a:defRPr>
                <a:solidFill>
                  <a:schemeClr val="tx1"/>
                </a:solidFill>
                <a:latin typeface="Arial" panose="020B0604020202020204" pitchFamily="34" charset="0"/>
              </a:defRPr>
            </a:lvl2pPr>
            <a:lvl3pPr defTabSz="1306513">
              <a:defRPr>
                <a:solidFill>
                  <a:schemeClr val="tx1"/>
                </a:solidFill>
                <a:latin typeface="Arial" panose="020B0604020202020204" pitchFamily="34" charset="0"/>
              </a:defRPr>
            </a:lvl3pPr>
            <a:lvl4pPr defTabSz="1306513">
              <a:defRPr>
                <a:solidFill>
                  <a:schemeClr val="tx1"/>
                </a:solidFill>
                <a:latin typeface="Arial" panose="020B0604020202020204" pitchFamily="34" charset="0"/>
              </a:defRPr>
            </a:lvl4pPr>
            <a:lvl5pPr defTabSz="1306513">
              <a:defRPr>
                <a:solidFill>
                  <a:schemeClr val="tx1"/>
                </a:solidFill>
                <a:latin typeface="Arial" panose="020B0604020202020204" pitchFamily="34" charset="0"/>
              </a:defRPr>
            </a:lvl5pPr>
            <a:lvl6pPr defTabSz="1306513" fontAlgn="base">
              <a:spcBef>
                <a:spcPct val="0"/>
              </a:spcBef>
              <a:spcAft>
                <a:spcPct val="0"/>
              </a:spcAft>
              <a:defRPr>
                <a:solidFill>
                  <a:schemeClr val="tx1"/>
                </a:solidFill>
                <a:latin typeface="Arial" panose="020B0604020202020204" pitchFamily="34" charset="0"/>
              </a:defRPr>
            </a:lvl6pPr>
            <a:lvl7pPr defTabSz="1306513" fontAlgn="base">
              <a:spcBef>
                <a:spcPct val="0"/>
              </a:spcBef>
              <a:spcAft>
                <a:spcPct val="0"/>
              </a:spcAft>
              <a:defRPr>
                <a:solidFill>
                  <a:schemeClr val="tx1"/>
                </a:solidFill>
                <a:latin typeface="Arial" panose="020B0604020202020204" pitchFamily="34" charset="0"/>
              </a:defRPr>
            </a:lvl7pPr>
            <a:lvl8pPr defTabSz="1306513" fontAlgn="base">
              <a:spcBef>
                <a:spcPct val="0"/>
              </a:spcBef>
              <a:spcAft>
                <a:spcPct val="0"/>
              </a:spcAft>
              <a:defRPr>
                <a:solidFill>
                  <a:schemeClr val="tx1"/>
                </a:solidFill>
                <a:latin typeface="Arial" panose="020B0604020202020204" pitchFamily="34" charset="0"/>
              </a:defRPr>
            </a:lvl8pPr>
            <a:lvl9pPr defTabSz="1306513" fontAlgn="base">
              <a:spcBef>
                <a:spcPct val="0"/>
              </a:spcBef>
              <a:spcAft>
                <a:spcPct val="0"/>
              </a:spcAft>
              <a:defRPr>
                <a:solidFill>
                  <a:schemeClr val="tx1"/>
                </a:solidFill>
                <a:latin typeface="Arial" panose="020B0604020202020204" pitchFamily="34" charset="0"/>
              </a:defRPr>
            </a:lvl9pPr>
          </a:lstStyle>
          <a:p>
            <a:fld id="{E3DC9EEA-9E57-42E3-98D5-87BE28883399}" type="slidenum">
              <a:rPr lang="en-US" sz="1000" kern="1200" smtClean="0">
                <a:solidFill>
                  <a:srgbClr val="552D80"/>
                </a:solidFill>
                <a:effectLst/>
                <a:latin typeface="Arial" panose="020B0604020202020204" pitchFamily="34" charset="0"/>
                <a:ea typeface="+mn-ea"/>
                <a:cs typeface="+mn-cs"/>
              </a:rPr>
              <a:t>‹#›</a:t>
            </a:fld>
            <a:r>
              <a:rPr lang="en-US" sz="1000" kern="1200" dirty="0">
                <a:solidFill>
                  <a:srgbClr val="552D80"/>
                </a:solidFill>
                <a:effectLst/>
                <a:latin typeface="Arial" panose="020B0604020202020204" pitchFamily="34" charset="0"/>
                <a:ea typeface="+mn-ea"/>
                <a:cs typeface="+mn-cs"/>
              </a:rPr>
              <a:t> | ©2021 Storage Networking Industry Association. All Rights Reserved.</a:t>
            </a:r>
          </a:p>
        </p:txBody>
      </p:sp>
      <p:sp>
        <p:nvSpPr>
          <p:cNvPr id="4" name="Text Placeholder 3">
            <a:extLst>
              <a:ext uri="{FF2B5EF4-FFF2-40B4-BE49-F238E27FC236}">
                <a16:creationId xmlns:a16="http://schemas.microsoft.com/office/drawing/2014/main" id="{B48DB211-ADF9-4845-BFA5-3DA29D4B31E7}"/>
              </a:ext>
            </a:extLst>
          </p:cNvPr>
          <p:cNvSpPr>
            <a:spLocks noGrp="1"/>
          </p:cNvSpPr>
          <p:nvPr>
            <p:ph type="body" idx="1"/>
          </p:nvPr>
        </p:nvSpPr>
        <p:spPr>
          <a:xfrm>
            <a:off x="254977" y="1493104"/>
            <a:ext cx="11779548" cy="47082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A10A052-5B0A-4DED-8AB4-73CE100DBD34}"/>
              </a:ext>
            </a:extLst>
          </p:cNvPr>
          <p:cNvPicPr>
            <a:picLocks noChangeAspect="1"/>
          </p:cNvPicPr>
          <p:nvPr/>
        </p:nvPicPr>
        <p:blipFill rotWithShape="1">
          <a:blip r:embed="rId16">
            <a:extLst>
              <a:ext uri="{28A0092B-C50C-407E-A947-70E740481C1C}">
                <a14:useLocalDpi xmlns:a14="http://schemas.microsoft.com/office/drawing/2010/main" val="0"/>
              </a:ext>
            </a:extLst>
          </a:blip>
          <a:srcRect t="18658" b="78761"/>
          <a:stretch/>
        </p:blipFill>
        <p:spPr>
          <a:xfrm>
            <a:off x="-17435" y="0"/>
            <a:ext cx="12209435" cy="228600"/>
          </a:xfrm>
          <a:prstGeom prst="rect">
            <a:avLst/>
          </a:prstGeom>
        </p:spPr>
      </p:pic>
      <p:pic>
        <p:nvPicPr>
          <p:cNvPr id="8" name="Graphic 16">
            <a:extLst>
              <a:ext uri="{FF2B5EF4-FFF2-40B4-BE49-F238E27FC236}">
                <a16:creationId xmlns:a16="http://schemas.microsoft.com/office/drawing/2014/main" id="{1CE43B03-C0FB-4C35-9D87-443A758B128C}"/>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0248055" y="6400800"/>
            <a:ext cx="1786470" cy="393192"/>
          </a:xfrm>
          <a:prstGeom prst="rect">
            <a:avLst/>
          </a:prstGeom>
        </p:spPr>
      </p:pic>
    </p:spTree>
    <p:extLst>
      <p:ext uri="{BB962C8B-B14F-4D97-AF65-F5344CB8AC3E}">
        <p14:creationId xmlns:p14="http://schemas.microsoft.com/office/powerpoint/2010/main" val="32524601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Lst>
  <p:txStyles>
    <p:titleStyle>
      <a:lvl1pPr algn="l" defTabSz="914400" rtl="0" eaLnBrk="1" latinLnBrk="0" hangingPunct="1">
        <a:lnSpc>
          <a:spcPct val="90000"/>
        </a:lnSpc>
        <a:spcBef>
          <a:spcPct val="0"/>
        </a:spcBef>
        <a:buNone/>
        <a:defRPr sz="3600" b="0" i="0" kern="1200">
          <a:solidFill>
            <a:srgbClr val="562F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080A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hyperlink" Target="https://lists.openfabrics.org/mailman/listinfo/ofmfwg" TargetMode="External"/><Relationship Id="rId3" Type="http://schemas.openxmlformats.org/officeDocument/2006/relationships/hyperlink" Target="https://www.snia.org/swordfish" TargetMode="External"/><Relationship Id="rId7" Type="http://schemas.openxmlformats.org/officeDocument/2006/relationships/hyperlink" Target="https://www.openfabrics.org/working-grou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nia.org/forums/smi/about/join" TargetMode="External"/><Relationship Id="rId5" Type="http://schemas.openxmlformats.org/officeDocument/2006/relationships/hyperlink" Target="https://www.snia.org/member_com/join-SNIA" TargetMode="External"/><Relationship Id="rId10" Type="http://schemas.openxmlformats.org/officeDocument/2006/relationships/hyperlink" Target="https://www.dmtf.org/standards/redfish" TargetMode="External"/><Relationship Id="rId4" Type="http://schemas.openxmlformats.org/officeDocument/2006/relationships/hyperlink" Target="http://swordfishforum.com/" TargetMode="External"/><Relationship Id="rId9" Type="http://schemas.openxmlformats.org/officeDocument/2006/relationships/hyperlink" Target="https://www.openfabrics.org/membership-how-to-jo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22A5EC-C0B5-4DBE-A95A-283023340127}"/>
              </a:ext>
            </a:extLst>
          </p:cNvPr>
          <p:cNvSpPr>
            <a:spLocks noGrp="1"/>
          </p:cNvSpPr>
          <p:nvPr>
            <p:ph type="ctrTitle"/>
          </p:nvPr>
        </p:nvSpPr>
        <p:spPr>
          <a:xfrm>
            <a:off x="169755" y="1677978"/>
            <a:ext cx="11804993" cy="2387600"/>
          </a:xfrm>
        </p:spPr>
        <p:txBody>
          <a:bodyPr/>
          <a:lstStyle/>
          <a:p>
            <a:r>
              <a:rPr lang="en-US" dirty="0"/>
              <a:t>Universal Fabric Management For Tomorrow’s Data Centers</a:t>
            </a:r>
          </a:p>
        </p:txBody>
      </p:sp>
    </p:spTree>
    <p:extLst>
      <p:ext uri="{BB962C8B-B14F-4D97-AF65-F5344CB8AC3E}">
        <p14:creationId xmlns:p14="http://schemas.microsoft.com/office/powerpoint/2010/main" val="373122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Redfish Hierarchy: Adding Swordfish Advanced Storage</a:t>
            </a:r>
          </a:p>
        </p:txBody>
      </p:sp>
      <p:grpSp>
        <p:nvGrpSpPr>
          <p:cNvPr id="3" name="Group 2">
            <a:extLst>
              <a:ext uri="{FF2B5EF4-FFF2-40B4-BE49-F238E27FC236}">
                <a16:creationId xmlns:a16="http://schemas.microsoft.com/office/drawing/2014/main" id="{3B69FD2E-4BFF-47CE-BEC8-BE5FE9FDB73F}"/>
              </a:ext>
            </a:extLst>
          </p:cNvPr>
          <p:cNvGrpSpPr/>
          <p:nvPr/>
        </p:nvGrpSpPr>
        <p:grpSpPr>
          <a:xfrm>
            <a:off x="219393" y="1320224"/>
            <a:ext cx="11794294" cy="4913092"/>
            <a:chOff x="219393" y="1232672"/>
            <a:chExt cx="11794294" cy="4913092"/>
          </a:xfrm>
        </p:grpSpPr>
        <p:sp>
          <p:nvSpPr>
            <p:cNvPr id="5" name="TextBox 4">
              <a:extLst>
                <a:ext uri="{FF2B5EF4-FFF2-40B4-BE49-F238E27FC236}">
                  <a16:creationId xmlns:a16="http://schemas.microsoft.com/office/drawing/2014/main" id="{CC11DB77-E7BC-4EA7-8D05-6550294D55AB}"/>
                </a:ext>
              </a:extLst>
            </p:cNvPr>
            <p:cNvSpPr txBox="1"/>
            <p:nvPr/>
          </p:nvSpPr>
          <p:spPr bwMode="auto">
            <a:xfrm>
              <a:off x="962501" y="1898064"/>
              <a:ext cx="994312" cy="205679"/>
            </a:xfrm>
            <a:prstGeom prst="rect">
              <a:avLst/>
            </a:prstGeom>
            <a:solidFill>
              <a:schemeClr val="tx1">
                <a:lumMod val="75000"/>
              </a:schemeClr>
            </a:solidFill>
          </p:spPr>
          <p:txBody>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9"/>
                </a:spcAft>
                <a:buNone/>
                <a:defRPr/>
              </a:pPr>
              <a:r>
                <a:rPr lang="en-US" altLang="en-US" sz="800">
                  <a:solidFill>
                    <a:schemeClr val="bg1"/>
                  </a:solidFill>
                  <a:latin typeface="HP Simplified" panose="020B0604020204020204" pitchFamily="34" charset="0"/>
                </a:rPr>
                <a:t>/redfish/v1</a:t>
              </a:r>
            </a:p>
          </p:txBody>
        </p:sp>
        <p:sp>
          <p:nvSpPr>
            <p:cNvPr id="6" name="Rectangle 5">
              <a:extLst>
                <a:ext uri="{FF2B5EF4-FFF2-40B4-BE49-F238E27FC236}">
                  <a16:creationId xmlns:a16="http://schemas.microsoft.com/office/drawing/2014/main" id="{FCCD1C93-428E-4CC5-9473-0E65EEDE816D}"/>
                </a:ext>
              </a:extLst>
            </p:cNvPr>
            <p:cNvSpPr/>
            <p:nvPr/>
          </p:nvSpPr>
          <p:spPr bwMode="auto">
            <a:xfrm>
              <a:off x="2052142" y="1898175"/>
              <a:ext cx="1134536" cy="576036"/>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Storage</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cxnSp>
          <p:nvCxnSpPr>
            <p:cNvPr id="8" name="Elbow Connector 10">
              <a:extLst>
                <a:ext uri="{FF2B5EF4-FFF2-40B4-BE49-F238E27FC236}">
                  <a16:creationId xmlns:a16="http://schemas.microsoft.com/office/drawing/2014/main" id="{B4592DA0-0711-4FBD-8119-89D4A4A4E718}"/>
                </a:ext>
              </a:extLst>
            </p:cNvPr>
            <p:cNvCxnSpPr>
              <a:cxnSpLocks/>
              <a:stCxn id="5" idx="2"/>
            </p:cNvCxnSpPr>
            <p:nvPr/>
          </p:nvCxnSpPr>
          <p:spPr>
            <a:xfrm rot="16200000" flipH="1">
              <a:off x="1670292" y="1893103"/>
              <a:ext cx="162992" cy="5842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69">
              <a:extLst>
                <a:ext uri="{FF2B5EF4-FFF2-40B4-BE49-F238E27FC236}">
                  <a16:creationId xmlns:a16="http://schemas.microsoft.com/office/drawing/2014/main" id="{3E7BADC8-4C10-411C-B1C1-D43082A8B27C}"/>
                </a:ext>
              </a:extLst>
            </p:cNvPr>
            <p:cNvSpPr txBox="1">
              <a:spLocks noChangeArrowheads="1"/>
            </p:cNvSpPr>
            <p:nvPr/>
          </p:nvSpPr>
          <p:spPr bwMode="auto">
            <a:xfrm>
              <a:off x="2319723" y="1420730"/>
              <a:ext cx="691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Collection</a:t>
              </a:r>
            </a:p>
            <a:p>
              <a:pPr>
                <a:spcBef>
                  <a:spcPct val="0"/>
                </a:spcBef>
                <a:buFontTx/>
                <a:buNone/>
              </a:pPr>
              <a:r>
                <a:rPr lang="en-US" altLang="en-US" sz="900">
                  <a:solidFill>
                    <a:srgbClr val="000000"/>
                  </a:solidFill>
                  <a:cs typeface="Arial" panose="020B0604020202020204" pitchFamily="34" charset="0"/>
                </a:rPr>
                <a:t>Resource</a:t>
              </a:r>
            </a:p>
          </p:txBody>
        </p:sp>
        <p:sp>
          <p:nvSpPr>
            <p:cNvPr id="10" name="TextBox 70">
              <a:extLst>
                <a:ext uri="{FF2B5EF4-FFF2-40B4-BE49-F238E27FC236}">
                  <a16:creationId xmlns:a16="http://schemas.microsoft.com/office/drawing/2014/main" id="{ADFC5630-0142-4DD7-BBBB-028F27E239F8}"/>
                </a:ext>
              </a:extLst>
            </p:cNvPr>
            <p:cNvSpPr txBox="1">
              <a:spLocks noChangeArrowheads="1"/>
            </p:cNvSpPr>
            <p:nvPr/>
          </p:nvSpPr>
          <p:spPr bwMode="auto">
            <a:xfrm>
              <a:off x="3660423" y="1444739"/>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sp>
          <p:nvSpPr>
            <p:cNvPr id="11" name="Rectangle 10">
              <a:extLst>
                <a:ext uri="{FF2B5EF4-FFF2-40B4-BE49-F238E27FC236}">
                  <a16:creationId xmlns:a16="http://schemas.microsoft.com/office/drawing/2014/main" id="{1C7668EC-7C35-4A24-AB0B-F9C2E621A093}"/>
                </a:ext>
              </a:extLst>
            </p:cNvPr>
            <p:cNvSpPr/>
            <p:nvPr/>
          </p:nvSpPr>
          <p:spPr bwMode="auto">
            <a:xfrm>
              <a:off x="4811994" y="1888474"/>
              <a:ext cx="1019807" cy="619850"/>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2" name="TextBox 104">
              <a:extLst>
                <a:ext uri="{FF2B5EF4-FFF2-40B4-BE49-F238E27FC236}">
                  <a16:creationId xmlns:a16="http://schemas.microsoft.com/office/drawing/2014/main" id="{429EE79C-1BE0-4A6C-BEA3-CD341E9ECB16}"/>
                </a:ext>
              </a:extLst>
            </p:cNvPr>
            <p:cNvSpPr txBox="1">
              <a:spLocks noChangeArrowheads="1"/>
            </p:cNvSpPr>
            <p:nvPr/>
          </p:nvSpPr>
          <p:spPr bwMode="auto">
            <a:xfrm>
              <a:off x="4900277" y="1277443"/>
              <a:ext cx="142560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Subordinate</a:t>
              </a:r>
            </a:p>
            <a:p>
              <a:pPr>
                <a:spcBef>
                  <a:spcPct val="0"/>
                </a:spcBef>
                <a:buFontTx/>
                <a:buNone/>
              </a:pPr>
              <a:r>
                <a:rPr lang="en-US" altLang="en-US" sz="900">
                  <a:solidFill>
                    <a:srgbClr val="000000"/>
                  </a:solidFill>
                  <a:cs typeface="Arial" panose="020B0604020202020204" pitchFamily="34" charset="0"/>
                </a:rPr>
                <a:t>Resource</a:t>
              </a:r>
            </a:p>
            <a:p>
              <a:pPr>
                <a:spcBef>
                  <a:spcPct val="0"/>
                </a:spcBef>
                <a:buFontTx/>
                <a:buNone/>
              </a:pPr>
              <a:r>
                <a:rPr lang="en-US" altLang="en-US" sz="900">
                  <a:solidFill>
                    <a:srgbClr val="000000"/>
                  </a:solidFill>
                  <a:cs typeface="Arial" panose="020B0604020202020204" pitchFamily="34" charset="0"/>
                </a:rPr>
                <a:t>Collections</a:t>
              </a:r>
            </a:p>
          </p:txBody>
        </p:sp>
        <p:sp>
          <p:nvSpPr>
            <p:cNvPr id="13" name="TextBox 107">
              <a:extLst>
                <a:ext uri="{FF2B5EF4-FFF2-40B4-BE49-F238E27FC236}">
                  <a16:creationId xmlns:a16="http://schemas.microsoft.com/office/drawing/2014/main" id="{19A27530-C251-4550-83C9-DB46FF3DBB51}"/>
                </a:ext>
              </a:extLst>
            </p:cNvPr>
            <p:cNvSpPr txBox="1">
              <a:spLocks noChangeArrowheads="1"/>
            </p:cNvSpPr>
            <p:nvPr/>
          </p:nvSpPr>
          <p:spPr bwMode="auto">
            <a:xfrm>
              <a:off x="914402" y="1420730"/>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Service </a:t>
              </a:r>
              <a:br>
                <a:rPr lang="en-US" altLang="en-US" sz="900">
                  <a:solidFill>
                    <a:srgbClr val="000000"/>
                  </a:solidFill>
                  <a:cs typeface="Arial" panose="020B0604020202020204" pitchFamily="34" charset="0"/>
                </a:rPr>
              </a:br>
              <a:r>
                <a:rPr lang="en-US" altLang="en-US" sz="900">
                  <a:solidFill>
                    <a:srgbClr val="000000"/>
                  </a:solidFill>
                  <a:cs typeface="Arial" panose="020B0604020202020204" pitchFamily="34" charset="0"/>
                </a:rPr>
                <a:t>Root</a:t>
              </a:r>
            </a:p>
          </p:txBody>
        </p:sp>
        <p:sp>
          <p:nvSpPr>
            <p:cNvPr id="14" name="Rectangle 13">
              <a:extLst>
                <a:ext uri="{FF2B5EF4-FFF2-40B4-BE49-F238E27FC236}">
                  <a16:creationId xmlns:a16="http://schemas.microsoft.com/office/drawing/2014/main" id="{D81200AD-484D-4A0D-A4AD-1198F6ECDDFA}"/>
                </a:ext>
              </a:extLst>
            </p:cNvPr>
            <p:cNvSpPr/>
            <p:nvPr/>
          </p:nvSpPr>
          <p:spPr bwMode="auto">
            <a:xfrm>
              <a:off x="3384264" y="1898175"/>
              <a:ext cx="1134536" cy="583676"/>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sp>
          <p:nvSpPr>
            <p:cNvPr id="15" name="TextBox 81">
              <a:extLst>
                <a:ext uri="{FF2B5EF4-FFF2-40B4-BE49-F238E27FC236}">
                  <a16:creationId xmlns:a16="http://schemas.microsoft.com/office/drawing/2014/main" id="{2930301D-7F26-4BB9-84FF-981A23A43EB5}"/>
                </a:ext>
              </a:extLst>
            </p:cNvPr>
            <p:cNvSpPr txBox="1">
              <a:spLocks noChangeArrowheads="1"/>
            </p:cNvSpPr>
            <p:nvPr/>
          </p:nvSpPr>
          <p:spPr bwMode="auto">
            <a:xfrm>
              <a:off x="6251031" y="1397113"/>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cxnSp>
          <p:nvCxnSpPr>
            <p:cNvPr id="16" name="Elbow Connector 41">
              <a:extLst>
                <a:ext uri="{FF2B5EF4-FFF2-40B4-BE49-F238E27FC236}">
                  <a16:creationId xmlns:a16="http://schemas.microsoft.com/office/drawing/2014/main" id="{92DF106A-4FFA-437F-8F45-F750E23B0EA8}"/>
                </a:ext>
              </a:extLst>
            </p:cNvPr>
            <p:cNvCxnSpPr>
              <a:cxnSpLocks/>
              <a:stCxn id="6" idx="3"/>
              <a:endCxn id="14" idx="1"/>
            </p:cNvCxnSpPr>
            <p:nvPr/>
          </p:nvCxnSpPr>
          <p:spPr>
            <a:xfrm>
              <a:off x="3186678" y="2186193"/>
              <a:ext cx="197586" cy="382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C48F239-FEDD-4403-B502-72C5A83AE1A6}"/>
                </a:ext>
              </a:extLst>
            </p:cNvPr>
            <p:cNvSpPr/>
            <p:nvPr/>
          </p:nvSpPr>
          <p:spPr bwMode="auto">
            <a:xfrm>
              <a:off x="6078254" y="1892357"/>
              <a:ext cx="1019807" cy="6320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25">
                  <a:solidFill>
                    <a:srgbClr val="000000"/>
                  </a:solidFill>
                  <a:latin typeface="HP Simplified" pitchFamily="34" charset="0"/>
                  <a:cs typeface="HP Simplified" pitchFamily="34" charset="0"/>
                </a:rPr>
                <a:t>Reference (link) to Volume</a:t>
              </a:r>
            </a:p>
          </p:txBody>
        </p:sp>
        <p:cxnSp>
          <p:nvCxnSpPr>
            <p:cNvPr id="18" name="Elbow Connector 43">
              <a:extLst>
                <a:ext uri="{FF2B5EF4-FFF2-40B4-BE49-F238E27FC236}">
                  <a16:creationId xmlns:a16="http://schemas.microsoft.com/office/drawing/2014/main" id="{0FA72DA9-991A-447E-93AC-45E5B66837B2}"/>
                </a:ext>
              </a:extLst>
            </p:cNvPr>
            <p:cNvCxnSpPr>
              <a:cxnSpLocks/>
              <a:stCxn id="11" idx="3"/>
              <a:endCxn id="17" idx="1"/>
            </p:cNvCxnSpPr>
            <p:nvPr/>
          </p:nvCxnSpPr>
          <p:spPr>
            <a:xfrm>
              <a:off x="5831801" y="2198399"/>
              <a:ext cx="246453" cy="9987"/>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A4039D4-5DDB-4896-AB82-6F8F4B985A38}"/>
                </a:ext>
              </a:extLst>
            </p:cNvPr>
            <p:cNvSpPr txBox="1"/>
            <p:nvPr/>
          </p:nvSpPr>
          <p:spPr bwMode="auto">
            <a:xfrm>
              <a:off x="2060643" y="1905935"/>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a:t>
              </a:r>
            </a:p>
          </p:txBody>
        </p:sp>
        <p:sp>
          <p:nvSpPr>
            <p:cNvPr id="20" name="TextBox 19">
              <a:extLst>
                <a:ext uri="{FF2B5EF4-FFF2-40B4-BE49-F238E27FC236}">
                  <a16:creationId xmlns:a16="http://schemas.microsoft.com/office/drawing/2014/main" id="{A01B2EC7-0CF5-45A4-9E6B-707BC6E454D1}"/>
                </a:ext>
              </a:extLst>
            </p:cNvPr>
            <p:cNvSpPr txBox="1"/>
            <p:nvPr/>
          </p:nvSpPr>
          <p:spPr bwMode="auto">
            <a:xfrm>
              <a:off x="3363018" y="1902054"/>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Storage/&lt;id&gt;</a:t>
              </a:r>
            </a:p>
          </p:txBody>
        </p:sp>
        <p:sp>
          <p:nvSpPr>
            <p:cNvPr id="21" name="TextBox 20">
              <a:extLst>
                <a:ext uri="{FF2B5EF4-FFF2-40B4-BE49-F238E27FC236}">
                  <a16:creationId xmlns:a16="http://schemas.microsoft.com/office/drawing/2014/main" id="{0C2BFE5A-E1FB-4B20-BC5C-458A523C28E2}"/>
                </a:ext>
              </a:extLst>
            </p:cNvPr>
            <p:cNvSpPr txBox="1"/>
            <p:nvPr/>
          </p:nvSpPr>
          <p:spPr bwMode="auto">
            <a:xfrm>
              <a:off x="4825166" y="1877607"/>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Volumes</a:t>
              </a:r>
            </a:p>
          </p:txBody>
        </p:sp>
        <p:sp>
          <p:nvSpPr>
            <p:cNvPr id="22" name="TextBox 21">
              <a:extLst>
                <a:ext uri="{FF2B5EF4-FFF2-40B4-BE49-F238E27FC236}">
                  <a16:creationId xmlns:a16="http://schemas.microsoft.com/office/drawing/2014/main" id="{2790B15E-7FFB-4A41-AB61-BCA087204CEA}"/>
                </a:ext>
              </a:extLst>
            </p:cNvPr>
            <p:cNvSpPr txBox="1"/>
            <p:nvPr/>
          </p:nvSpPr>
          <p:spPr bwMode="auto">
            <a:xfrm>
              <a:off x="6078254" y="1896234"/>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Volumes/&lt;id&gt;</a:t>
              </a:r>
            </a:p>
          </p:txBody>
        </p:sp>
        <p:cxnSp>
          <p:nvCxnSpPr>
            <p:cNvPr id="23" name="Elbow Connector 159">
              <a:extLst>
                <a:ext uri="{FF2B5EF4-FFF2-40B4-BE49-F238E27FC236}">
                  <a16:creationId xmlns:a16="http://schemas.microsoft.com/office/drawing/2014/main" id="{101660A3-3A2D-4B4D-A5B8-116C1A009A56}"/>
                </a:ext>
              </a:extLst>
            </p:cNvPr>
            <p:cNvCxnSpPr>
              <a:cxnSpLocks/>
              <a:stCxn id="14" idx="2"/>
              <a:endCxn id="28" idx="0"/>
            </p:cNvCxnSpPr>
            <p:nvPr/>
          </p:nvCxnSpPr>
          <p:spPr>
            <a:xfrm>
              <a:off x="3951532" y="2481851"/>
              <a:ext cx="1331389" cy="325550"/>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Elbow Connector 140">
              <a:extLst>
                <a:ext uri="{FF2B5EF4-FFF2-40B4-BE49-F238E27FC236}">
                  <a16:creationId xmlns:a16="http://schemas.microsoft.com/office/drawing/2014/main" id="{E62EF589-7B8D-4379-AA67-21C8FF800813}"/>
                </a:ext>
              </a:extLst>
            </p:cNvPr>
            <p:cNvCxnSpPr>
              <a:cxnSpLocks/>
              <a:stCxn id="29" idx="0"/>
              <a:endCxn id="11" idx="2"/>
            </p:cNvCxnSpPr>
            <p:nvPr/>
          </p:nvCxnSpPr>
          <p:spPr>
            <a:xfrm flipH="1" flipV="1">
              <a:off x="5321898" y="2508324"/>
              <a:ext cx="1227179" cy="308085"/>
            </a:xfrm>
            <a:prstGeom prst="straightConnector1">
              <a:avLst/>
            </a:prstGeom>
            <a:ln w="63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
              <a:extLst>
                <a:ext uri="{FF2B5EF4-FFF2-40B4-BE49-F238E27FC236}">
                  <a16:creationId xmlns:a16="http://schemas.microsoft.com/office/drawing/2014/main" id="{2BE967DB-001F-449A-A20D-F5B85DF75C0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91287" y="2139167"/>
              <a:ext cx="1422400" cy="113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F9DBE735-A7FA-4F94-93EE-CD283467A595}"/>
                </a:ext>
              </a:extLst>
            </p:cNvPr>
            <p:cNvSpPr/>
            <p:nvPr/>
          </p:nvSpPr>
          <p:spPr bwMode="auto">
            <a:xfrm>
              <a:off x="4752058" y="2799641"/>
              <a:ext cx="1044721" cy="619849"/>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err="1">
                  <a:solidFill>
                    <a:schemeClr val="bg1"/>
                  </a:solidFill>
                  <a:latin typeface="HP Simplified" pitchFamily="34" charset="0"/>
                  <a:cs typeface="HP Simplified" pitchFamily="34" charset="0"/>
                </a:rPr>
                <a:t>StoragePool</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27" name="Rectangle 26">
              <a:extLst>
                <a:ext uri="{FF2B5EF4-FFF2-40B4-BE49-F238E27FC236}">
                  <a16:creationId xmlns:a16="http://schemas.microsoft.com/office/drawing/2014/main" id="{DB760145-D561-4FAA-B440-EF7E82FB2EA2}"/>
                </a:ext>
              </a:extLst>
            </p:cNvPr>
            <p:cNvSpPr/>
            <p:nvPr/>
          </p:nvSpPr>
          <p:spPr bwMode="auto">
            <a:xfrm>
              <a:off x="6039782" y="2799641"/>
              <a:ext cx="1019807" cy="605872"/>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28" name="TextBox 27">
              <a:extLst>
                <a:ext uri="{FF2B5EF4-FFF2-40B4-BE49-F238E27FC236}">
                  <a16:creationId xmlns:a16="http://schemas.microsoft.com/office/drawing/2014/main" id="{828538FB-3BF5-497F-B099-DFFA1FA5783D}"/>
                </a:ext>
              </a:extLst>
            </p:cNvPr>
            <p:cNvSpPr txBox="1"/>
            <p:nvPr/>
          </p:nvSpPr>
          <p:spPr bwMode="auto">
            <a:xfrm>
              <a:off x="4760560" y="2807401"/>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StoragePools</a:t>
              </a:r>
              <a:endParaRPr lang="en-US" sz="800">
                <a:solidFill>
                  <a:schemeClr val="bg1"/>
                </a:solidFill>
                <a:latin typeface="HP Simplified" pitchFamily="34" charset="0"/>
                <a:cs typeface="HP Simplified" pitchFamily="34" charset="0"/>
              </a:endParaRPr>
            </a:p>
          </p:txBody>
        </p:sp>
        <p:sp>
          <p:nvSpPr>
            <p:cNvPr id="29" name="TextBox 28">
              <a:extLst>
                <a:ext uri="{FF2B5EF4-FFF2-40B4-BE49-F238E27FC236}">
                  <a16:creationId xmlns:a16="http://schemas.microsoft.com/office/drawing/2014/main" id="{874206B5-D19C-4CFD-BFF0-F6669A73324A}"/>
                </a:ext>
              </a:extLst>
            </p:cNvPr>
            <p:cNvSpPr txBox="1"/>
            <p:nvPr/>
          </p:nvSpPr>
          <p:spPr bwMode="auto">
            <a:xfrm>
              <a:off x="6048285" y="2816409"/>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StoragePools</a:t>
              </a:r>
              <a:r>
                <a:rPr lang="en-US" sz="800">
                  <a:solidFill>
                    <a:schemeClr val="bg1"/>
                  </a:solidFill>
                  <a:latin typeface="HP Simplified" pitchFamily="34" charset="0"/>
                  <a:cs typeface="HP Simplified" pitchFamily="34" charset="0"/>
                </a:rPr>
                <a:t>/&lt;id&gt;</a:t>
              </a:r>
            </a:p>
          </p:txBody>
        </p:sp>
        <p:cxnSp>
          <p:nvCxnSpPr>
            <p:cNvPr id="30" name="Elbow Connector 41">
              <a:extLst>
                <a:ext uri="{FF2B5EF4-FFF2-40B4-BE49-F238E27FC236}">
                  <a16:creationId xmlns:a16="http://schemas.microsoft.com/office/drawing/2014/main" id="{B685BBB5-0BCA-4A9C-958E-34BA9927B1D6}"/>
                </a:ext>
              </a:extLst>
            </p:cNvPr>
            <p:cNvCxnSpPr>
              <a:cxnSpLocks/>
              <a:stCxn id="26" idx="3"/>
              <a:endCxn id="27" idx="1"/>
            </p:cNvCxnSpPr>
            <p:nvPr/>
          </p:nvCxnSpPr>
          <p:spPr>
            <a:xfrm flipV="1">
              <a:off x="5796779" y="3102577"/>
              <a:ext cx="243003" cy="6989"/>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ounded Rectangle 14">
              <a:extLst>
                <a:ext uri="{FF2B5EF4-FFF2-40B4-BE49-F238E27FC236}">
                  <a16:creationId xmlns:a16="http://schemas.microsoft.com/office/drawing/2014/main" id="{C20109C2-8B45-47C1-92AF-F8E29B22AE99}"/>
                </a:ext>
              </a:extLst>
            </p:cNvPr>
            <p:cNvSpPr/>
            <p:nvPr/>
          </p:nvSpPr>
          <p:spPr bwMode="auto">
            <a:xfrm>
              <a:off x="3535814" y="5587600"/>
              <a:ext cx="1974029" cy="431380"/>
            </a:xfrm>
            <a:prstGeom prst="roundRect">
              <a:avLst>
                <a:gd name="adj" fmla="val 4609"/>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b"/>
            <a:lstStyle/>
            <a:p>
              <a:pPr>
                <a:defRPr/>
              </a:pPr>
              <a:r>
                <a:rPr lang="en-US" sz="825" err="1">
                  <a:solidFill>
                    <a:schemeClr val="tx1"/>
                  </a:solidFill>
                </a:rPr>
                <a:t>SwordfishNVMeDrive</a:t>
              </a:r>
              <a:r>
                <a:rPr lang="en-US" sz="825">
                  <a:solidFill>
                    <a:schemeClr val="tx1"/>
                  </a:solidFill>
                </a:rPr>
                <a:t>, v1.0.0</a:t>
              </a:r>
            </a:p>
          </p:txBody>
        </p:sp>
        <p:sp>
          <p:nvSpPr>
            <p:cNvPr id="32" name="TextBox 31">
              <a:extLst>
                <a:ext uri="{FF2B5EF4-FFF2-40B4-BE49-F238E27FC236}">
                  <a16:creationId xmlns:a16="http://schemas.microsoft.com/office/drawing/2014/main" id="{624B5B5E-4EFF-4E96-8AA2-3F940D27B2FB}"/>
                </a:ext>
              </a:extLst>
            </p:cNvPr>
            <p:cNvSpPr txBox="1"/>
            <p:nvPr/>
          </p:nvSpPr>
          <p:spPr bwMode="auto">
            <a:xfrm>
              <a:off x="3535814" y="5598560"/>
              <a:ext cx="1966681"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/redfish/v1/Registries/</a:t>
              </a:r>
              <a:r>
                <a:rPr lang="en-US" sz="800" err="1">
                  <a:solidFill>
                    <a:schemeClr val="bg1"/>
                  </a:solidFill>
                  <a:latin typeface="HP Simplified" pitchFamily="34" charset="0"/>
                  <a:cs typeface="HP Simplified" pitchFamily="34" charset="0"/>
                </a:rPr>
                <a:t>AdvertisedFeatures</a:t>
              </a:r>
              <a:endParaRPr lang="en-US" sz="800">
                <a:solidFill>
                  <a:schemeClr val="bg1"/>
                </a:solidFill>
                <a:latin typeface="HP Simplified" pitchFamily="34" charset="0"/>
                <a:cs typeface="HP Simplified" pitchFamily="34" charset="0"/>
              </a:endParaRPr>
            </a:p>
          </p:txBody>
        </p:sp>
        <p:cxnSp>
          <p:nvCxnSpPr>
            <p:cNvPr id="33" name="Elbow Connector 10">
              <a:extLst>
                <a:ext uri="{FF2B5EF4-FFF2-40B4-BE49-F238E27FC236}">
                  <a16:creationId xmlns:a16="http://schemas.microsoft.com/office/drawing/2014/main" id="{A8647734-241E-40F1-84D6-CBE99BE83BDA}"/>
                </a:ext>
              </a:extLst>
            </p:cNvPr>
            <p:cNvCxnSpPr>
              <a:cxnSpLocks/>
              <a:stCxn id="5" idx="2"/>
              <a:endCxn id="38" idx="1"/>
            </p:cNvCxnSpPr>
            <p:nvPr/>
          </p:nvCxnSpPr>
          <p:spPr>
            <a:xfrm rot="16200000" flipH="1">
              <a:off x="-108048" y="3671448"/>
              <a:ext cx="3697267" cy="561856"/>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BED8D5E-A088-4C3B-86B2-D7455329A2DD}"/>
                </a:ext>
              </a:extLst>
            </p:cNvPr>
            <p:cNvSpPr txBox="1"/>
            <p:nvPr/>
          </p:nvSpPr>
          <p:spPr>
            <a:xfrm>
              <a:off x="5613079" y="5595915"/>
              <a:ext cx="2366971" cy="5140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050">
                  <a:solidFill>
                    <a:schemeClr val="tx1"/>
                  </a:solidFill>
                </a:rPr>
                <a:t>Features Registry contains the published supported Features.</a:t>
              </a:r>
            </a:p>
          </p:txBody>
        </p:sp>
        <p:sp>
          <p:nvSpPr>
            <p:cNvPr id="35" name="TextBox 34">
              <a:extLst>
                <a:ext uri="{FF2B5EF4-FFF2-40B4-BE49-F238E27FC236}">
                  <a16:creationId xmlns:a16="http://schemas.microsoft.com/office/drawing/2014/main" id="{CBAD21D2-67C5-405E-82F3-3A153F6EAC81}"/>
                </a:ext>
              </a:extLst>
            </p:cNvPr>
            <p:cNvSpPr txBox="1"/>
            <p:nvPr/>
          </p:nvSpPr>
          <p:spPr>
            <a:xfrm>
              <a:off x="7730539" y="1232672"/>
              <a:ext cx="2103751" cy="954107"/>
            </a:xfrm>
            <a:prstGeom prst="rect">
              <a:avLst/>
            </a:prstGeom>
            <a:noFill/>
          </p:spPr>
          <p:txBody>
            <a:bodyPr wrap="square" rtlCol="0">
              <a:spAutoFit/>
            </a:bodyPr>
            <a:lstStyle/>
            <a:p>
              <a:pPr algn="ctr"/>
              <a:r>
                <a:rPr lang="en-US" sz="1400"/>
                <a:t>Swordfish schema (Controllers, Volumes, </a:t>
              </a:r>
              <a:r>
                <a:rPr lang="en-US" sz="1400" err="1"/>
                <a:t>StoragePools</a:t>
              </a:r>
              <a:r>
                <a:rPr lang="en-US" sz="1400"/>
                <a:t>, </a:t>
              </a:r>
              <a:r>
                <a:rPr lang="en-US" sz="1400" err="1"/>
                <a:t>etc</a:t>
              </a:r>
              <a:r>
                <a:rPr lang="en-US" sz="1400"/>
                <a:t>) attach to storage.</a:t>
              </a:r>
            </a:p>
          </p:txBody>
        </p:sp>
        <p:cxnSp>
          <p:nvCxnSpPr>
            <p:cNvPr id="36" name="Elbow Connector 41">
              <a:extLst>
                <a:ext uri="{FF2B5EF4-FFF2-40B4-BE49-F238E27FC236}">
                  <a16:creationId xmlns:a16="http://schemas.microsoft.com/office/drawing/2014/main" id="{D741FF2B-B712-454F-AD8B-A9E370341DCD}"/>
                </a:ext>
              </a:extLst>
            </p:cNvPr>
            <p:cNvCxnSpPr>
              <a:cxnSpLocks/>
              <a:stCxn id="14" idx="3"/>
              <a:endCxn id="11" idx="1"/>
            </p:cNvCxnSpPr>
            <p:nvPr/>
          </p:nvCxnSpPr>
          <p:spPr>
            <a:xfrm>
              <a:off x="4518800" y="2190013"/>
              <a:ext cx="293194" cy="8386"/>
            </a:xfrm>
            <a:prstGeom prst="straightConnector1">
              <a:avLst/>
            </a:prstGeom>
            <a:ln w="63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E2D5E6A-8E6B-46A2-A8B9-1D1D858F2882}"/>
                </a:ext>
              </a:extLst>
            </p:cNvPr>
            <p:cNvCxnSpPr>
              <a:cxnSpLocks/>
              <a:stCxn id="46" idx="0"/>
              <a:endCxn id="14" idx="2"/>
            </p:cNvCxnSpPr>
            <p:nvPr/>
          </p:nvCxnSpPr>
          <p:spPr bwMode="auto">
            <a:xfrm flipV="1">
              <a:off x="3909711" y="2481851"/>
              <a:ext cx="41821" cy="2052659"/>
            </a:xfrm>
            <a:prstGeom prst="straightConnector1">
              <a:avLst/>
            </a:prstGeom>
            <a:solidFill>
              <a:schemeClr val="accent1"/>
            </a:solidFill>
            <a:ln w="9525" cap="flat" cmpd="sng" algn="ctr">
              <a:solidFill>
                <a:schemeClr val="tx1"/>
              </a:solidFill>
              <a:prstDash val="dash"/>
              <a:round/>
              <a:headEnd type="triangle" w="med" len="med"/>
              <a:tailEnd type="none"/>
            </a:ln>
            <a:effectLst/>
          </p:spPr>
        </p:cxnSp>
        <p:sp>
          <p:nvSpPr>
            <p:cNvPr id="38" name="Rectangle 37">
              <a:extLst>
                <a:ext uri="{FF2B5EF4-FFF2-40B4-BE49-F238E27FC236}">
                  <a16:creationId xmlns:a16="http://schemas.microsoft.com/office/drawing/2014/main" id="{9A191139-B35D-4FF4-9505-3C859DC039C9}"/>
                </a:ext>
              </a:extLst>
            </p:cNvPr>
            <p:cNvSpPr/>
            <p:nvPr/>
          </p:nvSpPr>
          <p:spPr bwMode="auto">
            <a:xfrm>
              <a:off x="2021513" y="5578187"/>
              <a:ext cx="1134536" cy="445645"/>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39" name="TextBox 38">
              <a:extLst>
                <a:ext uri="{FF2B5EF4-FFF2-40B4-BE49-F238E27FC236}">
                  <a16:creationId xmlns:a16="http://schemas.microsoft.com/office/drawing/2014/main" id="{554FF983-C182-49F5-BD7D-B9071BA4921D}"/>
                </a:ext>
              </a:extLst>
            </p:cNvPr>
            <p:cNvSpPr txBox="1"/>
            <p:nvPr/>
          </p:nvSpPr>
          <p:spPr bwMode="auto">
            <a:xfrm>
              <a:off x="2030014" y="5585947"/>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./Registries</a:t>
              </a:r>
            </a:p>
          </p:txBody>
        </p:sp>
        <p:cxnSp>
          <p:nvCxnSpPr>
            <p:cNvPr id="40" name="Elbow Connector 34">
              <a:extLst>
                <a:ext uri="{FF2B5EF4-FFF2-40B4-BE49-F238E27FC236}">
                  <a16:creationId xmlns:a16="http://schemas.microsoft.com/office/drawing/2014/main" id="{8C90A1AD-066E-4AA9-945F-53D0FB367D31}"/>
                </a:ext>
              </a:extLst>
            </p:cNvPr>
            <p:cNvCxnSpPr>
              <a:cxnSpLocks/>
              <a:stCxn id="38" idx="3"/>
              <a:endCxn id="31" idx="1"/>
            </p:cNvCxnSpPr>
            <p:nvPr/>
          </p:nvCxnSpPr>
          <p:spPr>
            <a:xfrm>
              <a:off x="3156049" y="5801010"/>
              <a:ext cx="379765" cy="2280"/>
            </a:xfrm>
            <a:prstGeom prst="bentConnector3">
              <a:avLst>
                <a:gd name="adj1" fmla="val 50000"/>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8FE86F6-D057-4A5F-849E-2E65A0660501}"/>
                </a:ext>
              </a:extLst>
            </p:cNvPr>
            <p:cNvSpPr/>
            <p:nvPr/>
          </p:nvSpPr>
          <p:spPr bwMode="auto">
            <a:xfrm>
              <a:off x="2020944" y="4530631"/>
              <a:ext cx="1134536" cy="546947"/>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Chassis</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cxnSp>
          <p:nvCxnSpPr>
            <p:cNvPr id="42" name="Elbow Connector 10">
              <a:extLst>
                <a:ext uri="{FF2B5EF4-FFF2-40B4-BE49-F238E27FC236}">
                  <a16:creationId xmlns:a16="http://schemas.microsoft.com/office/drawing/2014/main" id="{114BD7CC-2BA1-45D6-8CFE-00B268108486}"/>
                </a:ext>
              </a:extLst>
            </p:cNvPr>
            <p:cNvCxnSpPr>
              <a:cxnSpLocks/>
              <a:stCxn id="5" idx="2"/>
              <a:endCxn id="41" idx="1"/>
            </p:cNvCxnSpPr>
            <p:nvPr/>
          </p:nvCxnSpPr>
          <p:spPr>
            <a:xfrm rot="16200000" flipH="1">
              <a:off x="390119" y="3173280"/>
              <a:ext cx="2700362" cy="561287"/>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21947D6-FE23-4F12-B1D9-61B9AA5BFA1B}"/>
                </a:ext>
              </a:extLst>
            </p:cNvPr>
            <p:cNvSpPr/>
            <p:nvPr/>
          </p:nvSpPr>
          <p:spPr bwMode="auto">
            <a:xfrm>
              <a:off x="3353066" y="4530631"/>
              <a:ext cx="1134536" cy="54694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600">
                <a:solidFill>
                  <a:srgbClr val="000000"/>
                </a:solidFill>
                <a:latin typeface="HP Simplified" pitchFamily="34" charset="0"/>
                <a:cs typeface="HP Simplified" pitchFamily="34" charset="0"/>
              </a:endParaRPr>
            </a:p>
          </p:txBody>
        </p:sp>
        <p:cxnSp>
          <p:nvCxnSpPr>
            <p:cNvPr id="44" name="Elbow Connector 41">
              <a:extLst>
                <a:ext uri="{FF2B5EF4-FFF2-40B4-BE49-F238E27FC236}">
                  <a16:creationId xmlns:a16="http://schemas.microsoft.com/office/drawing/2014/main" id="{28D182DC-AB0E-405E-A6B8-C43260373926}"/>
                </a:ext>
              </a:extLst>
            </p:cNvPr>
            <p:cNvCxnSpPr>
              <a:cxnSpLocks/>
              <a:stCxn id="41" idx="3"/>
              <a:endCxn id="43" idx="1"/>
            </p:cNvCxnSpPr>
            <p:nvPr/>
          </p:nvCxnSpPr>
          <p:spPr>
            <a:xfrm>
              <a:off x="3155480" y="4804105"/>
              <a:ext cx="197586"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9C86481-9351-45DB-985C-3EC948E3D803}"/>
                </a:ext>
              </a:extLst>
            </p:cNvPr>
            <p:cNvSpPr txBox="1"/>
            <p:nvPr/>
          </p:nvSpPr>
          <p:spPr bwMode="auto">
            <a:xfrm>
              <a:off x="2029445" y="4538391"/>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./Chassis</a:t>
              </a:r>
            </a:p>
          </p:txBody>
        </p:sp>
        <p:sp>
          <p:nvSpPr>
            <p:cNvPr id="46" name="TextBox 45">
              <a:extLst>
                <a:ext uri="{FF2B5EF4-FFF2-40B4-BE49-F238E27FC236}">
                  <a16:creationId xmlns:a16="http://schemas.microsoft.com/office/drawing/2014/main" id="{7EE608FA-AE7E-451E-A152-C51126432BE9}"/>
                </a:ext>
              </a:extLst>
            </p:cNvPr>
            <p:cNvSpPr txBox="1"/>
            <p:nvPr/>
          </p:nvSpPr>
          <p:spPr bwMode="auto">
            <a:xfrm>
              <a:off x="3331820" y="4534510"/>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Chassis/&lt;id&gt;</a:t>
              </a:r>
            </a:p>
          </p:txBody>
        </p:sp>
        <p:sp>
          <p:nvSpPr>
            <p:cNvPr id="47" name="Rectangle 46">
              <a:extLst>
                <a:ext uri="{FF2B5EF4-FFF2-40B4-BE49-F238E27FC236}">
                  <a16:creationId xmlns:a16="http://schemas.microsoft.com/office/drawing/2014/main" id="{45E49F9F-3F41-4A49-9C3E-CB3D80D06620}"/>
                </a:ext>
              </a:extLst>
            </p:cNvPr>
            <p:cNvSpPr/>
            <p:nvPr/>
          </p:nvSpPr>
          <p:spPr bwMode="auto">
            <a:xfrm>
              <a:off x="4776972" y="4558760"/>
              <a:ext cx="1019807" cy="49448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48" name="Rectangle 47">
              <a:extLst>
                <a:ext uri="{FF2B5EF4-FFF2-40B4-BE49-F238E27FC236}">
                  <a16:creationId xmlns:a16="http://schemas.microsoft.com/office/drawing/2014/main" id="{E0EEF091-ED59-420F-BF4B-D8149A212FD3}"/>
                </a:ext>
              </a:extLst>
            </p:cNvPr>
            <p:cNvSpPr/>
            <p:nvPr/>
          </p:nvSpPr>
          <p:spPr bwMode="auto">
            <a:xfrm>
              <a:off x="6043232" y="4562643"/>
              <a:ext cx="1019807" cy="483612"/>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25">
                  <a:solidFill>
                    <a:srgbClr val="000000"/>
                  </a:solidFill>
                  <a:latin typeface="HP Simplified" pitchFamily="34" charset="0"/>
                  <a:cs typeface="HP Simplified" pitchFamily="34" charset="0"/>
                </a:rPr>
                <a:t>Drive Instance</a:t>
              </a:r>
            </a:p>
          </p:txBody>
        </p:sp>
        <p:cxnSp>
          <p:nvCxnSpPr>
            <p:cNvPr id="49" name="Elbow Connector 43">
              <a:extLst>
                <a:ext uri="{FF2B5EF4-FFF2-40B4-BE49-F238E27FC236}">
                  <a16:creationId xmlns:a16="http://schemas.microsoft.com/office/drawing/2014/main" id="{940F30F6-C9F0-4B2E-B14B-993974BC8A86}"/>
                </a:ext>
              </a:extLst>
            </p:cNvPr>
            <p:cNvCxnSpPr>
              <a:cxnSpLocks/>
              <a:stCxn id="47" idx="3"/>
              <a:endCxn id="48" idx="1"/>
            </p:cNvCxnSpPr>
            <p:nvPr/>
          </p:nvCxnSpPr>
          <p:spPr>
            <a:xfrm flipV="1">
              <a:off x="5796779" y="4804449"/>
              <a:ext cx="246453" cy="155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F27E8CB-348B-4376-A1B5-0605557BDA90}"/>
                </a:ext>
              </a:extLst>
            </p:cNvPr>
            <p:cNvSpPr txBox="1"/>
            <p:nvPr/>
          </p:nvSpPr>
          <p:spPr bwMode="auto">
            <a:xfrm>
              <a:off x="4790144" y="4547893"/>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Drives</a:t>
              </a:r>
            </a:p>
          </p:txBody>
        </p:sp>
        <p:sp>
          <p:nvSpPr>
            <p:cNvPr id="51" name="TextBox 50">
              <a:extLst>
                <a:ext uri="{FF2B5EF4-FFF2-40B4-BE49-F238E27FC236}">
                  <a16:creationId xmlns:a16="http://schemas.microsoft.com/office/drawing/2014/main" id="{97896CBF-27E0-4246-BF0D-315754EF8D01}"/>
                </a:ext>
              </a:extLst>
            </p:cNvPr>
            <p:cNvSpPr txBox="1"/>
            <p:nvPr/>
          </p:nvSpPr>
          <p:spPr bwMode="auto">
            <a:xfrm>
              <a:off x="6043232" y="4566520"/>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Drives/&lt;id&gt;</a:t>
              </a:r>
            </a:p>
          </p:txBody>
        </p:sp>
        <p:cxnSp>
          <p:nvCxnSpPr>
            <p:cNvPr id="52" name="Elbow Connector 41">
              <a:extLst>
                <a:ext uri="{FF2B5EF4-FFF2-40B4-BE49-F238E27FC236}">
                  <a16:creationId xmlns:a16="http://schemas.microsoft.com/office/drawing/2014/main" id="{33EC0D73-1FDE-49D8-AB6A-0B161A36BDE9}"/>
                </a:ext>
              </a:extLst>
            </p:cNvPr>
            <p:cNvCxnSpPr>
              <a:cxnSpLocks/>
              <a:stCxn id="43" idx="3"/>
              <a:endCxn id="47" idx="1"/>
            </p:cNvCxnSpPr>
            <p:nvPr/>
          </p:nvCxnSpPr>
          <p:spPr>
            <a:xfrm>
              <a:off x="4487602" y="4804105"/>
              <a:ext cx="289370" cy="1896"/>
            </a:xfrm>
            <a:prstGeom prst="straightConnector1">
              <a:avLst/>
            </a:prstGeom>
            <a:ln w="635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FBF1E07-76D7-4F23-AA72-70068FA6515E}"/>
                </a:ext>
              </a:extLst>
            </p:cNvPr>
            <p:cNvSpPr/>
            <p:nvPr/>
          </p:nvSpPr>
          <p:spPr bwMode="auto">
            <a:xfrm>
              <a:off x="7693551" y="2799641"/>
              <a:ext cx="1044721" cy="619849"/>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err="1">
                  <a:solidFill>
                    <a:schemeClr val="bg1"/>
                  </a:solidFill>
                  <a:latin typeface="HP Simplified" pitchFamily="34" charset="0"/>
                  <a:cs typeface="HP Simplified" pitchFamily="34" charset="0"/>
                </a:rPr>
                <a:t>StoragePool</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4" name="Rectangle 53">
              <a:extLst>
                <a:ext uri="{FF2B5EF4-FFF2-40B4-BE49-F238E27FC236}">
                  <a16:creationId xmlns:a16="http://schemas.microsoft.com/office/drawing/2014/main" id="{9D22766F-F263-411A-AE02-58D09407F042}"/>
                </a:ext>
              </a:extLst>
            </p:cNvPr>
            <p:cNvSpPr/>
            <p:nvPr/>
          </p:nvSpPr>
          <p:spPr bwMode="auto">
            <a:xfrm>
              <a:off x="8981275" y="2799641"/>
              <a:ext cx="1176878" cy="61984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Volume (Namespace) Instance</a:t>
              </a:r>
            </a:p>
          </p:txBody>
        </p:sp>
        <p:sp>
          <p:nvSpPr>
            <p:cNvPr id="55" name="TextBox 54">
              <a:extLst>
                <a:ext uri="{FF2B5EF4-FFF2-40B4-BE49-F238E27FC236}">
                  <a16:creationId xmlns:a16="http://schemas.microsoft.com/office/drawing/2014/main" id="{9F9DA5BC-6CB4-4389-992A-FFF9EE633FB7}"/>
                </a:ext>
              </a:extLst>
            </p:cNvPr>
            <p:cNvSpPr txBox="1"/>
            <p:nvPr/>
          </p:nvSpPr>
          <p:spPr bwMode="auto">
            <a:xfrm>
              <a:off x="7702053" y="2807401"/>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AllocatedVolumes</a:t>
              </a:r>
              <a:endParaRPr lang="en-US" sz="800">
                <a:solidFill>
                  <a:schemeClr val="bg1"/>
                </a:solidFill>
                <a:latin typeface="HP Simplified" pitchFamily="34" charset="0"/>
                <a:cs typeface="HP Simplified" pitchFamily="34" charset="0"/>
              </a:endParaRPr>
            </a:p>
          </p:txBody>
        </p:sp>
        <p:sp>
          <p:nvSpPr>
            <p:cNvPr id="56" name="TextBox 55">
              <a:extLst>
                <a:ext uri="{FF2B5EF4-FFF2-40B4-BE49-F238E27FC236}">
                  <a16:creationId xmlns:a16="http://schemas.microsoft.com/office/drawing/2014/main" id="{7D46E7E4-1558-4695-8F6D-D1E5BDB3CBCE}"/>
                </a:ext>
              </a:extLst>
            </p:cNvPr>
            <p:cNvSpPr txBox="1"/>
            <p:nvPr/>
          </p:nvSpPr>
          <p:spPr bwMode="auto">
            <a:xfrm>
              <a:off x="8989778" y="2816409"/>
              <a:ext cx="1168375"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AllocatedVolumes</a:t>
              </a:r>
              <a:r>
                <a:rPr lang="en-US" sz="800">
                  <a:solidFill>
                    <a:schemeClr val="bg1"/>
                  </a:solidFill>
                  <a:latin typeface="HP Simplified" pitchFamily="34" charset="0"/>
                  <a:cs typeface="HP Simplified" pitchFamily="34" charset="0"/>
                </a:rPr>
                <a:t>/&lt;id&gt;</a:t>
              </a:r>
            </a:p>
          </p:txBody>
        </p:sp>
        <p:cxnSp>
          <p:nvCxnSpPr>
            <p:cNvPr id="57" name="Elbow Connector 41">
              <a:extLst>
                <a:ext uri="{FF2B5EF4-FFF2-40B4-BE49-F238E27FC236}">
                  <a16:creationId xmlns:a16="http://schemas.microsoft.com/office/drawing/2014/main" id="{8D1FD32C-D3C7-4790-B858-622C1E194AF2}"/>
                </a:ext>
              </a:extLst>
            </p:cNvPr>
            <p:cNvCxnSpPr>
              <a:cxnSpLocks/>
              <a:stCxn id="53" idx="3"/>
              <a:endCxn id="54" idx="1"/>
            </p:cNvCxnSpPr>
            <p:nvPr/>
          </p:nvCxnSpPr>
          <p:spPr>
            <a:xfrm>
              <a:off x="8738272" y="3109566"/>
              <a:ext cx="24300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163C246C-B250-477C-AF92-6E9B90BB3194}"/>
                </a:ext>
              </a:extLst>
            </p:cNvPr>
            <p:cNvCxnSpPr>
              <a:cxnSpLocks/>
              <a:stCxn id="27" idx="3"/>
              <a:endCxn id="53" idx="1"/>
            </p:cNvCxnSpPr>
            <p:nvPr/>
          </p:nvCxnSpPr>
          <p:spPr>
            <a:xfrm>
              <a:off x="7059589" y="3102577"/>
              <a:ext cx="633962" cy="6989"/>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6E4DCD39-63B0-4494-B8DC-97EE4F5C6647}"/>
                </a:ext>
              </a:extLst>
            </p:cNvPr>
            <p:cNvCxnSpPr>
              <a:cxnSpLocks/>
              <a:stCxn id="51" idx="0"/>
              <a:endCxn id="27" idx="2"/>
            </p:cNvCxnSpPr>
            <p:nvPr/>
          </p:nvCxnSpPr>
          <p:spPr>
            <a:xfrm flipV="1">
              <a:off x="6546550" y="3405513"/>
              <a:ext cx="3136" cy="116100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0" name="Connector: Curved 59">
              <a:extLst>
                <a:ext uri="{FF2B5EF4-FFF2-40B4-BE49-F238E27FC236}">
                  <a16:creationId xmlns:a16="http://schemas.microsoft.com/office/drawing/2014/main" id="{4792937C-1645-4D5F-904C-C1D1E3389BBB}"/>
                </a:ext>
              </a:extLst>
            </p:cNvPr>
            <p:cNvCxnSpPr>
              <a:cxnSpLocks/>
              <a:stCxn id="17" idx="3"/>
              <a:endCxn id="56" idx="0"/>
            </p:cNvCxnSpPr>
            <p:nvPr/>
          </p:nvCxnSpPr>
          <p:spPr>
            <a:xfrm>
              <a:off x="7098061" y="2208386"/>
              <a:ext cx="2475905" cy="608023"/>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61" name="Rectangle 60">
              <a:extLst>
                <a:ext uri="{FF2B5EF4-FFF2-40B4-BE49-F238E27FC236}">
                  <a16:creationId xmlns:a16="http://schemas.microsoft.com/office/drawing/2014/main" id="{F2431548-3E35-45E2-8664-D24F07858A63}"/>
                </a:ext>
              </a:extLst>
            </p:cNvPr>
            <p:cNvSpPr/>
            <p:nvPr/>
          </p:nvSpPr>
          <p:spPr bwMode="auto">
            <a:xfrm>
              <a:off x="1722223" y="2900669"/>
              <a:ext cx="1134536" cy="44564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62" name="TextBox 61">
              <a:extLst>
                <a:ext uri="{FF2B5EF4-FFF2-40B4-BE49-F238E27FC236}">
                  <a16:creationId xmlns:a16="http://schemas.microsoft.com/office/drawing/2014/main" id="{B40DC5B1-CA67-4D51-9619-B95ABE5DCE43}"/>
                </a:ext>
              </a:extLst>
            </p:cNvPr>
            <p:cNvSpPr txBox="1"/>
            <p:nvPr/>
          </p:nvSpPr>
          <p:spPr bwMode="auto">
            <a:xfrm>
              <a:off x="1730724" y="2908429"/>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EventService</a:t>
              </a:r>
              <a:endParaRPr lang="en-US" sz="800">
                <a:solidFill>
                  <a:schemeClr val="bg1"/>
                </a:solidFill>
                <a:latin typeface="HP Simplified" pitchFamily="34" charset="0"/>
                <a:cs typeface="HP Simplified" pitchFamily="34" charset="0"/>
              </a:endParaRPr>
            </a:p>
          </p:txBody>
        </p:sp>
        <p:sp>
          <p:nvSpPr>
            <p:cNvPr id="63" name="Rectangle 62">
              <a:extLst>
                <a:ext uri="{FF2B5EF4-FFF2-40B4-BE49-F238E27FC236}">
                  <a16:creationId xmlns:a16="http://schemas.microsoft.com/office/drawing/2014/main" id="{664F1515-44EC-4319-B103-5C788F806E54}"/>
                </a:ext>
              </a:extLst>
            </p:cNvPr>
            <p:cNvSpPr/>
            <p:nvPr/>
          </p:nvSpPr>
          <p:spPr bwMode="auto">
            <a:xfrm>
              <a:off x="1787020" y="3200747"/>
              <a:ext cx="1134536" cy="44564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64" name="TextBox 63">
              <a:extLst>
                <a:ext uri="{FF2B5EF4-FFF2-40B4-BE49-F238E27FC236}">
                  <a16:creationId xmlns:a16="http://schemas.microsoft.com/office/drawing/2014/main" id="{B61C8809-6DF2-4FEC-BA39-18CC934A355A}"/>
                </a:ext>
              </a:extLst>
            </p:cNvPr>
            <p:cNvSpPr txBox="1"/>
            <p:nvPr/>
          </p:nvSpPr>
          <p:spPr bwMode="auto">
            <a:xfrm>
              <a:off x="1795521" y="3208507"/>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AccountService</a:t>
              </a:r>
              <a:endParaRPr lang="en-US" sz="800">
                <a:solidFill>
                  <a:schemeClr val="bg1"/>
                </a:solidFill>
                <a:latin typeface="HP Simplified" pitchFamily="34" charset="0"/>
                <a:cs typeface="HP Simplified" pitchFamily="34" charset="0"/>
              </a:endParaRPr>
            </a:p>
          </p:txBody>
        </p:sp>
        <p:sp>
          <p:nvSpPr>
            <p:cNvPr id="65" name="Rectangle 64">
              <a:extLst>
                <a:ext uri="{FF2B5EF4-FFF2-40B4-BE49-F238E27FC236}">
                  <a16:creationId xmlns:a16="http://schemas.microsoft.com/office/drawing/2014/main" id="{AF65FD22-B769-40BD-8D7C-CBB9B86C0003}"/>
                </a:ext>
              </a:extLst>
            </p:cNvPr>
            <p:cNvSpPr/>
            <p:nvPr/>
          </p:nvSpPr>
          <p:spPr bwMode="auto">
            <a:xfrm>
              <a:off x="1860664" y="3500611"/>
              <a:ext cx="1134536" cy="37580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66" name="TextBox 65">
              <a:extLst>
                <a:ext uri="{FF2B5EF4-FFF2-40B4-BE49-F238E27FC236}">
                  <a16:creationId xmlns:a16="http://schemas.microsoft.com/office/drawing/2014/main" id="{396300B1-6E30-45F2-8EFD-828A9AD577BF}"/>
                </a:ext>
              </a:extLst>
            </p:cNvPr>
            <p:cNvSpPr txBox="1"/>
            <p:nvPr/>
          </p:nvSpPr>
          <p:spPr bwMode="auto">
            <a:xfrm>
              <a:off x="1869165" y="3508370"/>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SessionService</a:t>
              </a:r>
              <a:endParaRPr lang="en-US" sz="800">
                <a:solidFill>
                  <a:schemeClr val="bg1"/>
                </a:solidFill>
                <a:latin typeface="HP Simplified" pitchFamily="34" charset="0"/>
                <a:cs typeface="HP Simplified" pitchFamily="34" charset="0"/>
              </a:endParaRPr>
            </a:p>
          </p:txBody>
        </p:sp>
        <p:cxnSp>
          <p:nvCxnSpPr>
            <p:cNvPr id="67" name="Elbow Connector 10">
              <a:extLst>
                <a:ext uri="{FF2B5EF4-FFF2-40B4-BE49-F238E27FC236}">
                  <a16:creationId xmlns:a16="http://schemas.microsoft.com/office/drawing/2014/main" id="{171398CB-4F71-4169-B0CB-D67771B4EFA7}"/>
                </a:ext>
              </a:extLst>
            </p:cNvPr>
            <p:cNvCxnSpPr>
              <a:cxnSpLocks/>
              <a:stCxn id="5" idx="2"/>
              <a:endCxn id="61" idx="1"/>
            </p:cNvCxnSpPr>
            <p:nvPr/>
          </p:nvCxnSpPr>
          <p:spPr>
            <a:xfrm rot="16200000" flipH="1">
              <a:off x="1081066" y="2482334"/>
              <a:ext cx="1019749" cy="262566"/>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Elbow Connector 10">
              <a:extLst>
                <a:ext uri="{FF2B5EF4-FFF2-40B4-BE49-F238E27FC236}">
                  <a16:creationId xmlns:a16="http://schemas.microsoft.com/office/drawing/2014/main" id="{CBA0B1E3-2270-4ECB-9C4C-9049072FF930}"/>
                </a:ext>
              </a:extLst>
            </p:cNvPr>
            <p:cNvCxnSpPr>
              <a:cxnSpLocks/>
              <a:stCxn id="5" idx="2"/>
              <a:endCxn id="64" idx="1"/>
            </p:cNvCxnSpPr>
            <p:nvPr/>
          </p:nvCxnSpPr>
          <p:spPr>
            <a:xfrm rot="16200000" flipH="1">
              <a:off x="1021346" y="2542054"/>
              <a:ext cx="1212486" cy="3358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Elbow Connector 10">
              <a:extLst>
                <a:ext uri="{FF2B5EF4-FFF2-40B4-BE49-F238E27FC236}">
                  <a16:creationId xmlns:a16="http://schemas.microsoft.com/office/drawing/2014/main" id="{89B59809-C6D2-458B-A900-0BA92AFC47DF}"/>
                </a:ext>
              </a:extLst>
            </p:cNvPr>
            <p:cNvCxnSpPr>
              <a:cxnSpLocks/>
              <a:stCxn id="5" idx="2"/>
              <a:endCxn id="66" idx="1"/>
            </p:cNvCxnSpPr>
            <p:nvPr/>
          </p:nvCxnSpPr>
          <p:spPr>
            <a:xfrm rot="16200000" flipH="1">
              <a:off x="908237" y="2655163"/>
              <a:ext cx="1512349" cy="409508"/>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471CDC3-7E6F-4C66-959E-26341BFFD4FC}"/>
                </a:ext>
              </a:extLst>
            </p:cNvPr>
            <p:cNvSpPr txBox="1"/>
            <p:nvPr/>
          </p:nvSpPr>
          <p:spPr>
            <a:xfrm>
              <a:off x="9046941" y="4114439"/>
              <a:ext cx="279517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u="sng"/>
                <a:t>NVMe Device Usage: </a:t>
              </a:r>
            </a:p>
            <a:p>
              <a:r>
                <a:rPr lang="en-US" sz="1400"/>
                <a:t>Subsystem == Storage</a:t>
              </a:r>
            </a:p>
            <a:p>
              <a:r>
                <a:rPr lang="en-US" sz="1400"/>
                <a:t>Controller == </a:t>
              </a:r>
              <a:r>
                <a:rPr lang="en-US" sz="1400" err="1"/>
                <a:t>StorageController</a:t>
              </a:r>
              <a:r>
                <a:rPr lang="en-US" sz="1400"/>
                <a:t> </a:t>
              </a:r>
            </a:p>
            <a:p>
              <a:r>
                <a:rPr lang="en-US" sz="1400"/>
                <a:t>Volume == Namespace</a:t>
              </a:r>
            </a:p>
            <a:p>
              <a:r>
                <a:rPr lang="en-US" sz="1400" err="1"/>
                <a:t>StoragePool</a:t>
              </a:r>
              <a:r>
                <a:rPr lang="en-US" sz="1400"/>
                <a:t> == Endurance Group / NVM Set</a:t>
              </a:r>
            </a:p>
            <a:p>
              <a:endParaRPr lang="en-US" sz="1400"/>
            </a:p>
            <a:p>
              <a:r>
                <a:rPr lang="en-US" sz="1400"/>
                <a:t>Chassis / Drive == Physical Entity Information</a:t>
              </a:r>
            </a:p>
          </p:txBody>
        </p:sp>
        <p:sp>
          <p:nvSpPr>
            <p:cNvPr id="71" name="Rectangle 70">
              <a:extLst>
                <a:ext uri="{FF2B5EF4-FFF2-40B4-BE49-F238E27FC236}">
                  <a16:creationId xmlns:a16="http://schemas.microsoft.com/office/drawing/2014/main" id="{9D244A24-5BD0-4171-AC49-921336A62468}"/>
                </a:ext>
              </a:extLst>
            </p:cNvPr>
            <p:cNvSpPr/>
            <p:nvPr/>
          </p:nvSpPr>
          <p:spPr bwMode="auto">
            <a:xfrm>
              <a:off x="4143702" y="3739549"/>
              <a:ext cx="1044721" cy="619849"/>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err="1">
                  <a:solidFill>
                    <a:schemeClr val="bg1"/>
                  </a:solidFill>
                  <a:latin typeface="HP Simplified" pitchFamily="34" charset="0"/>
                  <a:cs typeface="HP Simplified" pitchFamily="34" charset="0"/>
                </a:rPr>
                <a:t>StorageControllers</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72" name="Rectangle 71">
              <a:extLst>
                <a:ext uri="{FF2B5EF4-FFF2-40B4-BE49-F238E27FC236}">
                  <a16:creationId xmlns:a16="http://schemas.microsoft.com/office/drawing/2014/main" id="{2AD2630B-8B0E-472F-8B9F-D1160C376DCC}"/>
                </a:ext>
              </a:extLst>
            </p:cNvPr>
            <p:cNvSpPr/>
            <p:nvPr/>
          </p:nvSpPr>
          <p:spPr bwMode="auto">
            <a:xfrm>
              <a:off x="5431426" y="3739549"/>
              <a:ext cx="1019807" cy="605872"/>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73" name="TextBox 72">
              <a:extLst>
                <a:ext uri="{FF2B5EF4-FFF2-40B4-BE49-F238E27FC236}">
                  <a16:creationId xmlns:a16="http://schemas.microsoft.com/office/drawing/2014/main" id="{827FF470-6C63-409F-A7D2-14DF75214AC6}"/>
                </a:ext>
              </a:extLst>
            </p:cNvPr>
            <p:cNvSpPr txBox="1"/>
            <p:nvPr/>
          </p:nvSpPr>
          <p:spPr bwMode="auto">
            <a:xfrm>
              <a:off x="4152204" y="3747309"/>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a:t>
              </a:r>
            </a:p>
          </p:txBody>
        </p:sp>
        <p:sp>
          <p:nvSpPr>
            <p:cNvPr id="74" name="TextBox 73">
              <a:extLst>
                <a:ext uri="{FF2B5EF4-FFF2-40B4-BE49-F238E27FC236}">
                  <a16:creationId xmlns:a16="http://schemas.microsoft.com/office/drawing/2014/main" id="{13E7E582-1CA8-42EB-82B0-5000E47AC3B6}"/>
                </a:ext>
              </a:extLst>
            </p:cNvPr>
            <p:cNvSpPr txBox="1"/>
            <p:nvPr/>
          </p:nvSpPr>
          <p:spPr bwMode="auto">
            <a:xfrm>
              <a:off x="5439929" y="3756317"/>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Controllers/&lt;id&gt;</a:t>
              </a:r>
            </a:p>
          </p:txBody>
        </p:sp>
        <p:cxnSp>
          <p:nvCxnSpPr>
            <p:cNvPr id="75" name="Elbow Connector 41">
              <a:extLst>
                <a:ext uri="{FF2B5EF4-FFF2-40B4-BE49-F238E27FC236}">
                  <a16:creationId xmlns:a16="http://schemas.microsoft.com/office/drawing/2014/main" id="{F258AEED-0DBE-4005-AC9D-D4860626DAE1}"/>
                </a:ext>
              </a:extLst>
            </p:cNvPr>
            <p:cNvCxnSpPr>
              <a:cxnSpLocks/>
              <a:stCxn id="71" idx="3"/>
              <a:endCxn id="72" idx="1"/>
            </p:cNvCxnSpPr>
            <p:nvPr/>
          </p:nvCxnSpPr>
          <p:spPr>
            <a:xfrm flipV="1">
              <a:off x="5188423" y="4042485"/>
              <a:ext cx="243003" cy="6989"/>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Elbow Connector 159">
              <a:extLst>
                <a:ext uri="{FF2B5EF4-FFF2-40B4-BE49-F238E27FC236}">
                  <a16:creationId xmlns:a16="http://schemas.microsoft.com/office/drawing/2014/main" id="{F205CC6C-24C9-4A73-BF2A-6CD481B6DB85}"/>
                </a:ext>
              </a:extLst>
            </p:cNvPr>
            <p:cNvCxnSpPr>
              <a:cxnSpLocks/>
              <a:stCxn id="14" idx="2"/>
              <a:endCxn id="71" idx="0"/>
            </p:cNvCxnSpPr>
            <p:nvPr/>
          </p:nvCxnSpPr>
          <p:spPr>
            <a:xfrm>
              <a:off x="3951532" y="2481851"/>
              <a:ext cx="714531" cy="1257698"/>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CFF18AE-CEC0-42BC-8CE7-5C321ADC2505}"/>
                </a:ext>
              </a:extLst>
            </p:cNvPr>
            <p:cNvSpPr txBox="1"/>
            <p:nvPr/>
          </p:nvSpPr>
          <p:spPr>
            <a:xfrm>
              <a:off x="219393" y="2926502"/>
              <a:ext cx="1174006" cy="9649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050">
                  <a:solidFill>
                    <a:schemeClr val="tx1"/>
                  </a:solidFill>
                </a:rPr>
                <a:t>Redfish services for account management, events, logs, tasks, session / certificates, etc.</a:t>
              </a:r>
            </a:p>
          </p:txBody>
        </p:sp>
        <p:sp>
          <p:nvSpPr>
            <p:cNvPr id="78" name="TextBox 77">
              <a:extLst>
                <a:ext uri="{FF2B5EF4-FFF2-40B4-BE49-F238E27FC236}">
                  <a16:creationId xmlns:a16="http://schemas.microsoft.com/office/drawing/2014/main" id="{DEF38E4D-F36D-4818-9890-FD837B9B98A1}"/>
                </a:ext>
              </a:extLst>
            </p:cNvPr>
            <p:cNvSpPr txBox="1"/>
            <p:nvPr/>
          </p:nvSpPr>
          <p:spPr>
            <a:xfrm flipH="1">
              <a:off x="2048755" y="3785098"/>
              <a:ext cx="259155" cy="3002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400">
                  <a:solidFill>
                    <a:schemeClr val="tx1"/>
                  </a:solidFill>
                </a:rPr>
                <a:t>…</a:t>
              </a:r>
            </a:p>
          </p:txBody>
        </p:sp>
        <p:sp>
          <p:nvSpPr>
            <p:cNvPr id="79" name="TextBox 78">
              <a:extLst>
                <a:ext uri="{FF2B5EF4-FFF2-40B4-BE49-F238E27FC236}">
                  <a16:creationId xmlns:a16="http://schemas.microsoft.com/office/drawing/2014/main" id="{42EAC6F2-A63C-4CDE-861C-8C7BBBB96421}"/>
                </a:ext>
              </a:extLst>
            </p:cNvPr>
            <p:cNvSpPr txBox="1"/>
            <p:nvPr/>
          </p:nvSpPr>
          <p:spPr>
            <a:xfrm>
              <a:off x="6671366" y="3911033"/>
              <a:ext cx="2103751" cy="738664"/>
            </a:xfrm>
            <a:prstGeom prst="rect">
              <a:avLst/>
            </a:prstGeom>
            <a:noFill/>
          </p:spPr>
          <p:txBody>
            <a:bodyPr wrap="square" rtlCol="0">
              <a:spAutoFit/>
            </a:bodyPr>
            <a:lstStyle/>
            <a:p>
              <a:pPr algn="ctr"/>
              <a:r>
                <a:rPr lang="en-US" sz="1400" i="1"/>
                <a:t>Drives contained in chassis, managed in storage pools.</a:t>
              </a:r>
            </a:p>
          </p:txBody>
        </p:sp>
      </p:grpSp>
      <p:pic>
        <p:nvPicPr>
          <p:cNvPr id="80" name="Picture 79" descr="http://www.dmtf.org/sites/default/files/dmtf-redfish-logo.png">
            <a:extLst>
              <a:ext uri="{FF2B5EF4-FFF2-40B4-BE49-F238E27FC236}">
                <a16:creationId xmlns:a16="http://schemas.microsoft.com/office/drawing/2014/main" id="{60499C74-2BD0-4C7A-8680-2E22AB02D52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839214" y="1170163"/>
            <a:ext cx="829078" cy="7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72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Redfish/Swordfish Hierarchy: Adding Fabrics</a:t>
            </a:r>
            <a:endParaRPr lang="en-US" dirty="0"/>
          </a:p>
        </p:txBody>
      </p:sp>
      <p:grpSp>
        <p:nvGrpSpPr>
          <p:cNvPr id="2" name="Group 1">
            <a:extLst>
              <a:ext uri="{FF2B5EF4-FFF2-40B4-BE49-F238E27FC236}">
                <a16:creationId xmlns:a16="http://schemas.microsoft.com/office/drawing/2014/main" id="{5A022E6D-3976-406A-81FB-6B4DAD8E9743}"/>
              </a:ext>
            </a:extLst>
          </p:cNvPr>
          <p:cNvGrpSpPr/>
          <p:nvPr/>
        </p:nvGrpSpPr>
        <p:grpSpPr>
          <a:xfrm>
            <a:off x="914402" y="1365963"/>
            <a:ext cx="11099285" cy="4771750"/>
            <a:chOff x="914402" y="1373984"/>
            <a:chExt cx="11099285" cy="4771750"/>
          </a:xfrm>
        </p:grpSpPr>
        <p:sp>
          <p:nvSpPr>
            <p:cNvPr id="5" name="TextBox 4">
              <a:extLst>
                <a:ext uri="{FF2B5EF4-FFF2-40B4-BE49-F238E27FC236}">
                  <a16:creationId xmlns:a16="http://schemas.microsoft.com/office/drawing/2014/main" id="{774FFA00-169C-4CC6-9381-F32AE20262C7}"/>
                </a:ext>
              </a:extLst>
            </p:cNvPr>
            <p:cNvSpPr txBox="1"/>
            <p:nvPr/>
          </p:nvSpPr>
          <p:spPr bwMode="auto">
            <a:xfrm>
              <a:off x="962501" y="1994605"/>
              <a:ext cx="994312" cy="205679"/>
            </a:xfrm>
            <a:prstGeom prst="rect">
              <a:avLst/>
            </a:prstGeom>
            <a:solidFill>
              <a:schemeClr val="tx1">
                <a:lumMod val="75000"/>
              </a:schemeClr>
            </a:solidFill>
          </p:spPr>
          <p:txBody>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9"/>
                </a:spcAft>
                <a:buNone/>
                <a:defRPr/>
              </a:pPr>
              <a:r>
                <a:rPr lang="en-US" altLang="en-US" sz="800">
                  <a:solidFill>
                    <a:schemeClr val="bg1"/>
                  </a:solidFill>
                  <a:latin typeface="HP Simplified" panose="020B0604020204020204" pitchFamily="34" charset="0"/>
                </a:rPr>
                <a:t>/redfish/v1</a:t>
              </a:r>
            </a:p>
          </p:txBody>
        </p:sp>
        <p:sp>
          <p:nvSpPr>
            <p:cNvPr id="6" name="Rectangle 5">
              <a:extLst>
                <a:ext uri="{FF2B5EF4-FFF2-40B4-BE49-F238E27FC236}">
                  <a16:creationId xmlns:a16="http://schemas.microsoft.com/office/drawing/2014/main" id="{4DC96D82-6234-45A7-AB3E-671AEFFEBE9D}"/>
                </a:ext>
              </a:extLst>
            </p:cNvPr>
            <p:cNvSpPr/>
            <p:nvPr/>
          </p:nvSpPr>
          <p:spPr bwMode="auto">
            <a:xfrm>
              <a:off x="2052142" y="1994716"/>
              <a:ext cx="1134536" cy="41903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cxnSp>
          <p:nvCxnSpPr>
            <p:cNvPr id="8" name="Elbow Connector 10">
              <a:extLst>
                <a:ext uri="{FF2B5EF4-FFF2-40B4-BE49-F238E27FC236}">
                  <a16:creationId xmlns:a16="http://schemas.microsoft.com/office/drawing/2014/main" id="{60E00645-207B-4638-B6A6-DDA06736B9B3}"/>
                </a:ext>
              </a:extLst>
            </p:cNvPr>
            <p:cNvCxnSpPr>
              <a:cxnSpLocks/>
              <a:stCxn id="5" idx="2"/>
            </p:cNvCxnSpPr>
            <p:nvPr/>
          </p:nvCxnSpPr>
          <p:spPr>
            <a:xfrm rot="16200000" flipH="1">
              <a:off x="1670292" y="1989644"/>
              <a:ext cx="162992" cy="5842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69">
              <a:extLst>
                <a:ext uri="{FF2B5EF4-FFF2-40B4-BE49-F238E27FC236}">
                  <a16:creationId xmlns:a16="http://schemas.microsoft.com/office/drawing/2014/main" id="{21420088-064F-4062-A34E-A2A91CBE91FE}"/>
                </a:ext>
              </a:extLst>
            </p:cNvPr>
            <p:cNvSpPr txBox="1">
              <a:spLocks noChangeArrowheads="1"/>
            </p:cNvSpPr>
            <p:nvPr/>
          </p:nvSpPr>
          <p:spPr bwMode="auto">
            <a:xfrm>
              <a:off x="2319723" y="1517271"/>
              <a:ext cx="691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Collection</a:t>
              </a:r>
            </a:p>
            <a:p>
              <a:pPr>
                <a:spcBef>
                  <a:spcPct val="0"/>
                </a:spcBef>
                <a:buFontTx/>
                <a:buNone/>
              </a:pPr>
              <a:r>
                <a:rPr lang="en-US" altLang="en-US" sz="900">
                  <a:solidFill>
                    <a:srgbClr val="000000"/>
                  </a:solidFill>
                  <a:cs typeface="Arial" panose="020B0604020202020204" pitchFamily="34" charset="0"/>
                </a:rPr>
                <a:t>Resource</a:t>
              </a:r>
            </a:p>
          </p:txBody>
        </p:sp>
        <p:sp>
          <p:nvSpPr>
            <p:cNvPr id="10" name="TextBox 70">
              <a:extLst>
                <a:ext uri="{FF2B5EF4-FFF2-40B4-BE49-F238E27FC236}">
                  <a16:creationId xmlns:a16="http://schemas.microsoft.com/office/drawing/2014/main" id="{0C8044FB-06EF-4A4B-9C2F-4CB15D7A434C}"/>
                </a:ext>
              </a:extLst>
            </p:cNvPr>
            <p:cNvSpPr txBox="1">
              <a:spLocks noChangeArrowheads="1"/>
            </p:cNvSpPr>
            <p:nvPr/>
          </p:nvSpPr>
          <p:spPr bwMode="auto">
            <a:xfrm>
              <a:off x="3660423" y="1541280"/>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sp>
          <p:nvSpPr>
            <p:cNvPr id="11" name="Rectangle 10">
              <a:extLst>
                <a:ext uri="{FF2B5EF4-FFF2-40B4-BE49-F238E27FC236}">
                  <a16:creationId xmlns:a16="http://schemas.microsoft.com/office/drawing/2014/main" id="{62986C52-097F-4DFE-BDE0-47139E8225A0}"/>
                </a:ext>
              </a:extLst>
            </p:cNvPr>
            <p:cNvSpPr/>
            <p:nvPr/>
          </p:nvSpPr>
          <p:spPr bwMode="auto">
            <a:xfrm>
              <a:off x="4811994" y="1985015"/>
              <a:ext cx="1019807" cy="42534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2" name="TextBox 104">
              <a:extLst>
                <a:ext uri="{FF2B5EF4-FFF2-40B4-BE49-F238E27FC236}">
                  <a16:creationId xmlns:a16="http://schemas.microsoft.com/office/drawing/2014/main" id="{3089AF12-E58A-4A7F-BD30-648686D30BED}"/>
                </a:ext>
              </a:extLst>
            </p:cNvPr>
            <p:cNvSpPr txBox="1">
              <a:spLocks noChangeArrowheads="1"/>
            </p:cNvSpPr>
            <p:nvPr/>
          </p:nvSpPr>
          <p:spPr bwMode="auto">
            <a:xfrm>
              <a:off x="4900277" y="1373984"/>
              <a:ext cx="142560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Subordinate</a:t>
              </a:r>
            </a:p>
            <a:p>
              <a:pPr>
                <a:spcBef>
                  <a:spcPct val="0"/>
                </a:spcBef>
                <a:buFontTx/>
                <a:buNone/>
              </a:pPr>
              <a:r>
                <a:rPr lang="en-US" altLang="en-US" sz="900">
                  <a:solidFill>
                    <a:srgbClr val="000000"/>
                  </a:solidFill>
                  <a:cs typeface="Arial" panose="020B0604020202020204" pitchFamily="34" charset="0"/>
                </a:rPr>
                <a:t>Resource</a:t>
              </a:r>
            </a:p>
            <a:p>
              <a:pPr>
                <a:spcBef>
                  <a:spcPct val="0"/>
                </a:spcBef>
                <a:buFontTx/>
                <a:buNone/>
              </a:pPr>
              <a:r>
                <a:rPr lang="en-US" altLang="en-US" sz="900">
                  <a:solidFill>
                    <a:srgbClr val="000000"/>
                  </a:solidFill>
                  <a:cs typeface="Arial" panose="020B0604020202020204" pitchFamily="34" charset="0"/>
                </a:rPr>
                <a:t>Collections</a:t>
              </a:r>
            </a:p>
          </p:txBody>
        </p:sp>
        <p:sp>
          <p:nvSpPr>
            <p:cNvPr id="13" name="TextBox 107">
              <a:extLst>
                <a:ext uri="{FF2B5EF4-FFF2-40B4-BE49-F238E27FC236}">
                  <a16:creationId xmlns:a16="http://schemas.microsoft.com/office/drawing/2014/main" id="{8AB84CBB-71F1-4C63-B6A3-02ACDEB68EDA}"/>
                </a:ext>
              </a:extLst>
            </p:cNvPr>
            <p:cNvSpPr txBox="1">
              <a:spLocks noChangeArrowheads="1"/>
            </p:cNvSpPr>
            <p:nvPr/>
          </p:nvSpPr>
          <p:spPr bwMode="auto">
            <a:xfrm>
              <a:off x="914402" y="1517271"/>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Service </a:t>
              </a:r>
              <a:br>
                <a:rPr lang="en-US" altLang="en-US" sz="900">
                  <a:solidFill>
                    <a:srgbClr val="000000"/>
                  </a:solidFill>
                  <a:cs typeface="Arial" panose="020B0604020202020204" pitchFamily="34" charset="0"/>
                </a:rPr>
              </a:br>
              <a:r>
                <a:rPr lang="en-US" altLang="en-US" sz="900">
                  <a:solidFill>
                    <a:srgbClr val="000000"/>
                  </a:solidFill>
                  <a:cs typeface="Arial" panose="020B0604020202020204" pitchFamily="34" charset="0"/>
                </a:rPr>
                <a:t>Root</a:t>
              </a:r>
            </a:p>
          </p:txBody>
        </p:sp>
        <p:sp>
          <p:nvSpPr>
            <p:cNvPr id="14" name="Rectangle 13">
              <a:extLst>
                <a:ext uri="{FF2B5EF4-FFF2-40B4-BE49-F238E27FC236}">
                  <a16:creationId xmlns:a16="http://schemas.microsoft.com/office/drawing/2014/main" id="{23AB3588-60BD-4907-A108-31F0DDBEC5EF}"/>
                </a:ext>
              </a:extLst>
            </p:cNvPr>
            <p:cNvSpPr/>
            <p:nvPr/>
          </p:nvSpPr>
          <p:spPr bwMode="auto">
            <a:xfrm>
              <a:off x="3384264" y="1994716"/>
              <a:ext cx="1134536" cy="41564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sp>
          <p:nvSpPr>
            <p:cNvPr id="15" name="TextBox 81">
              <a:extLst>
                <a:ext uri="{FF2B5EF4-FFF2-40B4-BE49-F238E27FC236}">
                  <a16:creationId xmlns:a16="http://schemas.microsoft.com/office/drawing/2014/main" id="{7B9B5FAE-C368-4D18-82F2-807B55F9A108}"/>
                </a:ext>
              </a:extLst>
            </p:cNvPr>
            <p:cNvSpPr txBox="1">
              <a:spLocks noChangeArrowheads="1"/>
            </p:cNvSpPr>
            <p:nvPr/>
          </p:nvSpPr>
          <p:spPr bwMode="auto">
            <a:xfrm>
              <a:off x="6251031" y="1493654"/>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cxnSp>
          <p:nvCxnSpPr>
            <p:cNvPr id="16" name="Elbow Connector 41">
              <a:extLst>
                <a:ext uri="{FF2B5EF4-FFF2-40B4-BE49-F238E27FC236}">
                  <a16:creationId xmlns:a16="http://schemas.microsoft.com/office/drawing/2014/main" id="{9EE9406F-33DA-4B7F-9F2D-51EDE52B2B3D}"/>
                </a:ext>
              </a:extLst>
            </p:cNvPr>
            <p:cNvCxnSpPr>
              <a:cxnSpLocks/>
              <a:stCxn id="6" idx="3"/>
              <a:endCxn id="14" idx="1"/>
            </p:cNvCxnSpPr>
            <p:nvPr/>
          </p:nvCxnSpPr>
          <p:spPr>
            <a:xfrm flipV="1">
              <a:off x="3186678" y="2202538"/>
              <a:ext cx="197586" cy="1694"/>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64072E1-71BF-44E6-92B2-A54B3994EA84}"/>
                </a:ext>
              </a:extLst>
            </p:cNvPr>
            <p:cNvSpPr/>
            <p:nvPr/>
          </p:nvSpPr>
          <p:spPr bwMode="auto">
            <a:xfrm>
              <a:off x="6078254" y="1988898"/>
              <a:ext cx="1326020" cy="455261"/>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Reference (link) to Volume</a:t>
              </a:r>
            </a:p>
          </p:txBody>
        </p:sp>
        <p:cxnSp>
          <p:nvCxnSpPr>
            <p:cNvPr id="18" name="Elbow Connector 43">
              <a:extLst>
                <a:ext uri="{FF2B5EF4-FFF2-40B4-BE49-F238E27FC236}">
                  <a16:creationId xmlns:a16="http://schemas.microsoft.com/office/drawing/2014/main" id="{7DD81915-C218-4A5D-9DBF-B20636DB9378}"/>
                </a:ext>
              </a:extLst>
            </p:cNvPr>
            <p:cNvCxnSpPr>
              <a:cxnSpLocks/>
              <a:stCxn id="11" idx="3"/>
              <a:endCxn id="17" idx="1"/>
            </p:cNvCxnSpPr>
            <p:nvPr/>
          </p:nvCxnSpPr>
          <p:spPr>
            <a:xfrm>
              <a:off x="5831801" y="2197688"/>
              <a:ext cx="246453" cy="1884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FC9505A-EA2F-40BC-ABF9-5F85A9BCA2F9}"/>
                </a:ext>
              </a:extLst>
            </p:cNvPr>
            <p:cNvSpPr txBox="1"/>
            <p:nvPr/>
          </p:nvSpPr>
          <p:spPr bwMode="auto">
            <a:xfrm>
              <a:off x="2060643" y="2002476"/>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a:t>
              </a:r>
            </a:p>
          </p:txBody>
        </p:sp>
        <p:sp>
          <p:nvSpPr>
            <p:cNvPr id="20" name="TextBox 19">
              <a:extLst>
                <a:ext uri="{FF2B5EF4-FFF2-40B4-BE49-F238E27FC236}">
                  <a16:creationId xmlns:a16="http://schemas.microsoft.com/office/drawing/2014/main" id="{E27EBD1A-1BC6-4692-A490-BE195B9D3614}"/>
                </a:ext>
              </a:extLst>
            </p:cNvPr>
            <p:cNvSpPr txBox="1"/>
            <p:nvPr/>
          </p:nvSpPr>
          <p:spPr bwMode="auto">
            <a:xfrm>
              <a:off x="3363018" y="1998595"/>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Storage/&lt;id&gt;</a:t>
              </a:r>
            </a:p>
          </p:txBody>
        </p:sp>
        <p:sp>
          <p:nvSpPr>
            <p:cNvPr id="21" name="TextBox 20">
              <a:extLst>
                <a:ext uri="{FF2B5EF4-FFF2-40B4-BE49-F238E27FC236}">
                  <a16:creationId xmlns:a16="http://schemas.microsoft.com/office/drawing/2014/main" id="{542B83F0-9C0F-4573-A2DE-F2844315E5BC}"/>
                </a:ext>
              </a:extLst>
            </p:cNvPr>
            <p:cNvSpPr txBox="1"/>
            <p:nvPr/>
          </p:nvSpPr>
          <p:spPr bwMode="auto">
            <a:xfrm>
              <a:off x="4825166" y="1974148"/>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Volumes</a:t>
              </a:r>
            </a:p>
          </p:txBody>
        </p:sp>
        <p:sp>
          <p:nvSpPr>
            <p:cNvPr id="22" name="TextBox 21">
              <a:extLst>
                <a:ext uri="{FF2B5EF4-FFF2-40B4-BE49-F238E27FC236}">
                  <a16:creationId xmlns:a16="http://schemas.microsoft.com/office/drawing/2014/main" id="{E7EBA34B-F379-49BC-A9BB-307BE5578CCD}"/>
                </a:ext>
              </a:extLst>
            </p:cNvPr>
            <p:cNvSpPr txBox="1"/>
            <p:nvPr/>
          </p:nvSpPr>
          <p:spPr bwMode="auto">
            <a:xfrm>
              <a:off x="6078253" y="1992775"/>
              <a:ext cx="1326020"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Volumes/&lt;id&gt;</a:t>
              </a:r>
            </a:p>
          </p:txBody>
        </p:sp>
        <p:cxnSp>
          <p:nvCxnSpPr>
            <p:cNvPr id="23" name="Elbow Connector 159">
              <a:extLst>
                <a:ext uri="{FF2B5EF4-FFF2-40B4-BE49-F238E27FC236}">
                  <a16:creationId xmlns:a16="http://schemas.microsoft.com/office/drawing/2014/main" id="{3C77D775-A019-4136-9446-E81FF1C9DE9E}"/>
                </a:ext>
              </a:extLst>
            </p:cNvPr>
            <p:cNvCxnSpPr>
              <a:cxnSpLocks/>
              <a:stCxn id="14" idx="2"/>
              <a:endCxn id="28" idx="0"/>
            </p:cNvCxnSpPr>
            <p:nvPr/>
          </p:nvCxnSpPr>
          <p:spPr>
            <a:xfrm>
              <a:off x="3951532" y="2410360"/>
              <a:ext cx="1331389" cy="493582"/>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Elbow Connector 140">
              <a:extLst>
                <a:ext uri="{FF2B5EF4-FFF2-40B4-BE49-F238E27FC236}">
                  <a16:creationId xmlns:a16="http://schemas.microsoft.com/office/drawing/2014/main" id="{B7E181B4-DB27-429A-954C-EC1287DD27DE}"/>
                </a:ext>
              </a:extLst>
            </p:cNvPr>
            <p:cNvCxnSpPr>
              <a:cxnSpLocks/>
              <a:stCxn id="29" idx="0"/>
              <a:endCxn id="11" idx="2"/>
            </p:cNvCxnSpPr>
            <p:nvPr/>
          </p:nvCxnSpPr>
          <p:spPr>
            <a:xfrm flipH="1" flipV="1">
              <a:off x="5321898" y="2410360"/>
              <a:ext cx="1227179" cy="502590"/>
            </a:xfrm>
            <a:prstGeom prst="straightConnector1">
              <a:avLst/>
            </a:prstGeom>
            <a:ln w="63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
              <a:extLst>
                <a:ext uri="{FF2B5EF4-FFF2-40B4-BE49-F238E27FC236}">
                  <a16:creationId xmlns:a16="http://schemas.microsoft.com/office/drawing/2014/main" id="{57C747CA-AD8D-4D5A-9339-2C69116422F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91287" y="2235708"/>
              <a:ext cx="1422400" cy="113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6A98E41F-6BF8-4934-A878-D96162B290B9}"/>
                </a:ext>
              </a:extLst>
            </p:cNvPr>
            <p:cNvSpPr/>
            <p:nvPr/>
          </p:nvSpPr>
          <p:spPr bwMode="auto">
            <a:xfrm>
              <a:off x="4752058" y="2896183"/>
              <a:ext cx="1044721" cy="446325"/>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27" name="Rectangle 26">
              <a:extLst>
                <a:ext uri="{FF2B5EF4-FFF2-40B4-BE49-F238E27FC236}">
                  <a16:creationId xmlns:a16="http://schemas.microsoft.com/office/drawing/2014/main" id="{BE3CD002-8BEB-43D8-B285-18B7D5C4374B}"/>
                </a:ext>
              </a:extLst>
            </p:cNvPr>
            <p:cNvSpPr/>
            <p:nvPr/>
          </p:nvSpPr>
          <p:spPr bwMode="auto">
            <a:xfrm>
              <a:off x="6039782" y="2896182"/>
              <a:ext cx="1019807" cy="44632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28" name="TextBox 27">
              <a:extLst>
                <a:ext uri="{FF2B5EF4-FFF2-40B4-BE49-F238E27FC236}">
                  <a16:creationId xmlns:a16="http://schemas.microsoft.com/office/drawing/2014/main" id="{7BFA64BC-D063-4EE6-A056-036A1CF73EB8}"/>
                </a:ext>
              </a:extLst>
            </p:cNvPr>
            <p:cNvSpPr txBox="1"/>
            <p:nvPr/>
          </p:nvSpPr>
          <p:spPr bwMode="auto">
            <a:xfrm>
              <a:off x="4760560" y="2903942"/>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StoragePools</a:t>
              </a:r>
              <a:endParaRPr lang="en-US" sz="800">
                <a:solidFill>
                  <a:schemeClr val="bg1"/>
                </a:solidFill>
                <a:latin typeface="HP Simplified" pitchFamily="34" charset="0"/>
                <a:cs typeface="HP Simplified" pitchFamily="34" charset="0"/>
              </a:endParaRPr>
            </a:p>
          </p:txBody>
        </p:sp>
        <p:sp>
          <p:nvSpPr>
            <p:cNvPr id="29" name="TextBox 28">
              <a:extLst>
                <a:ext uri="{FF2B5EF4-FFF2-40B4-BE49-F238E27FC236}">
                  <a16:creationId xmlns:a16="http://schemas.microsoft.com/office/drawing/2014/main" id="{23E39143-2761-475A-9446-AAA253658A3F}"/>
                </a:ext>
              </a:extLst>
            </p:cNvPr>
            <p:cNvSpPr txBox="1"/>
            <p:nvPr/>
          </p:nvSpPr>
          <p:spPr bwMode="auto">
            <a:xfrm>
              <a:off x="6048285" y="2912950"/>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StoragePools</a:t>
              </a:r>
              <a:r>
                <a:rPr lang="en-US" sz="800">
                  <a:solidFill>
                    <a:schemeClr val="bg1"/>
                  </a:solidFill>
                  <a:latin typeface="HP Simplified" pitchFamily="34" charset="0"/>
                  <a:cs typeface="HP Simplified" pitchFamily="34" charset="0"/>
                </a:rPr>
                <a:t>/&lt;id&gt;</a:t>
              </a:r>
            </a:p>
          </p:txBody>
        </p:sp>
        <p:cxnSp>
          <p:nvCxnSpPr>
            <p:cNvPr id="30" name="Elbow Connector 41">
              <a:extLst>
                <a:ext uri="{FF2B5EF4-FFF2-40B4-BE49-F238E27FC236}">
                  <a16:creationId xmlns:a16="http://schemas.microsoft.com/office/drawing/2014/main" id="{F3DA39A0-1CA1-49F2-B366-0003B542A53E}"/>
                </a:ext>
              </a:extLst>
            </p:cNvPr>
            <p:cNvCxnSpPr>
              <a:cxnSpLocks/>
              <a:stCxn id="26" idx="3"/>
              <a:endCxn id="27" idx="1"/>
            </p:cNvCxnSpPr>
            <p:nvPr/>
          </p:nvCxnSpPr>
          <p:spPr>
            <a:xfrm flipV="1">
              <a:off x="5796779" y="3119345"/>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Elbow Connector 10">
              <a:extLst>
                <a:ext uri="{FF2B5EF4-FFF2-40B4-BE49-F238E27FC236}">
                  <a16:creationId xmlns:a16="http://schemas.microsoft.com/office/drawing/2014/main" id="{581AD993-A877-45A9-B78D-226526589B47}"/>
                </a:ext>
              </a:extLst>
            </p:cNvPr>
            <p:cNvCxnSpPr>
              <a:cxnSpLocks/>
              <a:stCxn id="5" idx="2"/>
              <a:endCxn id="47" idx="1"/>
            </p:cNvCxnSpPr>
            <p:nvPr/>
          </p:nvCxnSpPr>
          <p:spPr>
            <a:xfrm rot="16200000" flipH="1">
              <a:off x="367500" y="3292440"/>
              <a:ext cx="2776799" cy="592485"/>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Elbow Connector 41">
              <a:extLst>
                <a:ext uri="{FF2B5EF4-FFF2-40B4-BE49-F238E27FC236}">
                  <a16:creationId xmlns:a16="http://schemas.microsoft.com/office/drawing/2014/main" id="{494428C4-52FB-4783-B793-E3CCD0B2065E}"/>
                </a:ext>
              </a:extLst>
            </p:cNvPr>
            <p:cNvCxnSpPr>
              <a:cxnSpLocks/>
              <a:stCxn id="14" idx="3"/>
              <a:endCxn id="11" idx="1"/>
            </p:cNvCxnSpPr>
            <p:nvPr/>
          </p:nvCxnSpPr>
          <p:spPr>
            <a:xfrm flipV="1">
              <a:off x="4518800" y="2197688"/>
              <a:ext cx="293194" cy="4850"/>
            </a:xfrm>
            <a:prstGeom prst="straightConnector1">
              <a:avLst/>
            </a:prstGeom>
            <a:ln w="63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FFF9684-34FC-4FC0-B514-6FD9E261EC12}"/>
                </a:ext>
              </a:extLst>
            </p:cNvPr>
            <p:cNvSpPr/>
            <p:nvPr/>
          </p:nvSpPr>
          <p:spPr bwMode="auto">
            <a:xfrm>
              <a:off x="7693551" y="2896182"/>
              <a:ext cx="1044721" cy="478253"/>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34" name="Rectangle 33">
              <a:extLst>
                <a:ext uri="{FF2B5EF4-FFF2-40B4-BE49-F238E27FC236}">
                  <a16:creationId xmlns:a16="http://schemas.microsoft.com/office/drawing/2014/main" id="{3F93B178-721D-4DAC-B835-9AEEFB3C7E47}"/>
                </a:ext>
              </a:extLst>
            </p:cNvPr>
            <p:cNvSpPr/>
            <p:nvPr/>
          </p:nvSpPr>
          <p:spPr bwMode="auto">
            <a:xfrm>
              <a:off x="8981275" y="2896182"/>
              <a:ext cx="1176878" cy="547913"/>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Volume (Namespace) Instance</a:t>
              </a:r>
            </a:p>
          </p:txBody>
        </p:sp>
        <p:sp>
          <p:nvSpPr>
            <p:cNvPr id="35" name="TextBox 34">
              <a:extLst>
                <a:ext uri="{FF2B5EF4-FFF2-40B4-BE49-F238E27FC236}">
                  <a16:creationId xmlns:a16="http://schemas.microsoft.com/office/drawing/2014/main" id="{68E59776-7B4B-4CF6-A1A3-56EACA16BCFC}"/>
                </a:ext>
              </a:extLst>
            </p:cNvPr>
            <p:cNvSpPr txBox="1"/>
            <p:nvPr/>
          </p:nvSpPr>
          <p:spPr bwMode="auto">
            <a:xfrm>
              <a:off x="7702053" y="2903942"/>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AllocatedVolumes</a:t>
              </a:r>
              <a:endParaRPr lang="en-US" sz="800">
                <a:solidFill>
                  <a:schemeClr val="bg1"/>
                </a:solidFill>
                <a:latin typeface="HP Simplified" pitchFamily="34" charset="0"/>
                <a:cs typeface="HP Simplified" pitchFamily="34" charset="0"/>
              </a:endParaRPr>
            </a:p>
          </p:txBody>
        </p:sp>
        <p:sp>
          <p:nvSpPr>
            <p:cNvPr id="36" name="TextBox 35">
              <a:extLst>
                <a:ext uri="{FF2B5EF4-FFF2-40B4-BE49-F238E27FC236}">
                  <a16:creationId xmlns:a16="http://schemas.microsoft.com/office/drawing/2014/main" id="{1D87C215-A234-4E1F-BAA5-4451845ED75F}"/>
                </a:ext>
              </a:extLst>
            </p:cNvPr>
            <p:cNvSpPr txBox="1"/>
            <p:nvPr/>
          </p:nvSpPr>
          <p:spPr bwMode="auto">
            <a:xfrm>
              <a:off x="8989778" y="2912950"/>
              <a:ext cx="1168375"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AllocatedVolumes</a:t>
              </a:r>
              <a:r>
                <a:rPr lang="en-US" sz="800">
                  <a:solidFill>
                    <a:schemeClr val="bg1"/>
                  </a:solidFill>
                  <a:latin typeface="HP Simplified" pitchFamily="34" charset="0"/>
                  <a:cs typeface="HP Simplified" pitchFamily="34" charset="0"/>
                </a:rPr>
                <a:t>/&lt;id&gt;</a:t>
              </a:r>
            </a:p>
          </p:txBody>
        </p:sp>
        <p:cxnSp>
          <p:nvCxnSpPr>
            <p:cNvPr id="37" name="Elbow Connector 41">
              <a:extLst>
                <a:ext uri="{FF2B5EF4-FFF2-40B4-BE49-F238E27FC236}">
                  <a16:creationId xmlns:a16="http://schemas.microsoft.com/office/drawing/2014/main" id="{E8369A0D-394C-40F6-A95F-EB0ABAC4CD46}"/>
                </a:ext>
              </a:extLst>
            </p:cNvPr>
            <p:cNvCxnSpPr>
              <a:cxnSpLocks/>
              <a:stCxn id="33" idx="3"/>
              <a:endCxn id="34" idx="1"/>
            </p:cNvCxnSpPr>
            <p:nvPr/>
          </p:nvCxnSpPr>
          <p:spPr>
            <a:xfrm>
              <a:off x="8738272" y="3135309"/>
              <a:ext cx="243003" cy="3483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2F4D4459-5EAD-44EA-8D1F-E0288C067280}"/>
                </a:ext>
              </a:extLst>
            </p:cNvPr>
            <p:cNvCxnSpPr>
              <a:cxnSpLocks/>
              <a:stCxn id="27" idx="3"/>
              <a:endCxn id="33" idx="1"/>
            </p:cNvCxnSpPr>
            <p:nvPr/>
          </p:nvCxnSpPr>
          <p:spPr>
            <a:xfrm>
              <a:off x="7059589" y="3119345"/>
              <a:ext cx="633962" cy="15964"/>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onnector: Curved 38">
              <a:extLst>
                <a:ext uri="{FF2B5EF4-FFF2-40B4-BE49-F238E27FC236}">
                  <a16:creationId xmlns:a16="http://schemas.microsoft.com/office/drawing/2014/main" id="{C94845BF-2D88-4D99-9DFD-6EBE4AD69E68}"/>
                </a:ext>
              </a:extLst>
            </p:cNvPr>
            <p:cNvCxnSpPr>
              <a:cxnSpLocks/>
              <a:stCxn id="17" idx="3"/>
              <a:endCxn id="36" idx="0"/>
            </p:cNvCxnSpPr>
            <p:nvPr/>
          </p:nvCxnSpPr>
          <p:spPr>
            <a:xfrm>
              <a:off x="7404274" y="2216529"/>
              <a:ext cx="2169692" cy="696421"/>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EE5D7DCB-F35A-4E9F-B218-2DE4CC9ADB22}"/>
                </a:ext>
              </a:extLst>
            </p:cNvPr>
            <p:cNvSpPr txBox="1"/>
            <p:nvPr/>
          </p:nvSpPr>
          <p:spPr>
            <a:xfrm>
              <a:off x="9130895" y="4549288"/>
              <a:ext cx="279517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u="sng"/>
                <a:t>NVMe oF: </a:t>
              </a:r>
            </a:p>
            <a:p>
              <a:pPr algn="ctr"/>
              <a:endParaRPr lang="en-US" sz="1400"/>
            </a:p>
            <a:p>
              <a:pPr algn="ctr"/>
              <a:r>
                <a:rPr lang="en-US" sz="1400"/>
                <a:t>Adds Fabric and access rights</a:t>
              </a:r>
            </a:p>
          </p:txBody>
        </p:sp>
        <p:sp>
          <p:nvSpPr>
            <p:cNvPr id="41" name="Rectangle 40">
              <a:extLst>
                <a:ext uri="{FF2B5EF4-FFF2-40B4-BE49-F238E27FC236}">
                  <a16:creationId xmlns:a16="http://schemas.microsoft.com/office/drawing/2014/main" id="{20DB0D20-AB59-41CB-A0EF-33DF1B7BD232}"/>
                </a:ext>
              </a:extLst>
            </p:cNvPr>
            <p:cNvSpPr/>
            <p:nvPr/>
          </p:nvSpPr>
          <p:spPr bwMode="auto">
            <a:xfrm>
              <a:off x="4143702" y="3545147"/>
              <a:ext cx="1044721" cy="546948"/>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err="1">
                  <a:solidFill>
                    <a:schemeClr val="bg1"/>
                  </a:solidFill>
                  <a:latin typeface="HP Simplified" pitchFamily="34" charset="0"/>
                  <a:cs typeface="HP Simplified" pitchFamily="34" charset="0"/>
                </a:rPr>
                <a:t>StorageControllers</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42" name="Rectangle 41">
              <a:extLst>
                <a:ext uri="{FF2B5EF4-FFF2-40B4-BE49-F238E27FC236}">
                  <a16:creationId xmlns:a16="http://schemas.microsoft.com/office/drawing/2014/main" id="{8ADC866B-74A8-44F2-A4AF-184166853AE4}"/>
                </a:ext>
              </a:extLst>
            </p:cNvPr>
            <p:cNvSpPr/>
            <p:nvPr/>
          </p:nvSpPr>
          <p:spPr bwMode="auto">
            <a:xfrm>
              <a:off x="5431426" y="3545146"/>
              <a:ext cx="1019807" cy="5469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43" name="TextBox 42">
              <a:extLst>
                <a:ext uri="{FF2B5EF4-FFF2-40B4-BE49-F238E27FC236}">
                  <a16:creationId xmlns:a16="http://schemas.microsoft.com/office/drawing/2014/main" id="{AB89058D-B838-4917-9C2A-78C7D129204E}"/>
                </a:ext>
              </a:extLst>
            </p:cNvPr>
            <p:cNvSpPr txBox="1"/>
            <p:nvPr/>
          </p:nvSpPr>
          <p:spPr bwMode="auto">
            <a:xfrm>
              <a:off x="4152204" y="3552906"/>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a:t>
              </a:r>
            </a:p>
          </p:txBody>
        </p:sp>
        <p:sp>
          <p:nvSpPr>
            <p:cNvPr id="44" name="TextBox 43">
              <a:extLst>
                <a:ext uri="{FF2B5EF4-FFF2-40B4-BE49-F238E27FC236}">
                  <a16:creationId xmlns:a16="http://schemas.microsoft.com/office/drawing/2014/main" id="{5E1E002D-D0CE-41BE-B3F6-5F8C63C9A38D}"/>
                </a:ext>
              </a:extLst>
            </p:cNvPr>
            <p:cNvSpPr txBox="1"/>
            <p:nvPr/>
          </p:nvSpPr>
          <p:spPr bwMode="auto">
            <a:xfrm>
              <a:off x="5439929" y="3561914"/>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Controllers/&lt;id&gt;</a:t>
              </a:r>
            </a:p>
          </p:txBody>
        </p:sp>
        <p:cxnSp>
          <p:nvCxnSpPr>
            <p:cNvPr id="45" name="Elbow Connector 41">
              <a:extLst>
                <a:ext uri="{FF2B5EF4-FFF2-40B4-BE49-F238E27FC236}">
                  <a16:creationId xmlns:a16="http://schemas.microsoft.com/office/drawing/2014/main" id="{A115B099-E6F2-4937-AE1F-7BCCE30ADD30}"/>
                </a:ext>
              </a:extLst>
            </p:cNvPr>
            <p:cNvCxnSpPr>
              <a:cxnSpLocks/>
              <a:stCxn id="41" idx="3"/>
              <a:endCxn id="42" idx="1"/>
            </p:cNvCxnSpPr>
            <p:nvPr/>
          </p:nvCxnSpPr>
          <p:spPr>
            <a:xfrm flipV="1">
              <a:off x="5188423" y="3818620"/>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Elbow Connector 159">
              <a:extLst>
                <a:ext uri="{FF2B5EF4-FFF2-40B4-BE49-F238E27FC236}">
                  <a16:creationId xmlns:a16="http://schemas.microsoft.com/office/drawing/2014/main" id="{02AD0AA6-681A-4044-B99F-44FAFCFF0935}"/>
                </a:ext>
              </a:extLst>
            </p:cNvPr>
            <p:cNvCxnSpPr>
              <a:cxnSpLocks/>
              <a:stCxn id="14" idx="2"/>
              <a:endCxn id="41" idx="0"/>
            </p:cNvCxnSpPr>
            <p:nvPr/>
          </p:nvCxnSpPr>
          <p:spPr>
            <a:xfrm>
              <a:off x="3951532" y="2410360"/>
              <a:ext cx="714531" cy="1134787"/>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036B9CB-F6CF-447E-A14D-755F0063AE2A}"/>
                </a:ext>
              </a:extLst>
            </p:cNvPr>
            <p:cNvSpPr/>
            <p:nvPr/>
          </p:nvSpPr>
          <p:spPr bwMode="auto">
            <a:xfrm>
              <a:off x="2052142" y="4733300"/>
              <a:ext cx="957688" cy="48756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48" name="Rectangle 47">
              <a:extLst>
                <a:ext uri="{FF2B5EF4-FFF2-40B4-BE49-F238E27FC236}">
                  <a16:creationId xmlns:a16="http://schemas.microsoft.com/office/drawing/2014/main" id="{7B6A45C8-B6C6-4750-B11B-10FDF1EE682D}"/>
                </a:ext>
              </a:extLst>
            </p:cNvPr>
            <p:cNvSpPr/>
            <p:nvPr/>
          </p:nvSpPr>
          <p:spPr bwMode="auto">
            <a:xfrm>
              <a:off x="3191676" y="4717359"/>
              <a:ext cx="860309" cy="503506"/>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600">
                <a:solidFill>
                  <a:srgbClr val="000000"/>
                </a:solidFill>
                <a:latin typeface="HP Simplified" pitchFamily="34" charset="0"/>
                <a:cs typeface="HP Simplified" pitchFamily="34" charset="0"/>
              </a:endParaRPr>
            </a:p>
          </p:txBody>
        </p:sp>
        <p:cxnSp>
          <p:nvCxnSpPr>
            <p:cNvPr id="49" name="Elbow Connector 41">
              <a:extLst>
                <a:ext uri="{FF2B5EF4-FFF2-40B4-BE49-F238E27FC236}">
                  <a16:creationId xmlns:a16="http://schemas.microsoft.com/office/drawing/2014/main" id="{BD508AD4-6D2E-463B-8606-1C374563FF62}"/>
                </a:ext>
              </a:extLst>
            </p:cNvPr>
            <p:cNvCxnSpPr>
              <a:cxnSpLocks/>
              <a:stCxn id="47" idx="3"/>
              <a:endCxn id="48" idx="1"/>
            </p:cNvCxnSpPr>
            <p:nvPr/>
          </p:nvCxnSpPr>
          <p:spPr>
            <a:xfrm flipV="1">
              <a:off x="3009830" y="4969112"/>
              <a:ext cx="181846" cy="797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8875685-3691-45AB-9E79-1C3393AC764B}"/>
                </a:ext>
              </a:extLst>
            </p:cNvPr>
            <p:cNvSpPr txBox="1"/>
            <p:nvPr/>
          </p:nvSpPr>
          <p:spPr bwMode="auto">
            <a:xfrm>
              <a:off x="2060643" y="4741060"/>
              <a:ext cx="949187"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./Fabrics</a:t>
              </a:r>
            </a:p>
          </p:txBody>
        </p:sp>
        <p:sp>
          <p:nvSpPr>
            <p:cNvPr id="51" name="TextBox 50">
              <a:extLst>
                <a:ext uri="{FF2B5EF4-FFF2-40B4-BE49-F238E27FC236}">
                  <a16:creationId xmlns:a16="http://schemas.microsoft.com/office/drawing/2014/main" id="{CD13E4F0-04AD-492D-B922-8120613299D8}"/>
                </a:ext>
              </a:extLst>
            </p:cNvPr>
            <p:cNvSpPr txBox="1"/>
            <p:nvPr/>
          </p:nvSpPr>
          <p:spPr bwMode="auto">
            <a:xfrm>
              <a:off x="3193208" y="4731047"/>
              <a:ext cx="858778"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Fabrics/&lt;id&gt;</a:t>
              </a:r>
            </a:p>
          </p:txBody>
        </p:sp>
        <p:sp>
          <p:nvSpPr>
            <p:cNvPr id="52" name="Rectangle 51">
              <a:extLst>
                <a:ext uri="{FF2B5EF4-FFF2-40B4-BE49-F238E27FC236}">
                  <a16:creationId xmlns:a16="http://schemas.microsoft.com/office/drawing/2014/main" id="{4DFC3E29-DF7F-47AA-8046-C2CEE82535E2}"/>
                </a:ext>
              </a:extLst>
            </p:cNvPr>
            <p:cNvSpPr/>
            <p:nvPr/>
          </p:nvSpPr>
          <p:spPr bwMode="auto">
            <a:xfrm>
              <a:off x="4823522" y="4302948"/>
              <a:ext cx="1044721" cy="539960"/>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3" name="Rectangle 52">
              <a:extLst>
                <a:ext uri="{FF2B5EF4-FFF2-40B4-BE49-F238E27FC236}">
                  <a16:creationId xmlns:a16="http://schemas.microsoft.com/office/drawing/2014/main" id="{273FCA3E-14DB-421E-86AD-8D61AFFFA5DD}"/>
                </a:ext>
              </a:extLst>
            </p:cNvPr>
            <p:cNvSpPr/>
            <p:nvPr/>
          </p:nvSpPr>
          <p:spPr bwMode="auto">
            <a:xfrm>
              <a:off x="6111246" y="4302947"/>
              <a:ext cx="1019807" cy="53995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54" name="TextBox 53">
              <a:extLst>
                <a:ext uri="{FF2B5EF4-FFF2-40B4-BE49-F238E27FC236}">
                  <a16:creationId xmlns:a16="http://schemas.microsoft.com/office/drawing/2014/main" id="{5E5CC5FC-E8C7-4F7B-9DF0-AD6B666A83D6}"/>
                </a:ext>
              </a:extLst>
            </p:cNvPr>
            <p:cNvSpPr txBox="1"/>
            <p:nvPr/>
          </p:nvSpPr>
          <p:spPr bwMode="auto">
            <a:xfrm>
              <a:off x="4832024" y="4310707"/>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./Connections</a:t>
              </a:r>
            </a:p>
          </p:txBody>
        </p:sp>
        <p:sp>
          <p:nvSpPr>
            <p:cNvPr id="55" name="TextBox 54">
              <a:extLst>
                <a:ext uri="{FF2B5EF4-FFF2-40B4-BE49-F238E27FC236}">
                  <a16:creationId xmlns:a16="http://schemas.microsoft.com/office/drawing/2014/main" id="{10267B00-A866-488B-B334-A807CB34231B}"/>
                </a:ext>
              </a:extLst>
            </p:cNvPr>
            <p:cNvSpPr txBox="1"/>
            <p:nvPr/>
          </p:nvSpPr>
          <p:spPr bwMode="auto">
            <a:xfrm>
              <a:off x="6119749" y="4319715"/>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Connections/&lt;id&gt;</a:t>
              </a:r>
            </a:p>
          </p:txBody>
        </p:sp>
        <p:cxnSp>
          <p:nvCxnSpPr>
            <p:cNvPr id="56" name="Elbow Connector 41">
              <a:extLst>
                <a:ext uri="{FF2B5EF4-FFF2-40B4-BE49-F238E27FC236}">
                  <a16:creationId xmlns:a16="http://schemas.microsoft.com/office/drawing/2014/main" id="{B50B56CC-3C4C-4AEA-A9DF-591954D5B220}"/>
                </a:ext>
              </a:extLst>
            </p:cNvPr>
            <p:cNvCxnSpPr>
              <a:cxnSpLocks/>
              <a:stCxn id="52" idx="3"/>
              <a:endCxn id="53" idx="1"/>
            </p:cNvCxnSpPr>
            <p:nvPr/>
          </p:nvCxnSpPr>
          <p:spPr>
            <a:xfrm flipV="1">
              <a:off x="5868243" y="4572927"/>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D610D66-97EC-4504-8767-DE57A9293F42}"/>
                </a:ext>
              </a:extLst>
            </p:cNvPr>
            <p:cNvSpPr/>
            <p:nvPr/>
          </p:nvSpPr>
          <p:spPr bwMode="auto">
            <a:xfrm>
              <a:off x="4743555" y="5619176"/>
              <a:ext cx="1044721" cy="52655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8" name="Rectangle 57">
              <a:extLst>
                <a:ext uri="{FF2B5EF4-FFF2-40B4-BE49-F238E27FC236}">
                  <a16:creationId xmlns:a16="http://schemas.microsoft.com/office/drawing/2014/main" id="{0E1D928B-072A-46B0-A677-83E9A176C7A7}"/>
                </a:ext>
              </a:extLst>
            </p:cNvPr>
            <p:cNvSpPr/>
            <p:nvPr/>
          </p:nvSpPr>
          <p:spPr bwMode="auto">
            <a:xfrm>
              <a:off x="6031279" y="5619175"/>
              <a:ext cx="1019807" cy="5265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59" name="TextBox 58">
              <a:extLst>
                <a:ext uri="{FF2B5EF4-FFF2-40B4-BE49-F238E27FC236}">
                  <a16:creationId xmlns:a16="http://schemas.microsoft.com/office/drawing/2014/main" id="{16376603-83CE-4778-846C-176AAEBFC55C}"/>
                </a:ext>
              </a:extLst>
            </p:cNvPr>
            <p:cNvSpPr txBox="1"/>
            <p:nvPr/>
          </p:nvSpPr>
          <p:spPr bwMode="auto">
            <a:xfrm>
              <a:off x="4752057" y="5626935"/>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./Zones</a:t>
              </a:r>
            </a:p>
          </p:txBody>
        </p:sp>
        <p:sp>
          <p:nvSpPr>
            <p:cNvPr id="60" name="TextBox 59">
              <a:extLst>
                <a:ext uri="{FF2B5EF4-FFF2-40B4-BE49-F238E27FC236}">
                  <a16:creationId xmlns:a16="http://schemas.microsoft.com/office/drawing/2014/main" id="{E0E34682-5B8E-417A-A971-0A034A3A249D}"/>
                </a:ext>
              </a:extLst>
            </p:cNvPr>
            <p:cNvSpPr txBox="1"/>
            <p:nvPr/>
          </p:nvSpPr>
          <p:spPr bwMode="auto">
            <a:xfrm>
              <a:off x="6039782" y="5635943"/>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Zones/&lt;id&gt;</a:t>
              </a:r>
            </a:p>
          </p:txBody>
        </p:sp>
        <p:cxnSp>
          <p:nvCxnSpPr>
            <p:cNvPr id="61" name="Elbow Connector 41">
              <a:extLst>
                <a:ext uri="{FF2B5EF4-FFF2-40B4-BE49-F238E27FC236}">
                  <a16:creationId xmlns:a16="http://schemas.microsoft.com/office/drawing/2014/main" id="{AC1B0D5A-3122-4DE4-A951-A783672904D1}"/>
                </a:ext>
              </a:extLst>
            </p:cNvPr>
            <p:cNvCxnSpPr>
              <a:cxnSpLocks/>
              <a:stCxn id="57" idx="3"/>
              <a:endCxn id="58" idx="1"/>
            </p:cNvCxnSpPr>
            <p:nvPr/>
          </p:nvCxnSpPr>
          <p:spPr>
            <a:xfrm flipV="1">
              <a:off x="5788276" y="5882454"/>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Elbow Connector 41">
              <a:extLst>
                <a:ext uri="{FF2B5EF4-FFF2-40B4-BE49-F238E27FC236}">
                  <a16:creationId xmlns:a16="http://schemas.microsoft.com/office/drawing/2014/main" id="{27C15E5E-0604-4FF0-88EE-387035EED312}"/>
                </a:ext>
              </a:extLst>
            </p:cNvPr>
            <p:cNvCxnSpPr>
              <a:cxnSpLocks/>
              <a:stCxn id="48" idx="3"/>
              <a:endCxn id="52" idx="1"/>
            </p:cNvCxnSpPr>
            <p:nvPr/>
          </p:nvCxnSpPr>
          <p:spPr>
            <a:xfrm flipV="1">
              <a:off x="4051985" y="4572928"/>
              <a:ext cx="771537" cy="396184"/>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91C84B67-D848-4866-8B58-9068F0AE633B}"/>
                </a:ext>
              </a:extLst>
            </p:cNvPr>
            <p:cNvSpPr/>
            <p:nvPr/>
          </p:nvSpPr>
          <p:spPr bwMode="auto">
            <a:xfrm>
              <a:off x="5096743" y="4957587"/>
              <a:ext cx="1044721" cy="52655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64" name="Rectangle 63">
              <a:extLst>
                <a:ext uri="{FF2B5EF4-FFF2-40B4-BE49-F238E27FC236}">
                  <a16:creationId xmlns:a16="http://schemas.microsoft.com/office/drawing/2014/main" id="{51D9D7F9-F86D-448E-8A86-2D66BC23D85F}"/>
                </a:ext>
              </a:extLst>
            </p:cNvPr>
            <p:cNvSpPr/>
            <p:nvPr/>
          </p:nvSpPr>
          <p:spPr bwMode="auto">
            <a:xfrm>
              <a:off x="6467305" y="4957587"/>
              <a:ext cx="1019807" cy="5265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65" name="TextBox 64">
              <a:extLst>
                <a:ext uri="{FF2B5EF4-FFF2-40B4-BE49-F238E27FC236}">
                  <a16:creationId xmlns:a16="http://schemas.microsoft.com/office/drawing/2014/main" id="{4C11EA1B-B3D4-4B60-940B-A04A49430FE9}"/>
                </a:ext>
              </a:extLst>
            </p:cNvPr>
            <p:cNvSpPr txBox="1"/>
            <p:nvPr/>
          </p:nvSpPr>
          <p:spPr bwMode="auto">
            <a:xfrm>
              <a:off x="5105245" y="4965346"/>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./Endpoints</a:t>
              </a:r>
            </a:p>
          </p:txBody>
        </p:sp>
        <p:sp>
          <p:nvSpPr>
            <p:cNvPr id="66" name="TextBox 65">
              <a:extLst>
                <a:ext uri="{FF2B5EF4-FFF2-40B4-BE49-F238E27FC236}">
                  <a16:creationId xmlns:a16="http://schemas.microsoft.com/office/drawing/2014/main" id="{A0CBD765-07DC-44F1-8D0D-647B2D533BC6}"/>
                </a:ext>
              </a:extLst>
            </p:cNvPr>
            <p:cNvSpPr txBox="1"/>
            <p:nvPr/>
          </p:nvSpPr>
          <p:spPr bwMode="auto">
            <a:xfrm>
              <a:off x="6475808" y="4974355"/>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Endpoints/&lt;id&gt;</a:t>
              </a:r>
            </a:p>
          </p:txBody>
        </p:sp>
        <p:cxnSp>
          <p:nvCxnSpPr>
            <p:cNvPr id="67" name="Elbow Connector 41">
              <a:extLst>
                <a:ext uri="{FF2B5EF4-FFF2-40B4-BE49-F238E27FC236}">
                  <a16:creationId xmlns:a16="http://schemas.microsoft.com/office/drawing/2014/main" id="{6BA12A7F-38ED-4903-B498-966F10438E33}"/>
                </a:ext>
              </a:extLst>
            </p:cNvPr>
            <p:cNvCxnSpPr>
              <a:cxnSpLocks/>
              <a:stCxn id="63" idx="3"/>
              <a:endCxn id="64" idx="1"/>
            </p:cNvCxnSpPr>
            <p:nvPr/>
          </p:nvCxnSpPr>
          <p:spPr>
            <a:xfrm>
              <a:off x="6141464" y="5220866"/>
              <a:ext cx="325841"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Elbow Connector 159">
              <a:extLst>
                <a:ext uri="{FF2B5EF4-FFF2-40B4-BE49-F238E27FC236}">
                  <a16:creationId xmlns:a16="http://schemas.microsoft.com/office/drawing/2014/main" id="{0CBEF1FE-3C14-41AA-976D-5C0E47DC167C}"/>
                </a:ext>
              </a:extLst>
            </p:cNvPr>
            <p:cNvCxnSpPr>
              <a:cxnSpLocks/>
              <a:stCxn id="48" idx="3"/>
              <a:endCxn id="63" idx="1"/>
            </p:cNvCxnSpPr>
            <p:nvPr/>
          </p:nvCxnSpPr>
          <p:spPr>
            <a:xfrm>
              <a:off x="4051985" y="4969112"/>
              <a:ext cx="1044758" cy="251754"/>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Elbow Connector 159">
              <a:extLst>
                <a:ext uri="{FF2B5EF4-FFF2-40B4-BE49-F238E27FC236}">
                  <a16:creationId xmlns:a16="http://schemas.microsoft.com/office/drawing/2014/main" id="{4F49BA6C-C759-440C-9FB5-E0D49CCF55F5}"/>
                </a:ext>
              </a:extLst>
            </p:cNvPr>
            <p:cNvCxnSpPr>
              <a:cxnSpLocks/>
              <a:stCxn id="48" idx="3"/>
              <a:endCxn id="57" idx="1"/>
            </p:cNvCxnSpPr>
            <p:nvPr/>
          </p:nvCxnSpPr>
          <p:spPr>
            <a:xfrm>
              <a:off x="4051985" y="4969112"/>
              <a:ext cx="691570" cy="913343"/>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42F6D686-3022-4352-B11F-703ADFEDCCC3}"/>
                </a:ext>
              </a:extLst>
            </p:cNvPr>
            <p:cNvCxnSpPr>
              <a:cxnSpLocks/>
              <a:stCxn id="34" idx="2"/>
              <a:endCxn id="53" idx="3"/>
            </p:cNvCxnSpPr>
            <p:nvPr/>
          </p:nvCxnSpPr>
          <p:spPr>
            <a:xfrm rot="5400000">
              <a:off x="7785968" y="2789181"/>
              <a:ext cx="1128832" cy="2438661"/>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71" name="Elbow Connector 140">
              <a:extLst>
                <a:ext uri="{FF2B5EF4-FFF2-40B4-BE49-F238E27FC236}">
                  <a16:creationId xmlns:a16="http://schemas.microsoft.com/office/drawing/2014/main" id="{65BAFFBD-700D-403E-BEA8-45037256013A}"/>
                </a:ext>
              </a:extLst>
            </p:cNvPr>
            <p:cNvCxnSpPr>
              <a:cxnSpLocks/>
            </p:cNvCxnSpPr>
            <p:nvPr/>
          </p:nvCxnSpPr>
          <p:spPr>
            <a:xfrm>
              <a:off x="6309337" y="4842906"/>
              <a:ext cx="0" cy="776269"/>
            </a:xfrm>
            <a:prstGeom prst="straightConnector1">
              <a:avLst/>
            </a:prstGeom>
            <a:ln w="6350">
              <a:solidFill>
                <a:srgbClr val="0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140">
              <a:extLst>
                <a:ext uri="{FF2B5EF4-FFF2-40B4-BE49-F238E27FC236}">
                  <a16:creationId xmlns:a16="http://schemas.microsoft.com/office/drawing/2014/main" id="{70DF07CC-8998-4362-A6E1-DB55CA1236B1}"/>
                </a:ext>
              </a:extLst>
            </p:cNvPr>
            <p:cNvCxnSpPr>
              <a:cxnSpLocks/>
              <a:stCxn id="53" idx="3"/>
            </p:cNvCxnSpPr>
            <p:nvPr/>
          </p:nvCxnSpPr>
          <p:spPr>
            <a:xfrm>
              <a:off x="7131053" y="4572927"/>
              <a:ext cx="188370" cy="373564"/>
            </a:xfrm>
            <a:prstGeom prst="straightConnector1">
              <a:avLst/>
            </a:prstGeom>
            <a:ln w="6350">
              <a:solidFill>
                <a:srgbClr val="0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Elbow Connector 140">
              <a:extLst>
                <a:ext uri="{FF2B5EF4-FFF2-40B4-BE49-F238E27FC236}">
                  <a16:creationId xmlns:a16="http://schemas.microsoft.com/office/drawing/2014/main" id="{AAD8A61A-408D-4152-8ACF-52135692678C}"/>
                </a:ext>
              </a:extLst>
            </p:cNvPr>
            <p:cNvCxnSpPr>
              <a:cxnSpLocks/>
              <a:endCxn id="58" idx="3"/>
            </p:cNvCxnSpPr>
            <p:nvPr/>
          </p:nvCxnSpPr>
          <p:spPr>
            <a:xfrm flipH="1">
              <a:off x="7051086" y="5495241"/>
              <a:ext cx="157967" cy="387213"/>
            </a:xfrm>
            <a:prstGeom prst="straightConnector1">
              <a:avLst/>
            </a:prstGeom>
            <a:ln w="6350">
              <a:solidFill>
                <a:srgbClr val="00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42" name="Picture 141" descr="http://www.dmtf.org/sites/default/files/dmtf-redfish-logo.png">
            <a:extLst>
              <a:ext uri="{FF2B5EF4-FFF2-40B4-BE49-F238E27FC236}">
                <a16:creationId xmlns:a16="http://schemas.microsoft.com/office/drawing/2014/main" id="{898D3004-2E71-4D44-9D1B-755816E55D1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839214" y="1170163"/>
            <a:ext cx="829078" cy="7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5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a:t>Redfish/Swordfish Hierarchy: Extending Fabric Management</a:t>
            </a:r>
          </a:p>
        </p:txBody>
      </p:sp>
      <p:pic>
        <p:nvPicPr>
          <p:cNvPr id="1028" name="Picture 4">
            <a:extLst>
              <a:ext uri="{FF2B5EF4-FFF2-40B4-BE49-F238E27FC236}">
                <a16:creationId xmlns:a16="http://schemas.microsoft.com/office/drawing/2014/main" id="{504F465C-5AFD-43E8-A70F-C24AD7235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503" y="325076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22897A8-20EF-4F58-A5F5-2DE3CBF1A7F9}"/>
              </a:ext>
            </a:extLst>
          </p:cNvPr>
          <p:cNvSpPr/>
          <p:nvPr/>
        </p:nvSpPr>
        <p:spPr>
          <a:xfrm>
            <a:off x="8718041" y="4319924"/>
            <a:ext cx="3269319" cy="1021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457AA7-4D1A-4381-BD42-6CB310C2F2D0}"/>
              </a:ext>
            </a:extLst>
          </p:cNvPr>
          <p:cNvSpPr txBox="1"/>
          <p:nvPr/>
        </p:nvSpPr>
        <p:spPr bwMode="auto">
          <a:xfrm>
            <a:off x="962501" y="1981811"/>
            <a:ext cx="994312" cy="205679"/>
          </a:xfrm>
          <a:prstGeom prst="rect">
            <a:avLst/>
          </a:prstGeom>
          <a:solidFill>
            <a:schemeClr val="tx1">
              <a:lumMod val="75000"/>
            </a:schemeClr>
          </a:solidFill>
        </p:spPr>
        <p:txBody>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9"/>
              </a:spcAft>
              <a:buNone/>
              <a:defRPr/>
            </a:pPr>
            <a:r>
              <a:rPr lang="en-US" altLang="en-US" sz="800">
                <a:solidFill>
                  <a:schemeClr val="bg1"/>
                </a:solidFill>
                <a:latin typeface="HP Simplified" panose="020B0604020204020204" pitchFamily="34" charset="0"/>
              </a:rPr>
              <a:t>/redfish/v1</a:t>
            </a:r>
          </a:p>
        </p:txBody>
      </p:sp>
      <p:sp>
        <p:nvSpPr>
          <p:cNvPr id="9" name="Rectangle 8">
            <a:extLst>
              <a:ext uri="{FF2B5EF4-FFF2-40B4-BE49-F238E27FC236}">
                <a16:creationId xmlns:a16="http://schemas.microsoft.com/office/drawing/2014/main" id="{A7872F90-06DD-481F-8C71-70F17ECC494A}"/>
              </a:ext>
            </a:extLst>
          </p:cNvPr>
          <p:cNvSpPr/>
          <p:nvPr/>
        </p:nvSpPr>
        <p:spPr bwMode="auto">
          <a:xfrm>
            <a:off x="2052142" y="1981922"/>
            <a:ext cx="1134536" cy="41903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cxnSp>
        <p:nvCxnSpPr>
          <p:cNvPr id="10" name="Elbow Connector 10">
            <a:extLst>
              <a:ext uri="{FF2B5EF4-FFF2-40B4-BE49-F238E27FC236}">
                <a16:creationId xmlns:a16="http://schemas.microsoft.com/office/drawing/2014/main" id="{1D5609D5-A7A3-4931-A5A4-2DC5538786AB}"/>
              </a:ext>
            </a:extLst>
          </p:cNvPr>
          <p:cNvCxnSpPr>
            <a:cxnSpLocks/>
            <a:stCxn id="8" idx="2"/>
          </p:cNvCxnSpPr>
          <p:nvPr/>
        </p:nvCxnSpPr>
        <p:spPr>
          <a:xfrm rot="16200000" flipH="1">
            <a:off x="1670292" y="1976850"/>
            <a:ext cx="162992" cy="5842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extBox 69">
            <a:extLst>
              <a:ext uri="{FF2B5EF4-FFF2-40B4-BE49-F238E27FC236}">
                <a16:creationId xmlns:a16="http://schemas.microsoft.com/office/drawing/2014/main" id="{275CFB5F-8CBC-42A4-9B94-8331498475C1}"/>
              </a:ext>
            </a:extLst>
          </p:cNvPr>
          <p:cNvSpPr txBox="1">
            <a:spLocks noChangeArrowheads="1"/>
          </p:cNvSpPr>
          <p:nvPr/>
        </p:nvSpPr>
        <p:spPr bwMode="auto">
          <a:xfrm>
            <a:off x="2319723" y="1504477"/>
            <a:ext cx="691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Collection</a:t>
            </a:r>
          </a:p>
          <a:p>
            <a:pPr>
              <a:spcBef>
                <a:spcPct val="0"/>
              </a:spcBef>
              <a:buFontTx/>
              <a:buNone/>
            </a:pPr>
            <a:r>
              <a:rPr lang="en-US" altLang="en-US" sz="900">
                <a:solidFill>
                  <a:srgbClr val="000000"/>
                </a:solidFill>
                <a:cs typeface="Arial" panose="020B0604020202020204" pitchFamily="34" charset="0"/>
              </a:rPr>
              <a:t>Resource</a:t>
            </a:r>
          </a:p>
        </p:txBody>
      </p:sp>
      <p:sp>
        <p:nvSpPr>
          <p:cNvPr id="12" name="TextBox 70">
            <a:extLst>
              <a:ext uri="{FF2B5EF4-FFF2-40B4-BE49-F238E27FC236}">
                <a16:creationId xmlns:a16="http://schemas.microsoft.com/office/drawing/2014/main" id="{A2F2F5AC-E59F-4F01-998F-FED68FC8E0AD}"/>
              </a:ext>
            </a:extLst>
          </p:cNvPr>
          <p:cNvSpPr txBox="1">
            <a:spLocks noChangeArrowheads="1"/>
          </p:cNvSpPr>
          <p:nvPr/>
        </p:nvSpPr>
        <p:spPr bwMode="auto">
          <a:xfrm>
            <a:off x="3660423" y="1528486"/>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sp>
        <p:nvSpPr>
          <p:cNvPr id="13" name="Rectangle 12">
            <a:extLst>
              <a:ext uri="{FF2B5EF4-FFF2-40B4-BE49-F238E27FC236}">
                <a16:creationId xmlns:a16="http://schemas.microsoft.com/office/drawing/2014/main" id="{B459A191-899A-4BC4-9B56-3821D6B0A0C7}"/>
              </a:ext>
            </a:extLst>
          </p:cNvPr>
          <p:cNvSpPr/>
          <p:nvPr/>
        </p:nvSpPr>
        <p:spPr bwMode="auto">
          <a:xfrm>
            <a:off x="4811994" y="1972221"/>
            <a:ext cx="1019807" cy="425345"/>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4" name="TextBox 107">
            <a:extLst>
              <a:ext uri="{FF2B5EF4-FFF2-40B4-BE49-F238E27FC236}">
                <a16:creationId xmlns:a16="http://schemas.microsoft.com/office/drawing/2014/main" id="{72F1E352-AF8B-468B-9CE8-5B46FC526983}"/>
              </a:ext>
            </a:extLst>
          </p:cNvPr>
          <p:cNvSpPr txBox="1">
            <a:spLocks noChangeArrowheads="1"/>
          </p:cNvSpPr>
          <p:nvPr/>
        </p:nvSpPr>
        <p:spPr bwMode="auto">
          <a:xfrm>
            <a:off x="914402" y="1504477"/>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Service </a:t>
            </a:r>
            <a:br>
              <a:rPr lang="en-US" altLang="en-US" sz="900">
                <a:solidFill>
                  <a:srgbClr val="000000"/>
                </a:solidFill>
                <a:cs typeface="Arial" panose="020B0604020202020204" pitchFamily="34" charset="0"/>
              </a:rPr>
            </a:br>
            <a:r>
              <a:rPr lang="en-US" altLang="en-US" sz="900">
                <a:solidFill>
                  <a:srgbClr val="000000"/>
                </a:solidFill>
                <a:cs typeface="Arial" panose="020B0604020202020204" pitchFamily="34" charset="0"/>
              </a:rPr>
              <a:t>Root</a:t>
            </a:r>
          </a:p>
        </p:txBody>
      </p:sp>
      <p:sp>
        <p:nvSpPr>
          <p:cNvPr id="15" name="Rectangle 14">
            <a:extLst>
              <a:ext uri="{FF2B5EF4-FFF2-40B4-BE49-F238E27FC236}">
                <a16:creationId xmlns:a16="http://schemas.microsoft.com/office/drawing/2014/main" id="{AEA3B529-9DDA-48DF-948F-0A728E64C422}"/>
              </a:ext>
            </a:extLst>
          </p:cNvPr>
          <p:cNvSpPr/>
          <p:nvPr/>
        </p:nvSpPr>
        <p:spPr bwMode="auto">
          <a:xfrm>
            <a:off x="3384264" y="1981922"/>
            <a:ext cx="1134536" cy="41564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sp>
        <p:nvSpPr>
          <p:cNvPr id="16" name="TextBox 81">
            <a:extLst>
              <a:ext uri="{FF2B5EF4-FFF2-40B4-BE49-F238E27FC236}">
                <a16:creationId xmlns:a16="http://schemas.microsoft.com/office/drawing/2014/main" id="{08AC89E8-4B5E-47A5-8518-8E573EDA59B1}"/>
              </a:ext>
            </a:extLst>
          </p:cNvPr>
          <p:cNvSpPr txBox="1">
            <a:spLocks noChangeArrowheads="1"/>
          </p:cNvSpPr>
          <p:nvPr/>
        </p:nvSpPr>
        <p:spPr bwMode="auto">
          <a:xfrm>
            <a:off x="6251031" y="1480860"/>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cxnSp>
        <p:nvCxnSpPr>
          <p:cNvPr id="17" name="Elbow Connector 41">
            <a:extLst>
              <a:ext uri="{FF2B5EF4-FFF2-40B4-BE49-F238E27FC236}">
                <a16:creationId xmlns:a16="http://schemas.microsoft.com/office/drawing/2014/main" id="{D8B659C6-D89E-44A4-A41C-C21A326BD7A2}"/>
              </a:ext>
            </a:extLst>
          </p:cNvPr>
          <p:cNvCxnSpPr>
            <a:cxnSpLocks/>
            <a:stCxn id="9" idx="3"/>
            <a:endCxn id="15" idx="1"/>
          </p:cNvCxnSpPr>
          <p:nvPr/>
        </p:nvCxnSpPr>
        <p:spPr>
          <a:xfrm flipV="1">
            <a:off x="3186678" y="2189744"/>
            <a:ext cx="197586" cy="1694"/>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C8BE55D-365E-4EB1-AEC4-53C41158496F}"/>
              </a:ext>
            </a:extLst>
          </p:cNvPr>
          <p:cNvSpPr/>
          <p:nvPr/>
        </p:nvSpPr>
        <p:spPr bwMode="auto">
          <a:xfrm>
            <a:off x="6078254" y="1976104"/>
            <a:ext cx="1326020" cy="455261"/>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Reference (link) to Volume</a:t>
            </a:r>
          </a:p>
        </p:txBody>
      </p:sp>
      <p:cxnSp>
        <p:nvCxnSpPr>
          <p:cNvPr id="19" name="Elbow Connector 43">
            <a:extLst>
              <a:ext uri="{FF2B5EF4-FFF2-40B4-BE49-F238E27FC236}">
                <a16:creationId xmlns:a16="http://schemas.microsoft.com/office/drawing/2014/main" id="{666E63E1-15E7-4B6C-BD8C-1203A373A1F4}"/>
              </a:ext>
            </a:extLst>
          </p:cNvPr>
          <p:cNvCxnSpPr>
            <a:cxnSpLocks/>
            <a:stCxn id="13" idx="3"/>
            <a:endCxn id="18" idx="1"/>
          </p:cNvCxnSpPr>
          <p:nvPr/>
        </p:nvCxnSpPr>
        <p:spPr>
          <a:xfrm>
            <a:off x="5831801" y="2184894"/>
            <a:ext cx="246453" cy="1884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D688B3B-3A5F-44EC-947D-FD1D66164477}"/>
              </a:ext>
            </a:extLst>
          </p:cNvPr>
          <p:cNvSpPr txBox="1"/>
          <p:nvPr/>
        </p:nvSpPr>
        <p:spPr bwMode="auto">
          <a:xfrm>
            <a:off x="2060643" y="1989682"/>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a:t>
            </a:r>
          </a:p>
        </p:txBody>
      </p:sp>
      <p:sp>
        <p:nvSpPr>
          <p:cNvPr id="21" name="TextBox 20">
            <a:extLst>
              <a:ext uri="{FF2B5EF4-FFF2-40B4-BE49-F238E27FC236}">
                <a16:creationId xmlns:a16="http://schemas.microsoft.com/office/drawing/2014/main" id="{285AD6BC-B47B-40C4-8BBC-9A050C7F0FFA}"/>
              </a:ext>
            </a:extLst>
          </p:cNvPr>
          <p:cNvSpPr txBox="1"/>
          <p:nvPr/>
        </p:nvSpPr>
        <p:spPr bwMode="auto">
          <a:xfrm>
            <a:off x="3363018" y="1985801"/>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Storage/&lt;id&gt;</a:t>
            </a:r>
          </a:p>
        </p:txBody>
      </p:sp>
      <p:sp>
        <p:nvSpPr>
          <p:cNvPr id="22" name="TextBox 21">
            <a:extLst>
              <a:ext uri="{FF2B5EF4-FFF2-40B4-BE49-F238E27FC236}">
                <a16:creationId xmlns:a16="http://schemas.microsoft.com/office/drawing/2014/main" id="{5C0549E2-1114-4B35-A492-C3E786D17F66}"/>
              </a:ext>
            </a:extLst>
          </p:cNvPr>
          <p:cNvSpPr txBox="1"/>
          <p:nvPr/>
        </p:nvSpPr>
        <p:spPr bwMode="auto">
          <a:xfrm>
            <a:off x="4825166" y="1961354"/>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Volumes</a:t>
            </a:r>
          </a:p>
        </p:txBody>
      </p:sp>
      <p:sp>
        <p:nvSpPr>
          <p:cNvPr id="23" name="TextBox 22">
            <a:extLst>
              <a:ext uri="{FF2B5EF4-FFF2-40B4-BE49-F238E27FC236}">
                <a16:creationId xmlns:a16="http://schemas.microsoft.com/office/drawing/2014/main" id="{BCA12D65-377F-49DD-981A-675C34F30B4C}"/>
              </a:ext>
            </a:extLst>
          </p:cNvPr>
          <p:cNvSpPr txBox="1"/>
          <p:nvPr/>
        </p:nvSpPr>
        <p:spPr bwMode="auto">
          <a:xfrm>
            <a:off x="6078253" y="1979981"/>
            <a:ext cx="1326020"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Volumes/&lt;id&gt;</a:t>
            </a:r>
          </a:p>
        </p:txBody>
      </p:sp>
      <p:cxnSp>
        <p:nvCxnSpPr>
          <p:cNvPr id="24" name="Elbow Connector 159">
            <a:extLst>
              <a:ext uri="{FF2B5EF4-FFF2-40B4-BE49-F238E27FC236}">
                <a16:creationId xmlns:a16="http://schemas.microsoft.com/office/drawing/2014/main" id="{1B9F555D-4CAB-4AED-82FD-9ECF2CAD551D}"/>
              </a:ext>
            </a:extLst>
          </p:cNvPr>
          <p:cNvCxnSpPr>
            <a:cxnSpLocks/>
            <a:stCxn id="15" idx="2"/>
            <a:endCxn id="29" idx="0"/>
          </p:cNvCxnSpPr>
          <p:nvPr/>
        </p:nvCxnSpPr>
        <p:spPr>
          <a:xfrm>
            <a:off x="3951532" y="2397566"/>
            <a:ext cx="1331389" cy="493582"/>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Elbow Connector 140">
            <a:extLst>
              <a:ext uri="{FF2B5EF4-FFF2-40B4-BE49-F238E27FC236}">
                <a16:creationId xmlns:a16="http://schemas.microsoft.com/office/drawing/2014/main" id="{3EE78939-BEAC-4A9F-AA29-DE4AB370316A}"/>
              </a:ext>
            </a:extLst>
          </p:cNvPr>
          <p:cNvCxnSpPr>
            <a:cxnSpLocks/>
            <a:stCxn id="30" idx="0"/>
            <a:endCxn id="13" idx="2"/>
          </p:cNvCxnSpPr>
          <p:nvPr/>
        </p:nvCxnSpPr>
        <p:spPr>
          <a:xfrm flipH="1" flipV="1">
            <a:off x="5321898" y="2397566"/>
            <a:ext cx="1227179" cy="502590"/>
          </a:xfrm>
          <a:prstGeom prst="straightConnector1">
            <a:avLst/>
          </a:prstGeom>
          <a:ln w="6350">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a:extLst>
              <a:ext uri="{FF2B5EF4-FFF2-40B4-BE49-F238E27FC236}">
                <a16:creationId xmlns:a16="http://schemas.microsoft.com/office/drawing/2014/main" id="{222CD9C7-FE43-4980-B198-39BA45A826A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591287" y="2222914"/>
            <a:ext cx="1422400" cy="113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55A9562E-6DB5-4587-98D8-32D2409654B5}"/>
              </a:ext>
            </a:extLst>
          </p:cNvPr>
          <p:cNvSpPr/>
          <p:nvPr/>
        </p:nvSpPr>
        <p:spPr bwMode="auto">
          <a:xfrm>
            <a:off x="4752058" y="2883389"/>
            <a:ext cx="1044721" cy="446325"/>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28" name="Rectangle 27">
            <a:extLst>
              <a:ext uri="{FF2B5EF4-FFF2-40B4-BE49-F238E27FC236}">
                <a16:creationId xmlns:a16="http://schemas.microsoft.com/office/drawing/2014/main" id="{CEB00750-2112-4B38-835A-2626381255C5}"/>
              </a:ext>
            </a:extLst>
          </p:cNvPr>
          <p:cNvSpPr/>
          <p:nvPr/>
        </p:nvSpPr>
        <p:spPr bwMode="auto">
          <a:xfrm>
            <a:off x="6039782" y="2883388"/>
            <a:ext cx="1019807" cy="44632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29" name="TextBox 28">
            <a:extLst>
              <a:ext uri="{FF2B5EF4-FFF2-40B4-BE49-F238E27FC236}">
                <a16:creationId xmlns:a16="http://schemas.microsoft.com/office/drawing/2014/main" id="{E35D10AA-0A00-47E5-BB46-DA82EB21C895}"/>
              </a:ext>
            </a:extLst>
          </p:cNvPr>
          <p:cNvSpPr txBox="1"/>
          <p:nvPr/>
        </p:nvSpPr>
        <p:spPr bwMode="auto">
          <a:xfrm>
            <a:off x="4760560" y="2891148"/>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StoragePools</a:t>
            </a:r>
            <a:endParaRPr lang="en-US" sz="800">
              <a:solidFill>
                <a:schemeClr val="bg1"/>
              </a:solidFill>
              <a:latin typeface="HP Simplified" pitchFamily="34" charset="0"/>
              <a:cs typeface="HP Simplified" pitchFamily="34" charset="0"/>
            </a:endParaRPr>
          </a:p>
        </p:txBody>
      </p:sp>
      <p:sp>
        <p:nvSpPr>
          <p:cNvPr id="30" name="TextBox 29">
            <a:extLst>
              <a:ext uri="{FF2B5EF4-FFF2-40B4-BE49-F238E27FC236}">
                <a16:creationId xmlns:a16="http://schemas.microsoft.com/office/drawing/2014/main" id="{6B6D8EFF-458E-4659-914E-3BEBA6BBE9A9}"/>
              </a:ext>
            </a:extLst>
          </p:cNvPr>
          <p:cNvSpPr txBox="1"/>
          <p:nvPr/>
        </p:nvSpPr>
        <p:spPr bwMode="auto">
          <a:xfrm>
            <a:off x="6048285" y="2900156"/>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StoragePools</a:t>
            </a:r>
            <a:r>
              <a:rPr lang="en-US" sz="800">
                <a:solidFill>
                  <a:schemeClr val="bg1"/>
                </a:solidFill>
                <a:latin typeface="HP Simplified" pitchFamily="34" charset="0"/>
                <a:cs typeface="HP Simplified" pitchFamily="34" charset="0"/>
              </a:rPr>
              <a:t>/&lt;id&gt;</a:t>
            </a:r>
          </a:p>
        </p:txBody>
      </p:sp>
      <p:cxnSp>
        <p:nvCxnSpPr>
          <p:cNvPr id="31" name="Elbow Connector 41">
            <a:extLst>
              <a:ext uri="{FF2B5EF4-FFF2-40B4-BE49-F238E27FC236}">
                <a16:creationId xmlns:a16="http://schemas.microsoft.com/office/drawing/2014/main" id="{CDEC5634-1013-4012-932A-C9258F9CB984}"/>
              </a:ext>
            </a:extLst>
          </p:cNvPr>
          <p:cNvCxnSpPr>
            <a:cxnSpLocks/>
            <a:stCxn id="27" idx="3"/>
            <a:endCxn id="28" idx="1"/>
          </p:cNvCxnSpPr>
          <p:nvPr/>
        </p:nvCxnSpPr>
        <p:spPr>
          <a:xfrm flipV="1">
            <a:off x="5796779" y="3106551"/>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Elbow Connector 10">
            <a:extLst>
              <a:ext uri="{FF2B5EF4-FFF2-40B4-BE49-F238E27FC236}">
                <a16:creationId xmlns:a16="http://schemas.microsoft.com/office/drawing/2014/main" id="{9CF4A85F-ECB3-4082-9C7B-F2787D81AE20}"/>
              </a:ext>
            </a:extLst>
          </p:cNvPr>
          <p:cNvCxnSpPr>
            <a:cxnSpLocks/>
            <a:stCxn id="8" idx="2"/>
            <a:endCxn id="48" idx="1"/>
          </p:cNvCxnSpPr>
          <p:nvPr/>
        </p:nvCxnSpPr>
        <p:spPr>
          <a:xfrm rot="16200000" flipH="1">
            <a:off x="367500" y="3279646"/>
            <a:ext cx="2776799" cy="592485"/>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Elbow Connector 41">
            <a:extLst>
              <a:ext uri="{FF2B5EF4-FFF2-40B4-BE49-F238E27FC236}">
                <a16:creationId xmlns:a16="http://schemas.microsoft.com/office/drawing/2014/main" id="{8336B661-AF52-420C-8160-D25526300913}"/>
              </a:ext>
            </a:extLst>
          </p:cNvPr>
          <p:cNvCxnSpPr>
            <a:cxnSpLocks/>
            <a:stCxn id="15" idx="3"/>
            <a:endCxn id="13" idx="1"/>
          </p:cNvCxnSpPr>
          <p:nvPr/>
        </p:nvCxnSpPr>
        <p:spPr>
          <a:xfrm flipV="1">
            <a:off x="4518800" y="2184894"/>
            <a:ext cx="293194" cy="4850"/>
          </a:xfrm>
          <a:prstGeom prst="straightConnector1">
            <a:avLst/>
          </a:prstGeom>
          <a:ln w="63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89CECFF-636E-4547-ACC2-C0C6A0DC009A}"/>
              </a:ext>
            </a:extLst>
          </p:cNvPr>
          <p:cNvSpPr/>
          <p:nvPr/>
        </p:nvSpPr>
        <p:spPr bwMode="auto">
          <a:xfrm>
            <a:off x="7693551" y="2883388"/>
            <a:ext cx="1044721" cy="478253"/>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35" name="Rectangle 34">
            <a:extLst>
              <a:ext uri="{FF2B5EF4-FFF2-40B4-BE49-F238E27FC236}">
                <a16:creationId xmlns:a16="http://schemas.microsoft.com/office/drawing/2014/main" id="{D031AA9B-3C6D-44B3-9340-618A380BA637}"/>
              </a:ext>
            </a:extLst>
          </p:cNvPr>
          <p:cNvSpPr/>
          <p:nvPr/>
        </p:nvSpPr>
        <p:spPr bwMode="auto">
          <a:xfrm>
            <a:off x="8981275" y="2883388"/>
            <a:ext cx="1176878" cy="547913"/>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r>
              <a:rPr lang="en-US" sz="800">
                <a:solidFill>
                  <a:srgbClr val="000000"/>
                </a:solidFill>
                <a:latin typeface="HP Simplified" pitchFamily="34" charset="0"/>
                <a:cs typeface="HP Simplified" pitchFamily="34" charset="0"/>
              </a:rPr>
              <a:t>Volume (Namespace) Instance</a:t>
            </a:r>
          </a:p>
        </p:txBody>
      </p:sp>
      <p:sp>
        <p:nvSpPr>
          <p:cNvPr id="36" name="TextBox 35">
            <a:extLst>
              <a:ext uri="{FF2B5EF4-FFF2-40B4-BE49-F238E27FC236}">
                <a16:creationId xmlns:a16="http://schemas.microsoft.com/office/drawing/2014/main" id="{A6031944-15DD-43CB-B55E-DE7D20DB55DD}"/>
              </a:ext>
            </a:extLst>
          </p:cNvPr>
          <p:cNvSpPr txBox="1"/>
          <p:nvPr/>
        </p:nvSpPr>
        <p:spPr bwMode="auto">
          <a:xfrm>
            <a:off x="7702053" y="2891148"/>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AllocatedVolumes</a:t>
            </a:r>
            <a:endParaRPr lang="en-US" sz="800">
              <a:solidFill>
                <a:schemeClr val="bg1"/>
              </a:solidFill>
              <a:latin typeface="HP Simplified" pitchFamily="34" charset="0"/>
              <a:cs typeface="HP Simplified" pitchFamily="34" charset="0"/>
            </a:endParaRPr>
          </a:p>
        </p:txBody>
      </p:sp>
      <p:sp>
        <p:nvSpPr>
          <p:cNvPr id="37" name="TextBox 36">
            <a:extLst>
              <a:ext uri="{FF2B5EF4-FFF2-40B4-BE49-F238E27FC236}">
                <a16:creationId xmlns:a16="http://schemas.microsoft.com/office/drawing/2014/main" id="{2C45B84E-FDB7-4662-8C75-998F24B21C35}"/>
              </a:ext>
            </a:extLst>
          </p:cNvPr>
          <p:cNvSpPr txBox="1"/>
          <p:nvPr/>
        </p:nvSpPr>
        <p:spPr bwMode="auto">
          <a:xfrm>
            <a:off x="8989778" y="2900156"/>
            <a:ext cx="1168375"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AllocatedVolumes</a:t>
            </a:r>
            <a:r>
              <a:rPr lang="en-US" sz="800">
                <a:solidFill>
                  <a:schemeClr val="bg1"/>
                </a:solidFill>
                <a:latin typeface="HP Simplified" pitchFamily="34" charset="0"/>
                <a:cs typeface="HP Simplified" pitchFamily="34" charset="0"/>
              </a:rPr>
              <a:t>/&lt;id&gt;</a:t>
            </a:r>
          </a:p>
        </p:txBody>
      </p:sp>
      <p:cxnSp>
        <p:nvCxnSpPr>
          <p:cNvPr id="38" name="Elbow Connector 41">
            <a:extLst>
              <a:ext uri="{FF2B5EF4-FFF2-40B4-BE49-F238E27FC236}">
                <a16:creationId xmlns:a16="http://schemas.microsoft.com/office/drawing/2014/main" id="{FDC0FFE5-8940-4B95-BFAD-5F53388E3911}"/>
              </a:ext>
            </a:extLst>
          </p:cNvPr>
          <p:cNvCxnSpPr>
            <a:cxnSpLocks/>
            <a:stCxn id="34" idx="3"/>
            <a:endCxn id="35" idx="1"/>
          </p:cNvCxnSpPr>
          <p:nvPr/>
        </p:nvCxnSpPr>
        <p:spPr>
          <a:xfrm>
            <a:off x="8738272" y="3122515"/>
            <a:ext cx="243003" cy="3483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4A268E01-EAF4-4D3C-B1FE-66A16FC7A971}"/>
              </a:ext>
            </a:extLst>
          </p:cNvPr>
          <p:cNvCxnSpPr>
            <a:cxnSpLocks/>
            <a:stCxn id="28" idx="3"/>
            <a:endCxn id="34" idx="1"/>
          </p:cNvCxnSpPr>
          <p:nvPr/>
        </p:nvCxnSpPr>
        <p:spPr>
          <a:xfrm>
            <a:off x="7059589" y="3106551"/>
            <a:ext cx="633962" cy="15964"/>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or: Curved 39">
            <a:extLst>
              <a:ext uri="{FF2B5EF4-FFF2-40B4-BE49-F238E27FC236}">
                <a16:creationId xmlns:a16="http://schemas.microsoft.com/office/drawing/2014/main" id="{3EC23982-C2AE-4809-BD27-AAD3DC439E18}"/>
              </a:ext>
            </a:extLst>
          </p:cNvPr>
          <p:cNvCxnSpPr>
            <a:cxnSpLocks/>
            <a:stCxn id="18" idx="3"/>
            <a:endCxn id="37" idx="0"/>
          </p:cNvCxnSpPr>
          <p:nvPr/>
        </p:nvCxnSpPr>
        <p:spPr>
          <a:xfrm>
            <a:off x="7404274" y="2203735"/>
            <a:ext cx="2169692" cy="696421"/>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3A39BA4D-E7E0-434F-8DA2-88E738A810AB}"/>
              </a:ext>
            </a:extLst>
          </p:cNvPr>
          <p:cNvSpPr txBox="1"/>
          <p:nvPr/>
        </p:nvSpPr>
        <p:spPr>
          <a:xfrm>
            <a:off x="9130895" y="4536494"/>
            <a:ext cx="279517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u="sng"/>
              <a:t>NVMe oF: </a:t>
            </a:r>
          </a:p>
          <a:p>
            <a:pPr algn="ctr"/>
            <a:endParaRPr lang="en-US" sz="1400"/>
          </a:p>
          <a:p>
            <a:pPr algn="ctr"/>
            <a:r>
              <a:rPr lang="en-US" sz="1400"/>
              <a:t>Adds Fabric and access rights</a:t>
            </a:r>
          </a:p>
        </p:txBody>
      </p:sp>
      <p:sp>
        <p:nvSpPr>
          <p:cNvPr id="42" name="Rectangle 41">
            <a:extLst>
              <a:ext uri="{FF2B5EF4-FFF2-40B4-BE49-F238E27FC236}">
                <a16:creationId xmlns:a16="http://schemas.microsoft.com/office/drawing/2014/main" id="{024AC418-3D13-426B-B9A0-9A97742BD7A8}"/>
              </a:ext>
            </a:extLst>
          </p:cNvPr>
          <p:cNvSpPr/>
          <p:nvPr/>
        </p:nvSpPr>
        <p:spPr bwMode="auto">
          <a:xfrm>
            <a:off x="4143702" y="3532353"/>
            <a:ext cx="1044721" cy="546948"/>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err="1">
                <a:solidFill>
                  <a:schemeClr val="bg1"/>
                </a:solidFill>
                <a:latin typeface="HP Simplified" pitchFamily="34" charset="0"/>
                <a:cs typeface="HP Simplified" pitchFamily="34" charset="0"/>
              </a:rPr>
              <a:t>StorageControllers</a:t>
            </a: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43" name="Rectangle 42">
            <a:extLst>
              <a:ext uri="{FF2B5EF4-FFF2-40B4-BE49-F238E27FC236}">
                <a16:creationId xmlns:a16="http://schemas.microsoft.com/office/drawing/2014/main" id="{9E23F36F-CE37-47D3-87CA-9943AE20A771}"/>
              </a:ext>
            </a:extLst>
          </p:cNvPr>
          <p:cNvSpPr/>
          <p:nvPr/>
        </p:nvSpPr>
        <p:spPr bwMode="auto">
          <a:xfrm>
            <a:off x="5431426" y="3532352"/>
            <a:ext cx="1019807" cy="5469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44" name="TextBox 43">
            <a:extLst>
              <a:ext uri="{FF2B5EF4-FFF2-40B4-BE49-F238E27FC236}">
                <a16:creationId xmlns:a16="http://schemas.microsoft.com/office/drawing/2014/main" id="{E5C1A4E1-0D74-4C32-B464-C3563A7A01EC}"/>
              </a:ext>
            </a:extLst>
          </p:cNvPr>
          <p:cNvSpPr txBox="1"/>
          <p:nvPr/>
        </p:nvSpPr>
        <p:spPr bwMode="auto">
          <a:xfrm>
            <a:off x="4152204" y="3540112"/>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a:t>
            </a:r>
          </a:p>
        </p:txBody>
      </p:sp>
      <p:sp>
        <p:nvSpPr>
          <p:cNvPr id="45" name="TextBox 44">
            <a:extLst>
              <a:ext uri="{FF2B5EF4-FFF2-40B4-BE49-F238E27FC236}">
                <a16:creationId xmlns:a16="http://schemas.microsoft.com/office/drawing/2014/main" id="{5DDEB7A1-68F7-44A7-BBD7-F0D075436A95}"/>
              </a:ext>
            </a:extLst>
          </p:cNvPr>
          <p:cNvSpPr txBox="1"/>
          <p:nvPr/>
        </p:nvSpPr>
        <p:spPr bwMode="auto">
          <a:xfrm>
            <a:off x="5439929" y="3549120"/>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Controllers/&lt;id&gt;</a:t>
            </a:r>
          </a:p>
        </p:txBody>
      </p:sp>
      <p:cxnSp>
        <p:nvCxnSpPr>
          <p:cNvPr id="46" name="Elbow Connector 41">
            <a:extLst>
              <a:ext uri="{FF2B5EF4-FFF2-40B4-BE49-F238E27FC236}">
                <a16:creationId xmlns:a16="http://schemas.microsoft.com/office/drawing/2014/main" id="{89C66B7A-1260-41FF-BFFC-538113EE4DFE}"/>
              </a:ext>
            </a:extLst>
          </p:cNvPr>
          <p:cNvCxnSpPr>
            <a:cxnSpLocks/>
            <a:stCxn id="42" idx="3"/>
            <a:endCxn id="43" idx="1"/>
          </p:cNvCxnSpPr>
          <p:nvPr/>
        </p:nvCxnSpPr>
        <p:spPr>
          <a:xfrm flipV="1">
            <a:off x="5188423" y="3805826"/>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Elbow Connector 159">
            <a:extLst>
              <a:ext uri="{FF2B5EF4-FFF2-40B4-BE49-F238E27FC236}">
                <a16:creationId xmlns:a16="http://schemas.microsoft.com/office/drawing/2014/main" id="{27528F63-609A-48FA-9B53-30B70B070CE6}"/>
              </a:ext>
            </a:extLst>
          </p:cNvPr>
          <p:cNvCxnSpPr>
            <a:cxnSpLocks/>
            <a:stCxn id="15" idx="2"/>
            <a:endCxn id="42" idx="0"/>
          </p:cNvCxnSpPr>
          <p:nvPr/>
        </p:nvCxnSpPr>
        <p:spPr>
          <a:xfrm>
            <a:off x="3951532" y="2397566"/>
            <a:ext cx="714531" cy="1134787"/>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AC26BF9-0B0B-49EE-A81B-C5A1FC0D74B1}"/>
              </a:ext>
            </a:extLst>
          </p:cNvPr>
          <p:cNvSpPr/>
          <p:nvPr/>
        </p:nvSpPr>
        <p:spPr bwMode="auto">
          <a:xfrm>
            <a:off x="2052142" y="4720506"/>
            <a:ext cx="957688" cy="48756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49" name="Rectangle 48">
            <a:extLst>
              <a:ext uri="{FF2B5EF4-FFF2-40B4-BE49-F238E27FC236}">
                <a16:creationId xmlns:a16="http://schemas.microsoft.com/office/drawing/2014/main" id="{0DCC45B5-5688-439E-8AFB-F7B08E15445D}"/>
              </a:ext>
            </a:extLst>
          </p:cNvPr>
          <p:cNvSpPr/>
          <p:nvPr/>
        </p:nvSpPr>
        <p:spPr bwMode="auto">
          <a:xfrm>
            <a:off x="3191676" y="4704565"/>
            <a:ext cx="860309" cy="503506"/>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600">
              <a:solidFill>
                <a:srgbClr val="000000"/>
              </a:solidFill>
              <a:latin typeface="HP Simplified" pitchFamily="34" charset="0"/>
              <a:cs typeface="HP Simplified" pitchFamily="34" charset="0"/>
            </a:endParaRPr>
          </a:p>
        </p:txBody>
      </p:sp>
      <p:cxnSp>
        <p:nvCxnSpPr>
          <p:cNvPr id="50" name="Elbow Connector 41">
            <a:extLst>
              <a:ext uri="{FF2B5EF4-FFF2-40B4-BE49-F238E27FC236}">
                <a16:creationId xmlns:a16="http://schemas.microsoft.com/office/drawing/2014/main" id="{9E84CBBA-6264-462D-BCA5-FC3481E84325}"/>
              </a:ext>
            </a:extLst>
          </p:cNvPr>
          <p:cNvCxnSpPr>
            <a:cxnSpLocks/>
            <a:stCxn id="48" idx="3"/>
            <a:endCxn id="49" idx="1"/>
          </p:cNvCxnSpPr>
          <p:nvPr/>
        </p:nvCxnSpPr>
        <p:spPr>
          <a:xfrm flipV="1">
            <a:off x="3009830" y="4956318"/>
            <a:ext cx="181846" cy="797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0DA3DE8-D213-4C02-AC4F-3EDC7A6A47E9}"/>
              </a:ext>
            </a:extLst>
          </p:cNvPr>
          <p:cNvSpPr txBox="1"/>
          <p:nvPr/>
        </p:nvSpPr>
        <p:spPr bwMode="auto">
          <a:xfrm>
            <a:off x="2060643" y="4728266"/>
            <a:ext cx="949187"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./Fabrics</a:t>
            </a:r>
          </a:p>
        </p:txBody>
      </p:sp>
      <p:sp>
        <p:nvSpPr>
          <p:cNvPr id="52" name="TextBox 51">
            <a:extLst>
              <a:ext uri="{FF2B5EF4-FFF2-40B4-BE49-F238E27FC236}">
                <a16:creationId xmlns:a16="http://schemas.microsoft.com/office/drawing/2014/main" id="{DDE0A8BD-139F-4910-83C7-6163FD54C00D}"/>
              </a:ext>
            </a:extLst>
          </p:cNvPr>
          <p:cNvSpPr txBox="1"/>
          <p:nvPr/>
        </p:nvSpPr>
        <p:spPr bwMode="auto">
          <a:xfrm>
            <a:off x="3193208" y="4718253"/>
            <a:ext cx="858778"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Fabrics/&lt;id&gt;</a:t>
            </a:r>
          </a:p>
        </p:txBody>
      </p:sp>
      <p:sp>
        <p:nvSpPr>
          <p:cNvPr id="53" name="Rectangle 52">
            <a:extLst>
              <a:ext uri="{FF2B5EF4-FFF2-40B4-BE49-F238E27FC236}">
                <a16:creationId xmlns:a16="http://schemas.microsoft.com/office/drawing/2014/main" id="{ABEB9A77-7F53-409D-ADD2-6427E12542D9}"/>
              </a:ext>
            </a:extLst>
          </p:cNvPr>
          <p:cNvSpPr/>
          <p:nvPr/>
        </p:nvSpPr>
        <p:spPr bwMode="auto">
          <a:xfrm>
            <a:off x="4823522" y="4290154"/>
            <a:ext cx="1044721" cy="539960"/>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4" name="Rectangle 53">
            <a:extLst>
              <a:ext uri="{FF2B5EF4-FFF2-40B4-BE49-F238E27FC236}">
                <a16:creationId xmlns:a16="http://schemas.microsoft.com/office/drawing/2014/main" id="{7C7EB77F-ED2F-4B61-8308-7ABA55C5A2C8}"/>
              </a:ext>
            </a:extLst>
          </p:cNvPr>
          <p:cNvSpPr/>
          <p:nvPr/>
        </p:nvSpPr>
        <p:spPr bwMode="auto">
          <a:xfrm>
            <a:off x="6111246" y="4290153"/>
            <a:ext cx="1019807" cy="53995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55" name="TextBox 54">
            <a:extLst>
              <a:ext uri="{FF2B5EF4-FFF2-40B4-BE49-F238E27FC236}">
                <a16:creationId xmlns:a16="http://schemas.microsoft.com/office/drawing/2014/main" id="{C582A384-1259-4794-9BF1-015EF06534CE}"/>
              </a:ext>
            </a:extLst>
          </p:cNvPr>
          <p:cNvSpPr txBox="1"/>
          <p:nvPr/>
        </p:nvSpPr>
        <p:spPr bwMode="auto">
          <a:xfrm>
            <a:off x="4832024" y="4297913"/>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./Switches</a:t>
            </a:r>
          </a:p>
        </p:txBody>
      </p:sp>
      <p:sp>
        <p:nvSpPr>
          <p:cNvPr id="56" name="TextBox 55">
            <a:extLst>
              <a:ext uri="{FF2B5EF4-FFF2-40B4-BE49-F238E27FC236}">
                <a16:creationId xmlns:a16="http://schemas.microsoft.com/office/drawing/2014/main" id="{97CE71BD-32BB-4EC8-9768-DBD229A828FE}"/>
              </a:ext>
            </a:extLst>
          </p:cNvPr>
          <p:cNvSpPr txBox="1"/>
          <p:nvPr/>
        </p:nvSpPr>
        <p:spPr bwMode="auto">
          <a:xfrm>
            <a:off x="6119749" y="4306921"/>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Connections/&lt;id&gt;</a:t>
            </a:r>
          </a:p>
        </p:txBody>
      </p:sp>
      <p:cxnSp>
        <p:nvCxnSpPr>
          <p:cNvPr id="57" name="Elbow Connector 41">
            <a:extLst>
              <a:ext uri="{FF2B5EF4-FFF2-40B4-BE49-F238E27FC236}">
                <a16:creationId xmlns:a16="http://schemas.microsoft.com/office/drawing/2014/main" id="{ED86F63B-EC02-4D12-8614-76BB3A8B4D30}"/>
              </a:ext>
            </a:extLst>
          </p:cNvPr>
          <p:cNvCxnSpPr>
            <a:cxnSpLocks/>
            <a:stCxn id="53" idx="3"/>
            <a:endCxn id="54" idx="1"/>
          </p:cNvCxnSpPr>
          <p:nvPr/>
        </p:nvCxnSpPr>
        <p:spPr>
          <a:xfrm flipV="1">
            <a:off x="5868243" y="4560133"/>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6057929-0E79-4224-99B0-2FE71C7767EB}"/>
              </a:ext>
            </a:extLst>
          </p:cNvPr>
          <p:cNvSpPr/>
          <p:nvPr/>
        </p:nvSpPr>
        <p:spPr bwMode="auto">
          <a:xfrm>
            <a:off x="4743555" y="5606382"/>
            <a:ext cx="1044721" cy="52655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59" name="Rectangle 58">
            <a:extLst>
              <a:ext uri="{FF2B5EF4-FFF2-40B4-BE49-F238E27FC236}">
                <a16:creationId xmlns:a16="http://schemas.microsoft.com/office/drawing/2014/main" id="{5C81E7A4-CBB8-454A-8C16-890A71BBE7E9}"/>
              </a:ext>
            </a:extLst>
          </p:cNvPr>
          <p:cNvSpPr/>
          <p:nvPr/>
        </p:nvSpPr>
        <p:spPr bwMode="auto">
          <a:xfrm>
            <a:off x="6031279" y="5606381"/>
            <a:ext cx="1019807" cy="5265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60" name="TextBox 59">
            <a:extLst>
              <a:ext uri="{FF2B5EF4-FFF2-40B4-BE49-F238E27FC236}">
                <a16:creationId xmlns:a16="http://schemas.microsoft.com/office/drawing/2014/main" id="{410C2C49-1501-4F7C-9370-323CFBFC7918}"/>
              </a:ext>
            </a:extLst>
          </p:cNvPr>
          <p:cNvSpPr txBox="1"/>
          <p:nvPr/>
        </p:nvSpPr>
        <p:spPr bwMode="auto">
          <a:xfrm>
            <a:off x="4752057" y="5614141"/>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./Zones</a:t>
            </a:r>
          </a:p>
        </p:txBody>
      </p:sp>
      <p:sp>
        <p:nvSpPr>
          <p:cNvPr id="61" name="TextBox 60">
            <a:extLst>
              <a:ext uri="{FF2B5EF4-FFF2-40B4-BE49-F238E27FC236}">
                <a16:creationId xmlns:a16="http://schemas.microsoft.com/office/drawing/2014/main" id="{032CA55F-6EF0-4C56-A073-6CDB566ED8AB}"/>
              </a:ext>
            </a:extLst>
          </p:cNvPr>
          <p:cNvSpPr txBox="1"/>
          <p:nvPr/>
        </p:nvSpPr>
        <p:spPr bwMode="auto">
          <a:xfrm>
            <a:off x="6039782" y="5623149"/>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Zones/&lt;id&gt;</a:t>
            </a:r>
          </a:p>
        </p:txBody>
      </p:sp>
      <p:cxnSp>
        <p:nvCxnSpPr>
          <p:cNvPr id="62" name="Elbow Connector 41">
            <a:extLst>
              <a:ext uri="{FF2B5EF4-FFF2-40B4-BE49-F238E27FC236}">
                <a16:creationId xmlns:a16="http://schemas.microsoft.com/office/drawing/2014/main" id="{BF173636-9AE2-4E36-A313-47C925E4E678}"/>
              </a:ext>
            </a:extLst>
          </p:cNvPr>
          <p:cNvCxnSpPr>
            <a:cxnSpLocks/>
            <a:stCxn id="58" idx="3"/>
            <a:endCxn id="59" idx="1"/>
          </p:cNvCxnSpPr>
          <p:nvPr/>
        </p:nvCxnSpPr>
        <p:spPr>
          <a:xfrm flipV="1">
            <a:off x="5788276" y="5869660"/>
            <a:ext cx="243003" cy="1"/>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Elbow Connector 41">
            <a:extLst>
              <a:ext uri="{FF2B5EF4-FFF2-40B4-BE49-F238E27FC236}">
                <a16:creationId xmlns:a16="http://schemas.microsoft.com/office/drawing/2014/main" id="{F18DF3AB-E45B-4EF6-B3D1-A97B4F387B37}"/>
              </a:ext>
            </a:extLst>
          </p:cNvPr>
          <p:cNvCxnSpPr>
            <a:cxnSpLocks/>
            <a:stCxn id="49" idx="3"/>
            <a:endCxn id="53" idx="1"/>
          </p:cNvCxnSpPr>
          <p:nvPr/>
        </p:nvCxnSpPr>
        <p:spPr>
          <a:xfrm flipV="1">
            <a:off x="4051985" y="4560134"/>
            <a:ext cx="771537" cy="396184"/>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43DA0F7-EA10-450A-BC68-DED6F78AE2D0}"/>
              </a:ext>
            </a:extLst>
          </p:cNvPr>
          <p:cNvSpPr/>
          <p:nvPr/>
        </p:nvSpPr>
        <p:spPr bwMode="auto">
          <a:xfrm>
            <a:off x="5096743" y="4944793"/>
            <a:ext cx="1044721" cy="52655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Collection</a:t>
            </a:r>
          </a:p>
        </p:txBody>
      </p:sp>
      <p:sp>
        <p:nvSpPr>
          <p:cNvPr id="65" name="Rectangle 64">
            <a:extLst>
              <a:ext uri="{FF2B5EF4-FFF2-40B4-BE49-F238E27FC236}">
                <a16:creationId xmlns:a16="http://schemas.microsoft.com/office/drawing/2014/main" id="{F4005AD2-A89A-454B-8E5B-E35FED633423}"/>
              </a:ext>
            </a:extLst>
          </p:cNvPr>
          <p:cNvSpPr/>
          <p:nvPr/>
        </p:nvSpPr>
        <p:spPr bwMode="auto">
          <a:xfrm>
            <a:off x="6467305" y="4944793"/>
            <a:ext cx="1019807" cy="52655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825">
              <a:solidFill>
                <a:srgbClr val="000000"/>
              </a:solidFill>
              <a:latin typeface="HP Simplified" pitchFamily="34" charset="0"/>
              <a:cs typeface="HP Simplified" pitchFamily="34" charset="0"/>
            </a:endParaRPr>
          </a:p>
        </p:txBody>
      </p:sp>
      <p:sp>
        <p:nvSpPr>
          <p:cNvPr id="66" name="TextBox 65">
            <a:extLst>
              <a:ext uri="{FF2B5EF4-FFF2-40B4-BE49-F238E27FC236}">
                <a16:creationId xmlns:a16="http://schemas.microsoft.com/office/drawing/2014/main" id="{8B43E6A2-978F-43B1-9AA2-68404875AE6D}"/>
              </a:ext>
            </a:extLst>
          </p:cNvPr>
          <p:cNvSpPr txBox="1"/>
          <p:nvPr/>
        </p:nvSpPr>
        <p:spPr bwMode="auto">
          <a:xfrm>
            <a:off x="5105245" y="4952552"/>
            <a:ext cx="1044722"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./Endpoints</a:t>
            </a:r>
          </a:p>
        </p:txBody>
      </p:sp>
      <p:sp>
        <p:nvSpPr>
          <p:cNvPr id="67" name="TextBox 66">
            <a:extLst>
              <a:ext uri="{FF2B5EF4-FFF2-40B4-BE49-F238E27FC236}">
                <a16:creationId xmlns:a16="http://schemas.microsoft.com/office/drawing/2014/main" id="{DB853CAD-616F-4259-A695-320E2B6437CA}"/>
              </a:ext>
            </a:extLst>
          </p:cNvPr>
          <p:cNvSpPr txBox="1"/>
          <p:nvPr/>
        </p:nvSpPr>
        <p:spPr bwMode="auto">
          <a:xfrm>
            <a:off x="6475808" y="4961561"/>
            <a:ext cx="1001583"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Endpoints/&lt;id&gt;</a:t>
            </a:r>
          </a:p>
        </p:txBody>
      </p:sp>
      <p:cxnSp>
        <p:nvCxnSpPr>
          <p:cNvPr id="68" name="Elbow Connector 41">
            <a:extLst>
              <a:ext uri="{FF2B5EF4-FFF2-40B4-BE49-F238E27FC236}">
                <a16:creationId xmlns:a16="http://schemas.microsoft.com/office/drawing/2014/main" id="{CBD24B7C-DBD5-4D84-BAA9-3EC817B69D25}"/>
              </a:ext>
            </a:extLst>
          </p:cNvPr>
          <p:cNvCxnSpPr>
            <a:cxnSpLocks/>
            <a:stCxn id="64" idx="3"/>
            <a:endCxn id="65" idx="1"/>
          </p:cNvCxnSpPr>
          <p:nvPr/>
        </p:nvCxnSpPr>
        <p:spPr>
          <a:xfrm>
            <a:off x="6141464" y="5208072"/>
            <a:ext cx="325841"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Elbow Connector 159">
            <a:extLst>
              <a:ext uri="{FF2B5EF4-FFF2-40B4-BE49-F238E27FC236}">
                <a16:creationId xmlns:a16="http://schemas.microsoft.com/office/drawing/2014/main" id="{68C32D5F-E690-4FF6-B90E-DF68EEB8EF0D}"/>
              </a:ext>
            </a:extLst>
          </p:cNvPr>
          <p:cNvCxnSpPr>
            <a:cxnSpLocks/>
            <a:stCxn id="49" idx="3"/>
            <a:endCxn id="64" idx="1"/>
          </p:cNvCxnSpPr>
          <p:nvPr/>
        </p:nvCxnSpPr>
        <p:spPr>
          <a:xfrm>
            <a:off x="4051985" y="4956318"/>
            <a:ext cx="1044758" cy="251754"/>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Elbow Connector 159">
            <a:extLst>
              <a:ext uri="{FF2B5EF4-FFF2-40B4-BE49-F238E27FC236}">
                <a16:creationId xmlns:a16="http://schemas.microsoft.com/office/drawing/2014/main" id="{74771285-1C30-4E42-BC4F-5D75523186E9}"/>
              </a:ext>
            </a:extLst>
          </p:cNvPr>
          <p:cNvCxnSpPr>
            <a:cxnSpLocks/>
            <a:stCxn id="49" idx="3"/>
            <a:endCxn id="58" idx="1"/>
          </p:cNvCxnSpPr>
          <p:nvPr/>
        </p:nvCxnSpPr>
        <p:spPr>
          <a:xfrm>
            <a:off x="4051985" y="4956318"/>
            <a:ext cx="691570" cy="913343"/>
          </a:xfrm>
          <a:prstGeom prst="straightConnector1">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73BADDFA-AA96-44F4-896A-A19946556535}"/>
              </a:ext>
            </a:extLst>
          </p:cNvPr>
          <p:cNvCxnSpPr>
            <a:cxnSpLocks/>
            <a:stCxn id="35" idx="2"/>
            <a:endCxn id="54" idx="3"/>
          </p:cNvCxnSpPr>
          <p:nvPr/>
        </p:nvCxnSpPr>
        <p:spPr>
          <a:xfrm rot="5400000">
            <a:off x="7785968" y="2776387"/>
            <a:ext cx="1128832" cy="2438661"/>
          </a:xfrm>
          <a:prstGeom prst="curvedConnector2">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Elbow Connector 140">
            <a:extLst>
              <a:ext uri="{FF2B5EF4-FFF2-40B4-BE49-F238E27FC236}">
                <a16:creationId xmlns:a16="http://schemas.microsoft.com/office/drawing/2014/main" id="{9F94BAD5-D8DD-4B91-8BE1-E7F09EA5CBE3}"/>
              </a:ext>
            </a:extLst>
          </p:cNvPr>
          <p:cNvCxnSpPr>
            <a:cxnSpLocks/>
          </p:cNvCxnSpPr>
          <p:nvPr/>
        </p:nvCxnSpPr>
        <p:spPr>
          <a:xfrm>
            <a:off x="6309337" y="4830112"/>
            <a:ext cx="0" cy="776269"/>
          </a:xfrm>
          <a:prstGeom prst="straightConnector1">
            <a:avLst/>
          </a:prstGeom>
          <a:ln w="6350">
            <a:solidFill>
              <a:srgbClr val="0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Elbow Connector 140">
            <a:extLst>
              <a:ext uri="{FF2B5EF4-FFF2-40B4-BE49-F238E27FC236}">
                <a16:creationId xmlns:a16="http://schemas.microsoft.com/office/drawing/2014/main" id="{06798F5F-B69F-43C3-865B-128E295A0C74}"/>
              </a:ext>
            </a:extLst>
          </p:cNvPr>
          <p:cNvCxnSpPr>
            <a:cxnSpLocks/>
            <a:stCxn id="54" idx="3"/>
          </p:cNvCxnSpPr>
          <p:nvPr/>
        </p:nvCxnSpPr>
        <p:spPr>
          <a:xfrm>
            <a:off x="7131053" y="4560133"/>
            <a:ext cx="188370" cy="373564"/>
          </a:xfrm>
          <a:prstGeom prst="straightConnector1">
            <a:avLst/>
          </a:prstGeom>
          <a:ln w="6350">
            <a:solidFill>
              <a:srgbClr val="0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140">
            <a:extLst>
              <a:ext uri="{FF2B5EF4-FFF2-40B4-BE49-F238E27FC236}">
                <a16:creationId xmlns:a16="http://schemas.microsoft.com/office/drawing/2014/main" id="{71C50DE0-842C-489A-AB5F-92BF2A0C9B3D}"/>
              </a:ext>
            </a:extLst>
          </p:cNvPr>
          <p:cNvCxnSpPr>
            <a:cxnSpLocks/>
            <a:endCxn id="59" idx="3"/>
          </p:cNvCxnSpPr>
          <p:nvPr/>
        </p:nvCxnSpPr>
        <p:spPr>
          <a:xfrm flipH="1">
            <a:off x="7051086" y="5482447"/>
            <a:ext cx="157967" cy="387213"/>
          </a:xfrm>
          <a:prstGeom prst="straightConnector1">
            <a:avLst/>
          </a:prstGeom>
          <a:ln w="6350">
            <a:solidFill>
              <a:srgbClr val="00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Cloud 74">
            <a:extLst>
              <a:ext uri="{FF2B5EF4-FFF2-40B4-BE49-F238E27FC236}">
                <a16:creationId xmlns:a16="http://schemas.microsoft.com/office/drawing/2014/main" id="{5E2A7888-D41E-4BC3-BEEE-02F33D8C0349}"/>
              </a:ext>
            </a:extLst>
          </p:cNvPr>
          <p:cNvSpPr/>
          <p:nvPr/>
        </p:nvSpPr>
        <p:spPr>
          <a:xfrm>
            <a:off x="5843891" y="6163607"/>
            <a:ext cx="6049325" cy="5265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OpenFabrics</a:t>
            </a:r>
            <a:r>
              <a:rPr lang="en-US"/>
              <a:t> Management Framework</a:t>
            </a:r>
          </a:p>
        </p:txBody>
      </p:sp>
      <p:sp>
        <p:nvSpPr>
          <p:cNvPr id="77" name="Arrow: Curved Right 76">
            <a:extLst>
              <a:ext uri="{FF2B5EF4-FFF2-40B4-BE49-F238E27FC236}">
                <a16:creationId xmlns:a16="http://schemas.microsoft.com/office/drawing/2014/main" id="{5F67A79A-B096-4D54-B5C4-BCD766051E5D}"/>
              </a:ext>
            </a:extLst>
          </p:cNvPr>
          <p:cNvSpPr/>
          <p:nvPr/>
        </p:nvSpPr>
        <p:spPr>
          <a:xfrm rot="8758543">
            <a:off x="7819716" y="4412803"/>
            <a:ext cx="610696" cy="19091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4" name="Rectangle 1073">
            <a:extLst>
              <a:ext uri="{FF2B5EF4-FFF2-40B4-BE49-F238E27FC236}">
                <a16:creationId xmlns:a16="http://schemas.microsoft.com/office/drawing/2014/main" id="{4771FD7B-AF85-4CAB-B295-969A83DF7951}"/>
              </a:ext>
            </a:extLst>
          </p:cNvPr>
          <p:cNvSpPr/>
          <p:nvPr/>
        </p:nvSpPr>
        <p:spPr>
          <a:xfrm>
            <a:off x="8989778" y="4319924"/>
            <a:ext cx="3023909" cy="1128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descr="http://www.dmtf.org/sites/default/files/dmtf-redfish-logo.png">
            <a:extLst>
              <a:ext uri="{FF2B5EF4-FFF2-40B4-BE49-F238E27FC236}">
                <a16:creationId xmlns:a16="http://schemas.microsoft.com/office/drawing/2014/main" id="{37A0BAB5-6883-4CDA-ACB7-FEAF2A64236A}"/>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839214" y="1170163"/>
            <a:ext cx="829078" cy="7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AE3425-7568-4A83-BAB7-8DF51C50FAED}"/>
              </a:ext>
            </a:extLst>
          </p:cNvPr>
          <p:cNvSpPr>
            <a:spLocks noGrp="1"/>
          </p:cNvSpPr>
          <p:nvPr>
            <p:ph type="title"/>
          </p:nvPr>
        </p:nvSpPr>
        <p:spPr/>
        <p:txBody>
          <a:bodyPr/>
          <a:lstStyle/>
          <a:p>
            <a:r>
              <a:rPr lang="en-US"/>
              <a:t>Managing Tomorrow’s Fabrics</a:t>
            </a:r>
          </a:p>
        </p:txBody>
      </p:sp>
      <p:sp>
        <p:nvSpPr>
          <p:cNvPr id="34" name="Rectangle 33">
            <a:extLst>
              <a:ext uri="{FF2B5EF4-FFF2-40B4-BE49-F238E27FC236}">
                <a16:creationId xmlns:a16="http://schemas.microsoft.com/office/drawing/2014/main" id="{D72857E6-E854-4CA4-A634-B473333870FB}"/>
              </a:ext>
            </a:extLst>
          </p:cNvPr>
          <p:cNvSpPr/>
          <p:nvPr/>
        </p:nvSpPr>
        <p:spPr>
          <a:xfrm>
            <a:off x="1878178" y="1120774"/>
            <a:ext cx="5283200" cy="3556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Orchestration Tools</a:t>
            </a:r>
          </a:p>
        </p:txBody>
      </p:sp>
      <p:sp>
        <p:nvSpPr>
          <p:cNvPr id="35" name="Rectangle 34">
            <a:extLst>
              <a:ext uri="{FF2B5EF4-FFF2-40B4-BE49-F238E27FC236}">
                <a16:creationId xmlns:a16="http://schemas.microsoft.com/office/drawing/2014/main" id="{6B83DCED-8692-4C75-B363-FB227CCEAEAD}"/>
              </a:ext>
            </a:extLst>
          </p:cNvPr>
          <p:cNvSpPr/>
          <p:nvPr/>
        </p:nvSpPr>
        <p:spPr>
          <a:xfrm>
            <a:off x="1878178" y="1496694"/>
            <a:ext cx="5283200" cy="3556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Composing Tools / Resource Managers</a:t>
            </a:r>
          </a:p>
        </p:txBody>
      </p:sp>
      <p:sp>
        <p:nvSpPr>
          <p:cNvPr id="36" name="Rectangle 35">
            <a:extLst>
              <a:ext uri="{FF2B5EF4-FFF2-40B4-BE49-F238E27FC236}">
                <a16:creationId xmlns:a16="http://schemas.microsoft.com/office/drawing/2014/main" id="{D42D0268-BF2D-4401-B8FF-A50A88B5D1B1}"/>
              </a:ext>
            </a:extLst>
          </p:cNvPr>
          <p:cNvSpPr/>
          <p:nvPr/>
        </p:nvSpPr>
        <p:spPr>
          <a:xfrm>
            <a:off x="1784172" y="4466407"/>
            <a:ext cx="2062480" cy="1691640"/>
          </a:xfrm>
          <a:prstGeom prst="rect">
            <a:avLst/>
          </a:prstGeom>
          <a:solidFill>
            <a:schemeClr val="accent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Fabric Management Stack</a:t>
            </a:r>
          </a:p>
          <a:p>
            <a:pPr algn="ctr"/>
            <a:endParaRPr lang="en-US" sz="1400"/>
          </a:p>
          <a:p>
            <a:pPr algn="ctr"/>
            <a:endParaRPr lang="en-US" sz="1400"/>
          </a:p>
          <a:p>
            <a:pPr algn="ctr"/>
            <a:endParaRPr lang="en-US" sz="1400"/>
          </a:p>
          <a:p>
            <a:pPr algn="ctr"/>
            <a:endParaRPr lang="en-US" sz="1400"/>
          </a:p>
          <a:p>
            <a:pPr algn="ctr"/>
            <a:endParaRPr lang="en-US" sz="1400"/>
          </a:p>
          <a:p>
            <a:pPr algn="ctr"/>
            <a:endParaRPr lang="en-US" sz="1400"/>
          </a:p>
        </p:txBody>
      </p:sp>
      <p:sp>
        <p:nvSpPr>
          <p:cNvPr id="37" name="Rectangle 36">
            <a:extLst>
              <a:ext uri="{FF2B5EF4-FFF2-40B4-BE49-F238E27FC236}">
                <a16:creationId xmlns:a16="http://schemas.microsoft.com/office/drawing/2014/main" id="{00A69404-0013-4AA9-8280-278924099A10}"/>
              </a:ext>
            </a:extLst>
          </p:cNvPr>
          <p:cNvSpPr/>
          <p:nvPr/>
        </p:nvSpPr>
        <p:spPr>
          <a:xfrm>
            <a:off x="1784172" y="4837247"/>
            <a:ext cx="2062480" cy="355600"/>
          </a:xfrm>
          <a:prstGeom prst="rect">
            <a:avLst/>
          </a:prstGeom>
          <a:solidFill>
            <a:schemeClr val="accent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Route &amp; Topology Management</a:t>
            </a:r>
          </a:p>
        </p:txBody>
      </p:sp>
      <p:sp>
        <p:nvSpPr>
          <p:cNvPr id="38" name="Rectangle 37">
            <a:extLst>
              <a:ext uri="{FF2B5EF4-FFF2-40B4-BE49-F238E27FC236}">
                <a16:creationId xmlns:a16="http://schemas.microsoft.com/office/drawing/2014/main" id="{87EFD89D-39CA-4D58-B67D-659A3AD65B9F}"/>
              </a:ext>
            </a:extLst>
          </p:cNvPr>
          <p:cNvSpPr/>
          <p:nvPr/>
        </p:nvSpPr>
        <p:spPr>
          <a:xfrm>
            <a:off x="1784172" y="5269047"/>
            <a:ext cx="2062480" cy="355600"/>
          </a:xfrm>
          <a:prstGeom prst="rect">
            <a:avLst/>
          </a:prstGeom>
          <a:solidFill>
            <a:schemeClr val="accent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Addressing / Firewalling / Partitioning</a:t>
            </a:r>
          </a:p>
        </p:txBody>
      </p:sp>
      <p:sp>
        <p:nvSpPr>
          <p:cNvPr id="39" name="Rectangle 38">
            <a:extLst>
              <a:ext uri="{FF2B5EF4-FFF2-40B4-BE49-F238E27FC236}">
                <a16:creationId xmlns:a16="http://schemas.microsoft.com/office/drawing/2014/main" id="{8FFED397-BB73-493C-BD1E-DEEE73C9872D}"/>
              </a:ext>
            </a:extLst>
          </p:cNvPr>
          <p:cNvSpPr/>
          <p:nvPr/>
        </p:nvSpPr>
        <p:spPr>
          <a:xfrm>
            <a:off x="1784172" y="5713547"/>
            <a:ext cx="2062480" cy="355600"/>
          </a:xfrm>
          <a:prstGeom prst="rect">
            <a:avLst/>
          </a:prstGeom>
          <a:solidFill>
            <a:schemeClr val="accent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Low-level Fabric setup / Authentication &amp; Routes</a:t>
            </a:r>
          </a:p>
        </p:txBody>
      </p:sp>
      <p:sp>
        <p:nvSpPr>
          <p:cNvPr id="40" name="Cloud 39">
            <a:extLst>
              <a:ext uri="{FF2B5EF4-FFF2-40B4-BE49-F238E27FC236}">
                <a16:creationId xmlns:a16="http://schemas.microsoft.com/office/drawing/2014/main" id="{D914CB98-D897-470B-88C9-2C9FD3158E13}"/>
              </a:ext>
            </a:extLst>
          </p:cNvPr>
          <p:cNvSpPr/>
          <p:nvPr/>
        </p:nvSpPr>
        <p:spPr>
          <a:xfrm>
            <a:off x="4689932" y="4420687"/>
            <a:ext cx="2534926" cy="4318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Fabric Services</a:t>
            </a:r>
          </a:p>
        </p:txBody>
      </p:sp>
      <p:sp>
        <p:nvSpPr>
          <p:cNvPr id="41" name="Rectangle: Rounded Corners 40">
            <a:extLst>
              <a:ext uri="{FF2B5EF4-FFF2-40B4-BE49-F238E27FC236}">
                <a16:creationId xmlns:a16="http://schemas.microsoft.com/office/drawing/2014/main" id="{5E44A42F-C634-4CCF-9F43-4769A33DF113}"/>
              </a:ext>
            </a:extLst>
          </p:cNvPr>
          <p:cNvSpPr/>
          <p:nvPr/>
        </p:nvSpPr>
        <p:spPr>
          <a:xfrm>
            <a:off x="4918532" y="4717867"/>
            <a:ext cx="477520" cy="355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t>IB</a:t>
            </a:r>
            <a:endParaRPr lang="en-US" sz="1400"/>
          </a:p>
        </p:txBody>
      </p:sp>
      <p:sp>
        <p:nvSpPr>
          <p:cNvPr id="42" name="Rectangle: Rounded Corners 41">
            <a:extLst>
              <a:ext uri="{FF2B5EF4-FFF2-40B4-BE49-F238E27FC236}">
                <a16:creationId xmlns:a16="http://schemas.microsoft.com/office/drawing/2014/main" id="{9AE9EEED-B82A-43B4-8C1B-552675308CE8}"/>
              </a:ext>
            </a:extLst>
          </p:cNvPr>
          <p:cNvSpPr/>
          <p:nvPr/>
        </p:nvSpPr>
        <p:spPr>
          <a:xfrm>
            <a:off x="5416372" y="4725487"/>
            <a:ext cx="604520" cy="355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t>RoCE</a:t>
            </a:r>
            <a:endParaRPr lang="en-US" sz="1400"/>
          </a:p>
        </p:txBody>
      </p:sp>
      <p:sp>
        <p:nvSpPr>
          <p:cNvPr id="43" name="Rectangle: Rounded Corners 42">
            <a:extLst>
              <a:ext uri="{FF2B5EF4-FFF2-40B4-BE49-F238E27FC236}">
                <a16:creationId xmlns:a16="http://schemas.microsoft.com/office/drawing/2014/main" id="{9A9579EF-795E-414D-8622-57C006F74823}"/>
              </a:ext>
            </a:extLst>
          </p:cNvPr>
          <p:cNvSpPr/>
          <p:nvPr/>
        </p:nvSpPr>
        <p:spPr>
          <a:xfrm>
            <a:off x="6041212" y="4725487"/>
            <a:ext cx="944880" cy="355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Ethernet</a:t>
            </a:r>
          </a:p>
        </p:txBody>
      </p:sp>
      <p:sp>
        <p:nvSpPr>
          <p:cNvPr id="44" name="Rectangle 43">
            <a:extLst>
              <a:ext uri="{FF2B5EF4-FFF2-40B4-BE49-F238E27FC236}">
                <a16:creationId xmlns:a16="http://schemas.microsoft.com/office/drawing/2014/main" id="{04B8D68C-9423-4A60-B55F-5BFE9C8E860C}"/>
              </a:ext>
            </a:extLst>
          </p:cNvPr>
          <p:cNvSpPr/>
          <p:nvPr/>
        </p:nvSpPr>
        <p:spPr>
          <a:xfrm>
            <a:off x="4918532" y="5070927"/>
            <a:ext cx="2062480" cy="355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Compute</a:t>
            </a:r>
          </a:p>
        </p:txBody>
      </p:sp>
      <p:sp>
        <p:nvSpPr>
          <p:cNvPr id="45" name="Rectangle 44">
            <a:extLst>
              <a:ext uri="{FF2B5EF4-FFF2-40B4-BE49-F238E27FC236}">
                <a16:creationId xmlns:a16="http://schemas.microsoft.com/office/drawing/2014/main" id="{3368A118-064D-4063-94D5-EDE4E31DF09B}"/>
              </a:ext>
            </a:extLst>
          </p:cNvPr>
          <p:cNvSpPr/>
          <p:nvPr/>
        </p:nvSpPr>
        <p:spPr>
          <a:xfrm>
            <a:off x="4926155" y="5457007"/>
            <a:ext cx="2062480" cy="355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Storage</a:t>
            </a:r>
          </a:p>
        </p:txBody>
      </p:sp>
      <p:sp>
        <p:nvSpPr>
          <p:cNvPr id="46" name="Rectangle 45">
            <a:extLst>
              <a:ext uri="{FF2B5EF4-FFF2-40B4-BE49-F238E27FC236}">
                <a16:creationId xmlns:a16="http://schemas.microsoft.com/office/drawing/2014/main" id="{ED1BDD92-D4D6-4E08-807C-B9CE4C5047E9}"/>
              </a:ext>
            </a:extLst>
          </p:cNvPr>
          <p:cNvSpPr/>
          <p:nvPr/>
        </p:nvSpPr>
        <p:spPr>
          <a:xfrm>
            <a:off x="4918532" y="5850707"/>
            <a:ext cx="2062480" cy="355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Memory</a:t>
            </a:r>
          </a:p>
        </p:txBody>
      </p:sp>
      <p:sp>
        <p:nvSpPr>
          <p:cNvPr id="47" name="Scroll: Vertical 46">
            <a:extLst>
              <a:ext uri="{FF2B5EF4-FFF2-40B4-BE49-F238E27FC236}">
                <a16:creationId xmlns:a16="http://schemas.microsoft.com/office/drawing/2014/main" id="{6B6D7CCA-9174-4721-BAF2-6A6082C61B64}"/>
              </a:ext>
            </a:extLst>
          </p:cNvPr>
          <p:cNvSpPr/>
          <p:nvPr/>
        </p:nvSpPr>
        <p:spPr>
          <a:xfrm>
            <a:off x="1784172" y="2855191"/>
            <a:ext cx="1743189" cy="1041400"/>
          </a:xfrm>
          <a:prstGeom prst="vertic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a:p>
            <a:pPr algn="ctr"/>
            <a:endParaRPr lang="en-US" sz="1400"/>
          </a:p>
          <a:p>
            <a:pPr algn="ctr"/>
            <a:endParaRPr lang="en-US" sz="1400"/>
          </a:p>
          <a:p>
            <a:pPr algn="ctr"/>
            <a:r>
              <a:rPr lang="en-US" sz="1400"/>
              <a:t>Fabric </a:t>
            </a:r>
          </a:p>
          <a:p>
            <a:pPr algn="ctr"/>
            <a:r>
              <a:rPr lang="en-US" sz="1400"/>
              <a:t>Configuration Requirements</a:t>
            </a:r>
          </a:p>
          <a:p>
            <a:pPr algn="ctr"/>
            <a:endParaRPr lang="en-US" sz="1400"/>
          </a:p>
          <a:p>
            <a:pPr algn="ctr"/>
            <a:endParaRPr lang="en-US" sz="1400"/>
          </a:p>
          <a:p>
            <a:pPr algn="ctr"/>
            <a:endParaRPr lang="en-US" sz="1400"/>
          </a:p>
        </p:txBody>
      </p:sp>
      <p:sp>
        <p:nvSpPr>
          <p:cNvPr id="48" name="Scroll: Vertical 47">
            <a:extLst>
              <a:ext uri="{FF2B5EF4-FFF2-40B4-BE49-F238E27FC236}">
                <a16:creationId xmlns:a16="http://schemas.microsoft.com/office/drawing/2014/main" id="{EB54D629-941A-4056-A214-3E38EF30CC03}"/>
              </a:ext>
            </a:extLst>
          </p:cNvPr>
          <p:cNvSpPr/>
          <p:nvPr/>
        </p:nvSpPr>
        <p:spPr>
          <a:xfrm>
            <a:off x="5382977" y="2906847"/>
            <a:ext cx="1743189" cy="1041400"/>
          </a:xfrm>
          <a:prstGeom prst="vertic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a:p>
            <a:pPr algn="ctr"/>
            <a:endParaRPr lang="en-US" sz="1400"/>
          </a:p>
          <a:p>
            <a:pPr algn="ctr"/>
            <a:endParaRPr lang="en-US" sz="1400"/>
          </a:p>
          <a:p>
            <a:pPr algn="ctr"/>
            <a:r>
              <a:rPr lang="en-US" sz="1400"/>
              <a:t>Endpoint </a:t>
            </a:r>
          </a:p>
          <a:p>
            <a:pPr algn="ctr"/>
            <a:r>
              <a:rPr lang="en-US" sz="1400"/>
              <a:t>Configuration Requirements</a:t>
            </a:r>
          </a:p>
          <a:p>
            <a:pPr algn="ctr"/>
            <a:endParaRPr lang="en-US" sz="1400"/>
          </a:p>
          <a:p>
            <a:pPr algn="ctr"/>
            <a:endParaRPr lang="en-US" sz="1400"/>
          </a:p>
          <a:p>
            <a:pPr algn="ctr"/>
            <a:endParaRPr lang="en-US" sz="1400"/>
          </a:p>
        </p:txBody>
      </p:sp>
      <p:sp>
        <p:nvSpPr>
          <p:cNvPr id="49" name="Arrow: Down 48">
            <a:extLst>
              <a:ext uri="{FF2B5EF4-FFF2-40B4-BE49-F238E27FC236}">
                <a16:creationId xmlns:a16="http://schemas.microsoft.com/office/drawing/2014/main" id="{D9CBF20C-1136-4A23-85F6-4CF50F538DBA}"/>
              </a:ext>
            </a:extLst>
          </p:cNvPr>
          <p:cNvSpPr/>
          <p:nvPr/>
        </p:nvSpPr>
        <p:spPr>
          <a:xfrm>
            <a:off x="3094812" y="3962217"/>
            <a:ext cx="294640" cy="48387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71925B9A-599C-4A23-805F-BE3617C93100}"/>
              </a:ext>
            </a:extLst>
          </p:cNvPr>
          <p:cNvSpPr/>
          <p:nvPr/>
        </p:nvSpPr>
        <p:spPr>
          <a:xfrm>
            <a:off x="5523052" y="4053657"/>
            <a:ext cx="294640" cy="48387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459984B3-4941-4734-B42A-4370B3F2CE14}"/>
              </a:ext>
            </a:extLst>
          </p:cNvPr>
          <p:cNvSpPr/>
          <p:nvPr/>
        </p:nvSpPr>
        <p:spPr>
          <a:xfrm>
            <a:off x="6274892" y="4043497"/>
            <a:ext cx="294640" cy="11493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Brace 52">
            <a:extLst>
              <a:ext uri="{FF2B5EF4-FFF2-40B4-BE49-F238E27FC236}">
                <a16:creationId xmlns:a16="http://schemas.microsoft.com/office/drawing/2014/main" id="{0108AD10-B463-4747-B9C4-F588CF28810A}"/>
              </a:ext>
            </a:extLst>
          </p:cNvPr>
          <p:cNvSpPr/>
          <p:nvPr/>
        </p:nvSpPr>
        <p:spPr>
          <a:xfrm>
            <a:off x="4568012" y="4514667"/>
            <a:ext cx="294640" cy="16916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Brace 53">
            <a:extLst>
              <a:ext uri="{FF2B5EF4-FFF2-40B4-BE49-F238E27FC236}">
                <a16:creationId xmlns:a16="http://schemas.microsoft.com/office/drawing/2014/main" id="{EA88C631-52D1-4009-941C-35E72326FF94}"/>
              </a:ext>
            </a:extLst>
          </p:cNvPr>
          <p:cNvSpPr/>
          <p:nvPr/>
        </p:nvSpPr>
        <p:spPr>
          <a:xfrm>
            <a:off x="3780612" y="4466407"/>
            <a:ext cx="299720" cy="16916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387AFF5-8C84-4407-BD2B-6CA64B479DBD}"/>
              </a:ext>
            </a:extLst>
          </p:cNvPr>
          <p:cNvCxnSpPr>
            <a:cxnSpLocks/>
            <a:stCxn id="54" idx="1"/>
            <a:endCxn id="52" idx="1"/>
          </p:cNvCxnSpPr>
          <p:nvPr/>
        </p:nvCxnSpPr>
        <p:spPr>
          <a:xfrm flipV="1">
            <a:off x="4080332" y="2834938"/>
            <a:ext cx="370840" cy="2477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49DFC07-178C-45B1-B45D-BAEDFEA8A4CB}"/>
              </a:ext>
            </a:extLst>
          </p:cNvPr>
          <p:cNvCxnSpPr>
            <a:cxnSpLocks/>
            <a:stCxn id="53" idx="1"/>
            <a:endCxn id="52" idx="1"/>
          </p:cNvCxnSpPr>
          <p:nvPr/>
        </p:nvCxnSpPr>
        <p:spPr>
          <a:xfrm flipH="1" flipV="1">
            <a:off x="4451172" y="2834938"/>
            <a:ext cx="116840" cy="2525549"/>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A43AC10-00EB-473A-8F07-56755F2864F6}"/>
              </a:ext>
            </a:extLst>
          </p:cNvPr>
          <p:cNvGrpSpPr/>
          <p:nvPr/>
        </p:nvGrpSpPr>
        <p:grpSpPr>
          <a:xfrm>
            <a:off x="2861132" y="1923272"/>
            <a:ext cx="3180080" cy="912596"/>
            <a:chOff x="2885440" y="5580278"/>
            <a:chExt cx="3180080" cy="912596"/>
          </a:xfrm>
        </p:grpSpPr>
        <p:sp>
          <p:nvSpPr>
            <p:cNvPr id="52" name="Cloud 51">
              <a:extLst>
                <a:ext uri="{FF2B5EF4-FFF2-40B4-BE49-F238E27FC236}">
                  <a16:creationId xmlns:a16="http://schemas.microsoft.com/office/drawing/2014/main" id="{7F2E58A4-D681-457E-8129-4FFBD5DD7DB7}"/>
                </a:ext>
              </a:extLst>
            </p:cNvPr>
            <p:cNvSpPr/>
            <p:nvPr/>
          </p:nvSpPr>
          <p:spPr>
            <a:xfrm>
              <a:off x="2885440" y="5619114"/>
              <a:ext cx="3180080" cy="873760"/>
            </a:xfrm>
            <a:prstGeom prst="cloud">
              <a:avLst/>
            </a:prstGeom>
            <a:solidFill>
              <a:schemeClr val="bg1">
                <a:lumMod val="6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Ecosystem Management</a:t>
              </a:r>
            </a:p>
          </p:txBody>
        </p:sp>
        <p:pic>
          <p:nvPicPr>
            <p:cNvPr id="58" name="Picture 57">
              <a:extLst>
                <a:ext uri="{FF2B5EF4-FFF2-40B4-BE49-F238E27FC236}">
                  <a16:creationId xmlns:a16="http://schemas.microsoft.com/office/drawing/2014/main" id="{F1F319E6-6694-4D85-B1F4-9CC92DD7539A}"/>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3929" y="5580278"/>
              <a:ext cx="876951" cy="844984"/>
            </a:xfrm>
            <a:prstGeom prst="rect">
              <a:avLst/>
            </a:prstGeom>
          </p:spPr>
        </p:pic>
        <p:pic>
          <p:nvPicPr>
            <p:cNvPr id="65" name="Picture 64" descr="http://www.dmtf.org/sites/default/files/dmtf-redfish-logo.png">
              <a:extLst>
                <a:ext uri="{FF2B5EF4-FFF2-40B4-BE49-F238E27FC236}">
                  <a16:creationId xmlns:a16="http://schemas.microsoft.com/office/drawing/2014/main" id="{E50FA159-B0B0-422B-B166-272990FD2E6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54829" y="5796727"/>
              <a:ext cx="670261" cy="636155"/>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ight Brace 28">
            <a:extLst>
              <a:ext uri="{FF2B5EF4-FFF2-40B4-BE49-F238E27FC236}">
                <a16:creationId xmlns:a16="http://schemas.microsoft.com/office/drawing/2014/main" id="{8C055A26-E590-4484-9D2D-58DDFD86A2A0}"/>
              </a:ext>
            </a:extLst>
          </p:cNvPr>
          <p:cNvSpPr/>
          <p:nvPr/>
        </p:nvSpPr>
        <p:spPr>
          <a:xfrm>
            <a:off x="7649035" y="2855191"/>
            <a:ext cx="401317" cy="33511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010BA742-9996-4E0A-9D5C-7BD4136ECDE9}"/>
              </a:ext>
            </a:extLst>
          </p:cNvPr>
          <p:cNvSpPr txBox="1"/>
          <p:nvPr/>
        </p:nvSpPr>
        <p:spPr>
          <a:xfrm>
            <a:off x="8229031" y="3807852"/>
            <a:ext cx="2350665" cy="1384995"/>
          </a:xfrm>
          <a:prstGeom prst="rect">
            <a:avLst/>
          </a:prstGeom>
          <a:noFill/>
        </p:spPr>
        <p:txBody>
          <a:bodyPr wrap="square" rtlCol="0">
            <a:spAutoFit/>
          </a:bodyPr>
          <a:lstStyle/>
          <a:p>
            <a:pPr algn="ctr"/>
            <a:r>
              <a:rPr lang="en-US" sz="2800">
                <a:solidFill>
                  <a:schemeClr val="accent1"/>
                </a:solidFill>
              </a:rPr>
              <a:t>Open Fabric Management Framework</a:t>
            </a:r>
            <a:endParaRPr lang="en-US" sz="3200">
              <a:solidFill>
                <a:schemeClr val="accent1"/>
              </a:solidFill>
            </a:endParaRPr>
          </a:p>
        </p:txBody>
      </p:sp>
    </p:spTree>
    <p:extLst>
      <p:ext uri="{BB962C8B-B14F-4D97-AF65-F5344CB8AC3E}">
        <p14:creationId xmlns:p14="http://schemas.microsoft.com/office/powerpoint/2010/main" val="389383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5CAB1-1182-41B1-A85E-A89E925CDA64}"/>
              </a:ext>
            </a:extLst>
          </p:cNvPr>
          <p:cNvSpPr>
            <a:spLocks noGrp="1"/>
          </p:cNvSpPr>
          <p:nvPr>
            <p:ph type="title"/>
          </p:nvPr>
        </p:nvSpPr>
        <p:spPr/>
        <p:txBody>
          <a:bodyPr/>
          <a:lstStyle/>
          <a:p>
            <a:r>
              <a:rPr lang="en-US" dirty="0"/>
              <a:t>Expanding Standardized </a:t>
            </a:r>
            <a:br>
              <a:rPr lang="en-US" dirty="0"/>
            </a:br>
            <a:r>
              <a:rPr lang="en-US" dirty="0"/>
              <a:t>Fabric Management Through Alliances</a:t>
            </a:r>
          </a:p>
        </p:txBody>
      </p:sp>
      <p:pic>
        <p:nvPicPr>
          <p:cNvPr id="8" name="Picture 7">
            <a:extLst>
              <a:ext uri="{FF2B5EF4-FFF2-40B4-BE49-F238E27FC236}">
                <a16:creationId xmlns:a16="http://schemas.microsoft.com/office/drawing/2014/main" id="{F9064265-3A76-4D4F-ADF7-CA63CC1E61BF}"/>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45" y="4698288"/>
            <a:ext cx="1079930" cy="1040564"/>
          </a:xfrm>
          <a:prstGeom prst="rect">
            <a:avLst/>
          </a:prstGeom>
        </p:spPr>
      </p:pic>
      <p:pic>
        <p:nvPicPr>
          <p:cNvPr id="2050" name="Picture 2">
            <a:extLst>
              <a:ext uri="{FF2B5EF4-FFF2-40B4-BE49-F238E27FC236}">
                <a16:creationId xmlns:a16="http://schemas.microsoft.com/office/drawing/2014/main" id="{E0F1CCD1-D89A-4643-AD1B-18B10DFEC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179" y="474232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9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4402-5267-4FA4-B98B-2DF0370756D4}"/>
              </a:ext>
            </a:extLst>
          </p:cNvPr>
          <p:cNvSpPr>
            <a:spLocks noGrp="1"/>
          </p:cNvSpPr>
          <p:nvPr>
            <p:ph type="title"/>
          </p:nvPr>
        </p:nvSpPr>
        <p:spPr/>
        <p:txBody>
          <a:bodyPr>
            <a:normAutofit/>
          </a:bodyPr>
          <a:lstStyle/>
          <a:p>
            <a:r>
              <a:rPr lang="en-US" dirty="0"/>
              <a:t>SNIA and OFA Working Together</a:t>
            </a:r>
          </a:p>
        </p:txBody>
      </p:sp>
      <p:sp>
        <p:nvSpPr>
          <p:cNvPr id="3" name="Content Placeholder 2">
            <a:extLst>
              <a:ext uri="{FF2B5EF4-FFF2-40B4-BE49-F238E27FC236}">
                <a16:creationId xmlns:a16="http://schemas.microsoft.com/office/drawing/2014/main" id="{FE0FAFB9-4E24-408E-85BF-51848CFBB5EC}"/>
              </a:ext>
            </a:extLst>
          </p:cNvPr>
          <p:cNvSpPr>
            <a:spLocks noGrp="1"/>
          </p:cNvSpPr>
          <p:nvPr>
            <p:ph idx="4294967295"/>
          </p:nvPr>
        </p:nvSpPr>
        <p:spPr>
          <a:xfrm>
            <a:off x="117328" y="1399969"/>
            <a:ext cx="7248672" cy="3270219"/>
          </a:xfrm>
        </p:spPr>
        <p:txBody>
          <a:bodyPr>
            <a:normAutofit fontScale="92500" lnSpcReduction="10000"/>
          </a:bodyPr>
          <a:lstStyle/>
          <a:p>
            <a:pPr marL="0" indent="0">
              <a:buNone/>
            </a:pPr>
            <a:endParaRPr lang="en-US" dirty="0"/>
          </a:p>
          <a:p>
            <a:pPr marL="0" indent="0">
              <a:buNone/>
            </a:pPr>
            <a:r>
              <a:rPr lang="en-US" sz="2600" b="1" dirty="0"/>
              <a:t>Through Alliance Agreements </a:t>
            </a:r>
          </a:p>
          <a:p>
            <a:pPr marL="457200" indent="-457200">
              <a:buFont typeface="+mj-lt"/>
              <a:buAutoNum type="arabicPeriod"/>
            </a:pPr>
            <a:r>
              <a:rPr lang="en-US" sz="2200" dirty="0"/>
              <a:t>Bring the technical teams from the organizations together to align existing work</a:t>
            </a:r>
          </a:p>
          <a:p>
            <a:pPr marL="914400" lvl="1" indent="-457200">
              <a:buFont typeface="+mj-lt"/>
              <a:buAutoNum type="arabicPeriod"/>
            </a:pPr>
            <a:r>
              <a:rPr lang="en-US" sz="1800" dirty="0"/>
              <a:t>SNIA brings storage and storage fabric management and domain expertise </a:t>
            </a:r>
          </a:p>
          <a:p>
            <a:pPr marL="914400" lvl="1" indent="-457200">
              <a:buFont typeface="+mj-lt"/>
              <a:buAutoNum type="arabicPeriod"/>
            </a:pPr>
            <a:r>
              <a:rPr lang="en-US" sz="1800" dirty="0"/>
              <a:t>OFA helps accelerate the development and adoption of advanced fabrics for the benefit of advanced fabrics ecosystems</a:t>
            </a:r>
          </a:p>
          <a:p>
            <a:pPr marL="457200" indent="-457200">
              <a:buFont typeface="+mj-lt"/>
              <a:buAutoNum type="arabicPeriod"/>
            </a:pPr>
            <a:r>
              <a:rPr lang="en-US" sz="2200" dirty="0"/>
              <a:t>Create new content in each area as needed</a:t>
            </a:r>
          </a:p>
        </p:txBody>
      </p:sp>
      <p:sp>
        <p:nvSpPr>
          <p:cNvPr id="4" name="Slide Number Placeholder 3">
            <a:extLst>
              <a:ext uri="{FF2B5EF4-FFF2-40B4-BE49-F238E27FC236}">
                <a16:creationId xmlns:a16="http://schemas.microsoft.com/office/drawing/2014/main" id="{D8588BA3-A0FB-467C-B3B7-A4D425552F0E}"/>
              </a:ext>
            </a:extLst>
          </p:cNvPr>
          <p:cNvSpPr>
            <a:spLocks noGrp="1"/>
          </p:cNvSpPr>
          <p:nvPr>
            <p:ph type="sldNum" sz="quarter" idx="4294967295"/>
          </p:nvPr>
        </p:nvSpPr>
        <p:spPr/>
        <p:txBody>
          <a:bodyPr/>
          <a:lstStyle/>
          <a:p>
            <a:fld id="{0743EA0E-C5B1-48EC-8082-F253EA88050D}" type="slidenum">
              <a:rPr lang="en-US" smtClean="0"/>
              <a:pPr/>
              <a:t>15</a:t>
            </a:fld>
            <a:endParaRPr lang="en-US" dirty="0"/>
          </a:p>
        </p:txBody>
      </p:sp>
      <p:sp>
        <p:nvSpPr>
          <p:cNvPr id="5" name="Footer Placeholder 4">
            <a:extLst>
              <a:ext uri="{FF2B5EF4-FFF2-40B4-BE49-F238E27FC236}">
                <a16:creationId xmlns:a16="http://schemas.microsoft.com/office/drawing/2014/main" id="{DDB7B27E-4704-4832-A75F-9DF4E533728F}"/>
              </a:ext>
            </a:extLst>
          </p:cNvPr>
          <p:cNvSpPr>
            <a:spLocks noGrp="1"/>
          </p:cNvSpPr>
          <p:nvPr>
            <p:ph type="ftr" sz="quarter" idx="4294967295"/>
          </p:nvPr>
        </p:nvSpPr>
        <p:spPr>
          <a:xfrm>
            <a:off x="8077200" y="6400800"/>
            <a:ext cx="4114800" cy="365125"/>
          </a:xfrm>
        </p:spPr>
        <p:txBody>
          <a:bodyPr/>
          <a:lstStyle/>
          <a:p>
            <a:r>
              <a:rPr lang="en-US"/>
              <a:t>© OpenFabrics Alliance</a:t>
            </a:r>
            <a:endParaRPr lang="en-US" dirty="0"/>
          </a:p>
        </p:txBody>
      </p:sp>
      <p:sp>
        <p:nvSpPr>
          <p:cNvPr id="8" name="Star: 5 Points 7">
            <a:extLst>
              <a:ext uri="{FF2B5EF4-FFF2-40B4-BE49-F238E27FC236}">
                <a16:creationId xmlns:a16="http://schemas.microsoft.com/office/drawing/2014/main" id="{7DDD1B0B-06AA-49DB-BA40-A3F913501882}"/>
              </a:ext>
            </a:extLst>
          </p:cNvPr>
          <p:cNvSpPr/>
          <p:nvPr/>
        </p:nvSpPr>
        <p:spPr>
          <a:xfrm>
            <a:off x="8728046" y="3846406"/>
            <a:ext cx="349135" cy="423949"/>
          </a:xfrm>
          <a:prstGeom prst="star5">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9" name="Picture 8" descr="http://www.dmtf.org/sites/default/files/dmtf-redfish-logo.png">
            <a:extLst>
              <a:ext uri="{FF2B5EF4-FFF2-40B4-BE49-F238E27FC236}">
                <a16:creationId xmlns:a16="http://schemas.microsoft.com/office/drawing/2014/main" id="{FA0B6445-0028-471B-BE92-89AE3DA8F07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488074" y="1977558"/>
            <a:ext cx="829078" cy="786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B430760-CA83-4324-8C34-27F8EA349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452" y="3717688"/>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87301EFA-107B-4624-AC68-DF8B9782DC54}"/>
              </a:ext>
            </a:extLst>
          </p:cNvPr>
          <p:cNvGraphicFramePr/>
          <p:nvPr>
            <p:extLst>
              <p:ext uri="{D42A27DB-BD31-4B8C-83A1-F6EECF244321}">
                <p14:modId xmlns:p14="http://schemas.microsoft.com/office/powerpoint/2010/main" val="708377278"/>
              </p:ext>
            </p:extLst>
          </p:nvPr>
        </p:nvGraphicFramePr>
        <p:xfrm>
          <a:off x="5626476" y="1828800"/>
          <a:ext cx="6552276" cy="4035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E5BB8F46-CE16-446F-BDA1-A76CB4D94FD2}"/>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9999" y="3717688"/>
            <a:ext cx="1079930" cy="1040564"/>
          </a:xfrm>
          <a:prstGeom prst="rect">
            <a:avLst/>
          </a:prstGeom>
        </p:spPr>
      </p:pic>
    </p:spTree>
    <p:extLst>
      <p:ext uri="{BB962C8B-B14F-4D97-AF65-F5344CB8AC3E}">
        <p14:creationId xmlns:p14="http://schemas.microsoft.com/office/powerpoint/2010/main" val="342023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4402-5267-4FA4-B98B-2DF0370756D4}"/>
              </a:ext>
            </a:extLst>
          </p:cNvPr>
          <p:cNvSpPr>
            <a:spLocks noGrp="1"/>
          </p:cNvSpPr>
          <p:nvPr>
            <p:ph type="title"/>
          </p:nvPr>
        </p:nvSpPr>
        <p:spPr/>
        <p:txBody>
          <a:bodyPr>
            <a:normAutofit/>
          </a:bodyPr>
          <a:lstStyle/>
          <a:p>
            <a:r>
              <a:rPr lang="en-US" dirty="0"/>
              <a:t>Planned Work Items</a:t>
            </a:r>
          </a:p>
        </p:txBody>
      </p:sp>
      <p:sp>
        <p:nvSpPr>
          <p:cNvPr id="3" name="Content Placeholder 2">
            <a:extLst>
              <a:ext uri="{FF2B5EF4-FFF2-40B4-BE49-F238E27FC236}">
                <a16:creationId xmlns:a16="http://schemas.microsoft.com/office/drawing/2014/main" id="{FE0FAFB9-4E24-408E-85BF-51848CFBB5EC}"/>
              </a:ext>
            </a:extLst>
          </p:cNvPr>
          <p:cNvSpPr>
            <a:spLocks noGrp="1"/>
          </p:cNvSpPr>
          <p:nvPr>
            <p:ph idx="4294967295"/>
          </p:nvPr>
        </p:nvSpPr>
        <p:spPr>
          <a:xfrm>
            <a:off x="0" y="1135602"/>
            <a:ext cx="6556444" cy="3932498"/>
          </a:xfrm>
        </p:spPr>
        <p:txBody>
          <a:bodyPr>
            <a:normAutofit fontScale="77500" lnSpcReduction="20000"/>
          </a:bodyPr>
          <a:lstStyle/>
          <a:p>
            <a:r>
              <a:rPr lang="en-US" dirty="0"/>
              <a:t>Gather more client-driven use-cases</a:t>
            </a:r>
          </a:p>
          <a:p>
            <a:pPr lvl="1"/>
            <a:r>
              <a:rPr lang="en-US" sz="2300" dirty="0"/>
              <a:t>Use OFA identified Use Case Descriptions and Flow Diagrams to confirm property / object completeness </a:t>
            </a:r>
          </a:p>
          <a:p>
            <a:endParaRPr lang="en-US" dirty="0"/>
          </a:p>
          <a:p>
            <a:r>
              <a:rPr lang="en-US" dirty="0"/>
              <a:t>Map together RF/SF management interface with OFA Open Fabric Manager functionality</a:t>
            </a:r>
          </a:p>
          <a:p>
            <a:pPr lvl="1"/>
            <a:r>
              <a:rPr lang="en-US" sz="2300" dirty="0"/>
              <a:t>Redfish and Swordfish provide the OFA Fabric Manager with NVMe-</a:t>
            </a:r>
            <a:r>
              <a:rPr lang="en-US" sz="2300" dirty="0" err="1"/>
              <a:t>oF</a:t>
            </a:r>
            <a:r>
              <a:rPr lang="en-US" sz="2300" dirty="0"/>
              <a:t> instantiation for current fabric conditions</a:t>
            </a:r>
          </a:p>
          <a:p>
            <a:pPr lvl="1"/>
            <a:r>
              <a:rPr lang="en-US" sz="2300" dirty="0"/>
              <a:t>Step through use-cases to validate RF/SF extensions</a:t>
            </a:r>
          </a:p>
          <a:p>
            <a:endParaRPr lang="en-US" sz="2600" dirty="0"/>
          </a:p>
          <a:p>
            <a:r>
              <a:rPr lang="en-US" sz="2900" dirty="0"/>
              <a:t>Ensure wide fabric management coverage e.g.,</a:t>
            </a:r>
          </a:p>
        </p:txBody>
      </p:sp>
      <p:sp>
        <p:nvSpPr>
          <p:cNvPr id="4" name="Slide Number Placeholder 3">
            <a:extLst>
              <a:ext uri="{FF2B5EF4-FFF2-40B4-BE49-F238E27FC236}">
                <a16:creationId xmlns:a16="http://schemas.microsoft.com/office/drawing/2014/main" id="{D8588BA3-A0FB-467C-B3B7-A4D425552F0E}"/>
              </a:ext>
            </a:extLst>
          </p:cNvPr>
          <p:cNvSpPr>
            <a:spLocks noGrp="1"/>
          </p:cNvSpPr>
          <p:nvPr>
            <p:ph type="sldNum" sz="quarter" idx="4294967295"/>
          </p:nvPr>
        </p:nvSpPr>
        <p:spPr/>
        <p:txBody>
          <a:bodyPr/>
          <a:lstStyle/>
          <a:p>
            <a:fld id="{0743EA0E-C5B1-48EC-8082-F253EA88050D}" type="slidenum">
              <a:rPr lang="en-US" smtClean="0"/>
              <a:pPr/>
              <a:t>16</a:t>
            </a:fld>
            <a:endParaRPr lang="en-US" dirty="0"/>
          </a:p>
        </p:txBody>
      </p:sp>
      <p:sp>
        <p:nvSpPr>
          <p:cNvPr id="9" name="Content Placeholder 3">
            <a:extLst>
              <a:ext uri="{FF2B5EF4-FFF2-40B4-BE49-F238E27FC236}">
                <a16:creationId xmlns:a16="http://schemas.microsoft.com/office/drawing/2014/main" id="{4C5A151B-F497-46DE-BC8B-E357C9FDF3D0}"/>
              </a:ext>
            </a:extLst>
          </p:cNvPr>
          <p:cNvSpPr txBox="1">
            <a:spLocks/>
          </p:cNvSpPr>
          <p:nvPr/>
        </p:nvSpPr>
        <p:spPr>
          <a:xfrm>
            <a:off x="9463" y="4406748"/>
            <a:ext cx="2564860" cy="1541322"/>
          </a:xfrm>
          <a:prstGeom prst="rect">
            <a:avLst/>
          </a:prstGeom>
        </p:spPr>
        <p:txBody>
          <a:bodyPr>
            <a:normAutofit/>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080A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1800" dirty="0"/>
              <a:t>Gen Z</a:t>
            </a:r>
          </a:p>
          <a:p>
            <a:pPr lvl="2"/>
            <a:r>
              <a:rPr lang="en-US" sz="1800" dirty="0"/>
              <a:t>Slingshot</a:t>
            </a:r>
          </a:p>
          <a:p>
            <a:pPr lvl="2"/>
            <a:r>
              <a:rPr lang="en-US" sz="1800" dirty="0"/>
              <a:t>InfiniBand</a:t>
            </a:r>
          </a:p>
          <a:p>
            <a:pPr lvl="2"/>
            <a:r>
              <a:rPr lang="en-US" sz="1800" dirty="0" err="1"/>
              <a:t>OmniPath</a:t>
            </a:r>
            <a:endParaRPr lang="en-US" sz="1800" dirty="0"/>
          </a:p>
          <a:p>
            <a:endParaRPr lang="en-US" sz="2000" dirty="0"/>
          </a:p>
        </p:txBody>
      </p:sp>
      <p:sp>
        <p:nvSpPr>
          <p:cNvPr id="10" name="Content Placeholder 5">
            <a:extLst>
              <a:ext uri="{FF2B5EF4-FFF2-40B4-BE49-F238E27FC236}">
                <a16:creationId xmlns:a16="http://schemas.microsoft.com/office/drawing/2014/main" id="{6E47A1D0-F4D1-44A0-8D49-4345F7D1FD2A}"/>
              </a:ext>
            </a:extLst>
          </p:cNvPr>
          <p:cNvSpPr txBox="1">
            <a:spLocks/>
          </p:cNvSpPr>
          <p:nvPr/>
        </p:nvSpPr>
        <p:spPr>
          <a:xfrm>
            <a:off x="2014963" y="4406642"/>
            <a:ext cx="3763267" cy="1541323"/>
          </a:xfrm>
          <a:prstGeom prst="rect">
            <a:avLst/>
          </a:prstGeom>
        </p:spPr>
        <p:txBody>
          <a:bodyPr>
            <a:normAutofit fontScale="92500" lnSpcReduction="20000"/>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080A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1800" dirty="0" err="1"/>
              <a:t>RoCE</a:t>
            </a:r>
            <a:endParaRPr lang="en-US" sz="1800" dirty="0"/>
          </a:p>
          <a:p>
            <a:pPr lvl="2"/>
            <a:r>
              <a:rPr lang="en-US" sz="1800" dirty="0" err="1"/>
              <a:t>iWarp</a:t>
            </a:r>
            <a:endParaRPr lang="en-US" sz="1800" dirty="0"/>
          </a:p>
          <a:p>
            <a:pPr lvl="2"/>
            <a:r>
              <a:rPr lang="en-US" sz="1800" dirty="0"/>
              <a:t>Ethernet</a:t>
            </a:r>
          </a:p>
          <a:p>
            <a:pPr lvl="2"/>
            <a:r>
              <a:rPr lang="en-US" sz="1800" dirty="0"/>
              <a:t>FC</a:t>
            </a:r>
          </a:p>
          <a:p>
            <a:pPr lvl="2"/>
            <a:r>
              <a:rPr lang="en-US" sz="1800" dirty="0"/>
              <a:t>Future unknown fabrics</a:t>
            </a:r>
          </a:p>
        </p:txBody>
      </p:sp>
      <p:graphicFrame>
        <p:nvGraphicFramePr>
          <p:cNvPr id="13" name="Diagram 12">
            <a:extLst>
              <a:ext uri="{FF2B5EF4-FFF2-40B4-BE49-F238E27FC236}">
                <a16:creationId xmlns:a16="http://schemas.microsoft.com/office/drawing/2014/main" id="{E6D9914E-A721-4A1E-813D-8B1781D390A8}"/>
              </a:ext>
            </a:extLst>
          </p:cNvPr>
          <p:cNvGraphicFramePr/>
          <p:nvPr>
            <p:extLst>
              <p:ext uri="{D42A27DB-BD31-4B8C-83A1-F6EECF244321}">
                <p14:modId xmlns:p14="http://schemas.microsoft.com/office/powerpoint/2010/main" val="772187540"/>
              </p:ext>
            </p:extLst>
          </p:nvPr>
        </p:nvGraphicFramePr>
        <p:xfrm>
          <a:off x="5698090" y="1828977"/>
          <a:ext cx="6416090" cy="403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val 14">
            <a:extLst>
              <a:ext uri="{FF2B5EF4-FFF2-40B4-BE49-F238E27FC236}">
                <a16:creationId xmlns:a16="http://schemas.microsoft.com/office/drawing/2014/main" id="{8A79FD2C-3663-401F-9897-3CE9B0143FAB}"/>
              </a:ext>
            </a:extLst>
          </p:cNvPr>
          <p:cNvSpPr/>
          <p:nvPr/>
        </p:nvSpPr>
        <p:spPr>
          <a:xfrm>
            <a:off x="7467600" y="3149600"/>
            <a:ext cx="2771971" cy="1076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OFMF</a:t>
            </a:r>
            <a:endParaRPr lang="en-US" sz="2000" b="1" dirty="0"/>
          </a:p>
          <a:p>
            <a:pPr algn="ctr"/>
            <a:r>
              <a:rPr lang="en-US" sz="2000" b="1" dirty="0"/>
              <a:t>Interoperability</a:t>
            </a:r>
          </a:p>
        </p:txBody>
      </p:sp>
    </p:spTree>
    <p:extLst>
      <p:ext uri="{BB962C8B-B14F-4D97-AF65-F5344CB8AC3E}">
        <p14:creationId xmlns:p14="http://schemas.microsoft.com/office/powerpoint/2010/main" val="256596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B56F50-A2B6-46DB-A58F-E1067F628F9F}"/>
              </a:ext>
            </a:extLst>
          </p:cNvPr>
          <p:cNvSpPr>
            <a:spLocks noGrp="1"/>
          </p:cNvSpPr>
          <p:nvPr>
            <p:ph type="title"/>
          </p:nvPr>
        </p:nvSpPr>
        <p:spPr>
          <a:xfrm>
            <a:off x="508000" y="228600"/>
            <a:ext cx="11684000" cy="914400"/>
          </a:xfrm>
        </p:spPr>
        <p:txBody>
          <a:bodyPr>
            <a:normAutofit fontScale="90000"/>
          </a:bodyPr>
          <a:lstStyle/>
          <a:p>
            <a:pPr algn="l"/>
            <a:r>
              <a:rPr lang="en-US" dirty="0">
                <a:solidFill>
                  <a:schemeClr val="bg1">
                    <a:lumMod val="50000"/>
                  </a:schemeClr>
                </a:solidFill>
              </a:rPr>
              <a:t>Thank you for watching</a:t>
            </a:r>
            <a:br>
              <a:rPr lang="en-US" dirty="0">
                <a:solidFill>
                  <a:schemeClr val="bg1">
                    <a:lumMod val="50000"/>
                  </a:schemeClr>
                </a:solidFill>
              </a:rPr>
            </a:br>
            <a:r>
              <a:rPr lang="en-US" dirty="0">
                <a:solidFill>
                  <a:schemeClr val="bg1">
                    <a:lumMod val="50000"/>
                  </a:schemeClr>
                </a:solidFill>
              </a:rPr>
              <a:t>Join the </a:t>
            </a:r>
            <a:r>
              <a:rPr lang="en-US" dirty="0" err="1">
                <a:solidFill>
                  <a:schemeClr val="bg1">
                    <a:lumMod val="50000"/>
                  </a:schemeClr>
                </a:solidFill>
              </a:rPr>
              <a:t>OFMF</a:t>
            </a:r>
            <a:r>
              <a:rPr lang="en-US" dirty="0">
                <a:solidFill>
                  <a:schemeClr val="bg1">
                    <a:lumMod val="50000"/>
                  </a:schemeClr>
                </a:solidFill>
              </a:rPr>
              <a:t> Working Group to learn more and to contribute </a:t>
            </a:r>
          </a:p>
        </p:txBody>
      </p:sp>
      <p:sp>
        <p:nvSpPr>
          <p:cNvPr id="9" name="Content Placeholder 2">
            <a:extLst>
              <a:ext uri="{FF2B5EF4-FFF2-40B4-BE49-F238E27FC236}">
                <a16:creationId xmlns:a16="http://schemas.microsoft.com/office/drawing/2014/main" id="{AA3407B3-6D13-4D7E-969D-0FF0D047D049}"/>
              </a:ext>
            </a:extLst>
          </p:cNvPr>
          <p:cNvSpPr txBox="1">
            <a:spLocks noGrp="1"/>
          </p:cNvSpPr>
          <p:nvPr>
            <p:ph idx="1"/>
          </p:nvPr>
        </p:nvSpPr>
        <p:spPr>
          <a:xfrm>
            <a:off x="105533" y="1397000"/>
            <a:ext cx="6295267" cy="4876800"/>
          </a:xfrm>
          <a:prstGeom prst="rect">
            <a:avLst/>
          </a:prstGeom>
        </p:spPr>
        <p:txBody>
          <a:bodyPr>
            <a:normAutofit/>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marL="0" indent="0">
              <a:buNone/>
              <a:defRPr/>
            </a:pPr>
            <a:r>
              <a:rPr lang="en-US" b="1" u="sng" dirty="0">
                <a:solidFill>
                  <a:srgbClr val="7030A0"/>
                </a:solidFill>
                <a:latin typeface="Arial" panose="020B0604020202020204" pitchFamily="34" charset="0"/>
                <a:cs typeface="Arial" panose="020B0604020202020204" pitchFamily="34" charset="0"/>
              </a:rPr>
              <a:t>SNIA Swordfish™</a:t>
            </a:r>
          </a:p>
          <a:p>
            <a:pPr>
              <a:defRPr/>
            </a:pPr>
            <a:r>
              <a:rPr lang="en-US" sz="1900" dirty="0">
                <a:solidFill>
                  <a:srgbClr val="7030A0"/>
                </a:solidFill>
                <a:latin typeface="Arial" panose="020B0604020202020204" pitchFamily="34" charset="0"/>
                <a:cs typeface="Arial" panose="020B0604020202020204" pitchFamily="34" charset="0"/>
              </a:rPr>
              <a:t>Swordfish Standards</a:t>
            </a:r>
          </a:p>
          <a:p>
            <a:pPr lvl="1">
              <a:defRPr/>
            </a:pPr>
            <a:r>
              <a:rPr lang="en-US" sz="1600" dirty="0">
                <a:latin typeface="Arial" panose="020B0604020202020204" pitchFamily="34" charset="0"/>
              </a:rPr>
              <a:t>Schemas, Specs, Mockups, User and Practical Guide`s, … </a:t>
            </a:r>
            <a:r>
              <a:rPr lang="en-US" sz="1600" dirty="0">
                <a:latin typeface="Arial" panose="020B0604020202020204" pitchFamily="34" charset="0"/>
                <a:hlinkClick r:id="rId3"/>
              </a:rPr>
              <a:t>https://www.snia.org/swordfish</a:t>
            </a:r>
            <a:r>
              <a:rPr lang="en-US" sz="1600" dirty="0">
                <a:latin typeface="Arial" panose="020B0604020202020204" pitchFamily="34" charset="0"/>
              </a:rPr>
              <a:t> </a:t>
            </a:r>
          </a:p>
          <a:p>
            <a:pPr>
              <a:defRPr/>
            </a:pPr>
            <a:r>
              <a:rPr lang="en-US" altLang="en-US" sz="1900" kern="0" dirty="0">
                <a:solidFill>
                  <a:srgbClr val="7030A0"/>
                </a:solidFill>
                <a:latin typeface="Arial" panose="020B0604020202020204" pitchFamily="34" charset="0"/>
                <a:cs typeface="Arial" panose="020B0604020202020204" pitchFamily="34" charset="0"/>
              </a:rPr>
              <a:t>Swordfish Specification Forum </a:t>
            </a:r>
          </a:p>
          <a:p>
            <a:pPr lvl="1">
              <a:defRPr/>
            </a:pPr>
            <a:r>
              <a:rPr lang="en-US" altLang="en-US" sz="1600" dirty="0">
                <a:latin typeface="Arial" panose="020B0604020202020204" pitchFamily="34" charset="0"/>
              </a:rPr>
              <a:t>Ask and answer questions about Swordfish</a:t>
            </a:r>
          </a:p>
          <a:p>
            <a:pPr lvl="1">
              <a:defRPr/>
            </a:pPr>
            <a:r>
              <a:rPr lang="en-US" altLang="en-US" sz="1600" dirty="0">
                <a:latin typeface="Arial" panose="020B0604020202020204" pitchFamily="34" charset="0"/>
                <a:hlinkClick r:id="rId4"/>
              </a:rPr>
              <a:t>http://swordfishforum.com/</a:t>
            </a:r>
            <a:endParaRPr lang="en-US" altLang="en-US" sz="1600" dirty="0">
              <a:latin typeface="Arial" panose="020B0604020202020204" pitchFamily="34" charset="0"/>
            </a:endParaRPr>
          </a:p>
          <a:p>
            <a:pPr>
              <a:defRPr/>
            </a:pPr>
            <a:r>
              <a:rPr lang="en-US" altLang="en-US" sz="1800" dirty="0">
                <a:solidFill>
                  <a:srgbClr val="7030A0"/>
                </a:solidFill>
                <a:latin typeface="Arial" panose="020B0604020202020204" pitchFamily="34" charset="0"/>
                <a:cs typeface="Arial" panose="020B0604020202020204" pitchFamily="34" charset="0"/>
              </a:rPr>
              <a:t>Scalable </a:t>
            </a:r>
            <a:r>
              <a:rPr lang="en-US" altLang="en-US" sz="1800" kern="0" dirty="0">
                <a:solidFill>
                  <a:srgbClr val="7030A0"/>
                </a:solidFill>
                <a:latin typeface="Arial" panose="020B0604020202020204" pitchFamily="34" charset="0"/>
                <a:cs typeface="Arial" panose="020B0604020202020204" pitchFamily="34" charset="0"/>
              </a:rPr>
              <a:t>Storage Management (</a:t>
            </a:r>
            <a:r>
              <a:rPr lang="en-US" altLang="en-US" sz="1800" kern="0" dirty="0" err="1">
                <a:solidFill>
                  <a:srgbClr val="7030A0"/>
                </a:solidFill>
                <a:latin typeface="Arial" panose="020B0604020202020204" pitchFamily="34" charset="0"/>
                <a:cs typeface="Arial" panose="020B0604020202020204" pitchFamily="34" charset="0"/>
              </a:rPr>
              <a:t>SSM</a:t>
            </a:r>
            <a:r>
              <a:rPr lang="en-US" altLang="en-US" sz="1800" kern="0" dirty="0">
                <a:solidFill>
                  <a:srgbClr val="7030A0"/>
                </a:solidFill>
                <a:latin typeface="Arial" panose="020B0604020202020204" pitchFamily="34" charset="0"/>
                <a:cs typeface="Arial" panose="020B0604020202020204" pitchFamily="34" charset="0"/>
              </a:rPr>
              <a:t>) </a:t>
            </a:r>
            <a:r>
              <a:rPr lang="en-US" altLang="en-US" sz="1800" kern="0" dirty="0" err="1">
                <a:solidFill>
                  <a:srgbClr val="7030A0"/>
                </a:solidFill>
                <a:latin typeface="Arial" panose="020B0604020202020204" pitchFamily="34" charset="0"/>
                <a:cs typeface="Arial" panose="020B0604020202020204" pitchFamily="34" charset="0"/>
              </a:rPr>
              <a:t>TWG</a:t>
            </a:r>
            <a:endParaRPr lang="en-US" altLang="en-US" sz="1800" kern="0" dirty="0">
              <a:solidFill>
                <a:srgbClr val="7030A0"/>
              </a:solidFill>
              <a:latin typeface="Arial" panose="020B0604020202020204" pitchFamily="34" charset="0"/>
              <a:cs typeface="Arial" panose="020B0604020202020204" pitchFamily="34" charset="0"/>
            </a:endParaRPr>
          </a:p>
          <a:p>
            <a:pPr lvl="1">
              <a:defRPr/>
            </a:pPr>
            <a:r>
              <a:rPr lang="en-US" sz="1600" dirty="0">
                <a:latin typeface="Arial" panose="020B0604020202020204" pitchFamily="34" charset="0"/>
              </a:rPr>
              <a:t>Technical Work Group that defines Swordfish</a:t>
            </a:r>
          </a:p>
          <a:p>
            <a:pPr lvl="1">
              <a:defRPr/>
            </a:pPr>
            <a:r>
              <a:rPr lang="en-US" sz="1600" dirty="0">
                <a:latin typeface="Arial" panose="020B0604020202020204" pitchFamily="34" charset="0"/>
              </a:rPr>
              <a:t>Influence the next generation of the Swordfish standard</a:t>
            </a:r>
          </a:p>
          <a:p>
            <a:pPr lvl="1">
              <a:defRPr/>
            </a:pPr>
            <a:r>
              <a:rPr lang="en-US" sz="1600" dirty="0">
                <a:latin typeface="Arial" panose="020B0604020202020204" pitchFamily="34" charset="0"/>
              </a:rPr>
              <a:t>Join SNIA &amp; participate: </a:t>
            </a:r>
            <a:r>
              <a:rPr lang="en-US" sz="1333" dirty="0">
                <a:latin typeface="Arial" panose="020B0604020202020204" pitchFamily="34" charset="0"/>
                <a:hlinkClick r:id="rId5"/>
              </a:rPr>
              <a:t>https://www.snia.org/member_com/join-SNIA</a:t>
            </a:r>
            <a:r>
              <a:rPr lang="en-US" sz="1600" dirty="0">
                <a:latin typeface="Arial" panose="020B0604020202020204" pitchFamily="34" charset="0"/>
              </a:rPr>
              <a:t> </a:t>
            </a:r>
          </a:p>
          <a:p>
            <a:pPr>
              <a:defRPr/>
            </a:pPr>
            <a:r>
              <a:rPr lang="en-US" sz="1800" dirty="0">
                <a:solidFill>
                  <a:srgbClr val="7030A0"/>
                </a:solidFill>
                <a:latin typeface="Arial" panose="020B0604020202020204" pitchFamily="34" charset="0"/>
                <a:cs typeface="Arial" panose="020B0604020202020204" pitchFamily="34" charset="0"/>
              </a:rPr>
              <a:t>Join the SNIA Storage Management Initiative</a:t>
            </a:r>
          </a:p>
          <a:p>
            <a:pPr lvl="1">
              <a:defRPr/>
            </a:pPr>
            <a:r>
              <a:rPr lang="en-US" sz="1600" dirty="0">
                <a:latin typeface="Arial" panose="020B0604020202020204" pitchFamily="34" charset="0"/>
              </a:rPr>
              <a:t>Unifies the storage industry to develop and standardize interoperable storage management technologies</a:t>
            </a:r>
          </a:p>
          <a:p>
            <a:pPr lvl="1">
              <a:defRPr/>
            </a:pPr>
            <a:r>
              <a:rPr lang="en-US" sz="1600" dirty="0">
                <a:latin typeface="Arial" panose="020B0604020202020204" pitchFamily="34" charset="0"/>
                <a:hlinkClick r:id="rId6"/>
              </a:rPr>
              <a:t>https://www.snia.org/forums/smi/about/join</a:t>
            </a:r>
            <a:r>
              <a:rPr lang="en-US" sz="1600" dirty="0">
                <a:latin typeface="Arial" panose="020B0604020202020204" pitchFamily="34" charset="0"/>
              </a:rPr>
              <a:t>  </a:t>
            </a:r>
          </a:p>
        </p:txBody>
      </p:sp>
      <p:sp>
        <p:nvSpPr>
          <p:cNvPr id="5" name="Content Placeholder 2">
            <a:extLst>
              <a:ext uri="{FF2B5EF4-FFF2-40B4-BE49-F238E27FC236}">
                <a16:creationId xmlns:a16="http://schemas.microsoft.com/office/drawing/2014/main" id="{D86DDA34-EA0E-4F4C-B563-57585D3A29CB}"/>
              </a:ext>
            </a:extLst>
          </p:cNvPr>
          <p:cNvSpPr txBox="1">
            <a:spLocks/>
          </p:cNvSpPr>
          <p:nvPr/>
        </p:nvSpPr>
        <p:spPr>
          <a:xfrm>
            <a:off x="6268720" y="1397000"/>
            <a:ext cx="5781040" cy="5029200"/>
          </a:xfrm>
          <a:prstGeom prst="rect">
            <a:avLst/>
          </a:prstGeom>
        </p:spPr>
        <p:txBody>
          <a:bodyPr vert="horz" lIns="91440" tIns="45720" rIns="91440" bIns="45720" rtlCol="0">
            <a:normAutofit/>
          </a:bodyPr>
          <a:lstStyle>
            <a:lvl1pPr marL="342900" indent="-342900" algn="l" defTabSz="914400" rtl="0" eaLnBrk="0" fontAlgn="base" latinLnBrk="0" hangingPunct="0">
              <a:lnSpc>
                <a:spcPct val="100000"/>
              </a:lnSpc>
              <a:spcBef>
                <a:spcPct val="20000"/>
              </a:spcBef>
              <a:spcAft>
                <a:spcPct val="0"/>
              </a:spcAft>
              <a:buClr>
                <a:srgbClr val="7030A0"/>
              </a:buClr>
              <a:buFont typeface="Times" panose="02020603050405020304" pitchFamily="18" charset="0"/>
              <a:buChar char="•"/>
              <a:defRPr sz="2000" b="0" i="0" kern="1200">
                <a:solidFill>
                  <a:srgbClr val="1B1F95"/>
                </a:solidFill>
                <a:latin typeface="+mn-lt"/>
                <a:ea typeface="+mn-ea"/>
                <a:cs typeface="ＭＳ Ｐゴシック" charset="0"/>
              </a:defRPr>
            </a:lvl1pPr>
            <a:lvl2pPr marL="742950" indent="-285750" algn="l" defTabSz="914400" rtl="0" eaLnBrk="0" fontAlgn="base" latinLnBrk="0" hangingPunct="0">
              <a:lnSpc>
                <a:spcPct val="100000"/>
              </a:lnSpc>
              <a:spcBef>
                <a:spcPct val="20000"/>
              </a:spcBef>
              <a:spcAft>
                <a:spcPct val="0"/>
              </a:spcAft>
              <a:buClr>
                <a:srgbClr val="7030A0"/>
              </a:buClr>
              <a:buFont typeface="Times" panose="02020603050405020304" pitchFamily="18" charset="0"/>
              <a:buChar char="•"/>
              <a:defRPr sz="2400" b="0" i="0" kern="1200">
                <a:solidFill>
                  <a:srgbClr val="5B5B5B"/>
                </a:solidFill>
                <a:latin typeface="+mn-lt"/>
                <a:ea typeface="+mn-ea"/>
                <a:cs typeface="Arial" panose="020B0604020202020204" pitchFamily="34" charset="0"/>
              </a:defRPr>
            </a:lvl2pPr>
            <a:lvl3pPr marL="1143000" indent="-228600" algn="l" defTabSz="914400" rtl="0" eaLnBrk="0" fontAlgn="base" latinLnBrk="0" hangingPunct="0">
              <a:lnSpc>
                <a:spcPct val="100000"/>
              </a:lnSpc>
              <a:spcBef>
                <a:spcPct val="20000"/>
              </a:spcBef>
              <a:spcAft>
                <a:spcPct val="0"/>
              </a:spcAft>
              <a:buClr>
                <a:srgbClr val="7030A0"/>
              </a:buClr>
              <a:buFont typeface="Times" panose="02020603050405020304" pitchFamily="18" charset="0"/>
              <a:buChar char="•"/>
              <a:defRPr sz="1600" b="0" i="0" kern="1200">
                <a:solidFill>
                  <a:srgbClr val="1B1F95"/>
                </a:solidFill>
                <a:latin typeface="+mn-lt"/>
                <a:ea typeface="+mn-ea"/>
                <a:cs typeface="Arial" panose="020B0604020202020204" pitchFamily="34" charset="0"/>
              </a:defRPr>
            </a:lvl3pPr>
            <a:lvl4pPr marL="1600200" indent="-228600" algn="l" defTabSz="914400" rtl="0" eaLnBrk="0" fontAlgn="base" latinLnBrk="0" hangingPunct="0">
              <a:lnSpc>
                <a:spcPct val="100000"/>
              </a:lnSpc>
              <a:spcBef>
                <a:spcPct val="20000"/>
              </a:spcBef>
              <a:spcAft>
                <a:spcPct val="0"/>
              </a:spcAft>
              <a:buClr>
                <a:srgbClr val="7030A0"/>
              </a:buClr>
              <a:buFont typeface="Times" panose="02020603050405020304" pitchFamily="18" charset="0"/>
              <a:buChar char="•"/>
              <a:defRPr sz="1400" b="0" i="0" kern="1200">
                <a:solidFill>
                  <a:srgbClr val="5B5B5B"/>
                </a:solidFill>
                <a:latin typeface="+mn-lt"/>
                <a:ea typeface="+mn-ea"/>
                <a:cs typeface="Arial" panose="020B0604020202020204" pitchFamily="34" charset="0"/>
              </a:defRPr>
            </a:lvl4pPr>
            <a:lvl5pPr marL="2057400" indent="-228600" algn="l" defTabSz="914400" rtl="0" eaLnBrk="0" fontAlgn="base" latinLnBrk="0" hangingPunct="0">
              <a:lnSpc>
                <a:spcPct val="100000"/>
              </a:lnSpc>
              <a:spcBef>
                <a:spcPct val="20000"/>
              </a:spcBef>
              <a:spcAft>
                <a:spcPct val="0"/>
              </a:spcAft>
              <a:buClr>
                <a:srgbClr val="7030A0"/>
              </a:buClr>
              <a:buFont typeface="Times" panose="02020603050405020304" pitchFamily="18" charset="0"/>
              <a:buChar char="•"/>
              <a:defRPr sz="1400" b="0" i="0" kern="1200">
                <a:solidFill>
                  <a:srgbClr val="1B1F95"/>
                </a:solidFill>
                <a:latin typeface="+mn-lt"/>
                <a:ea typeface="+mn-ea"/>
                <a:cs typeface="Arial" panose="020B0604020202020204" pitchFamily="34" charset="0"/>
              </a:defRPr>
            </a:lvl5pPr>
            <a:lvl6pPr marL="2514600" indent="-228600" algn="l" defTabSz="914400" rtl="0" eaLnBrk="1" fontAlgn="base" latinLnBrk="0" hangingPunct="1">
              <a:lnSpc>
                <a:spcPct val="90000"/>
              </a:lnSpc>
              <a:spcBef>
                <a:spcPct val="20000"/>
              </a:spcBef>
              <a:spcAft>
                <a:spcPct val="0"/>
              </a:spcAft>
              <a:buFont typeface="Times" pitchFamily="48" charset="0"/>
              <a:buChar char="•"/>
              <a:defRPr sz="1400" kern="1200">
                <a:solidFill>
                  <a:srgbClr val="1B1F95"/>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Times" pitchFamily="48" charset="0"/>
              <a:buChar char="•"/>
              <a:defRPr sz="1400" kern="1200">
                <a:solidFill>
                  <a:srgbClr val="1B1F95"/>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Times" pitchFamily="48" charset="0"/>
              <a:buChar char="•"/>
              <a:defRPr sz="1400" kern="1200">
                <a:solidFill>
                  <a:srgbClr val="1B1F95"/>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Times" pitchFamily="48" charset="0"/>
              <a:buChar char="•"/>
              <a:defRPr sz="1400" kern="1200">
                <a:solidFill>
                  <a:srgbClr val="1B1F95"/>
                </a:solidFill>
                <a:latin typeface="+mn-lt"/>
                <a:ea typeface="+mn-ea"/>
                <a:cs typeface="+mn-cs"/>
              </a:defRPr>
            </a:lvl9pPr>
          </a:lstStyle>
          <a:p>
            <a:pPr marL="0" indent="0">
              <a:buNone/>
              <a:defRPr/>
            </a:pPr>
            <a:r>
              <a:rPr lang="en-US" b="1" u="sng" dirty="0">
                <a:solidFill>
                  <a:srgbClr val="7030A0"/>
                </a:solidFill>
                <a:latin typeface="Arial" panose="020B0604020202020204" pitchFamily="34" charset="0"/>
                <a:cs typeface="Arial" panose="020B0604020202020204" pitchFamily="34" charset="0"/>
              </a:rPr>
              <a:t>Open Fabric Management Framework</a:t>
            </a:r>
          </a:p>
          <a:p>
            <a:pPr>
              <a:defRPr/>
            </a:pPr>
            <a:r>
              <a:rPr lang="en-US" sz="1800" dirty="0" err="1">
                <a:solidFill>
                  <a:srgbClr val="7030A0"/>
                </a:solidFill>
                <a:latin typeface="Arial" panose="020B0604020202020204" pitchFamily="34" charset="0"/>
                <a:cs typeface="Arial" panose="020B0604020202020204" pitchFamily="34" charset="0"/>
              </a:rPr>
              <a:t>OFMF</a:t>
            </a:r>
            <a:r>
              <a:rPr lang="en-US" sz="1800" dirty="0">
                <a:solidFill>
                  <a:srgbClr val="7030A0"/>
                </a:solidFill>
                <a:latin typeface="Arial" panose="020B0604020202020204" pitchFamily="34" charset="0"/>
                <a:cs typeface="Arial" panose="020B0604020202020204" pitchFamily="34" charset="0"/>
              </a:rPr>
              <a:t> Working Group (</a:t>
            </a:r>
            <a:r>
              <a:rPr lang="en-US" sz="1800" dirty="0" err="1">
                <a:solidFill>
                  <a:srgbClr val="7030A0"/>
                </a:solidFill>
                <a:latin typeface="Arial" panose="020B0604020202020204" pitchFamily="34" charset="0"/>
                <a:cs typeface="Arial" panose="020B0604020202020204" pitchFamily="34" charset="0"/>
              </a:rPr>
              <a:t>OFMFWG</a:t>
            </a:r>
            <a:r>
              <a:rPr lang="en-US" sz="1800" dirty="0">
                <a:solidFill>
                  <a:srgbClr val="7030A0"/>
                </a:solidFill>
                <a:latin typeface="Arial" panose="020B0604020202020204" pitchFamily="34" charset="0"/>
                <a:cs typeface="Arial" panose="020B0604020202020204" pitchFamily="34" charset="0"/>
              </a:rPr>
              <a:t>)</a:t>
            </a:r>
          </a:p>
          <a:p>
            <a:pPr lvl="1">
              <a:defRPr/>
            </a:pPr>
            <a:r>
              <a:rPr lang="en-US" sz="1600" dirty="0">
                <a:latin typeface="Arial" panose="020B0604020202020204" pitchFamily="34" charset="0"/>
              </a:rPr>
              <a:t>Description &amp; Links</a:t>
            </a:r>
          </a:p>
          <a:p>
            <a:pPr lvl="1">
              <a:defRPr/>
            </a:pPr>
            <a:r>
              <a:rPr lang="en-US" sz="1600" dirty="0">
                <a:latin typeface="Arial" panose="020B0604020202020204" pitchFamily="34" charset="0"/>
                <a:hlinkClick r:id="rId7">
                  <a:extLst>
                    <a:ext uri="{A12FA001-AC4F-418D-AE19-62706E023703}">
                      <ahyp:hlinkClr xmlns:ahyp="http://schemas.microsoft.com/office/drawing/2018/hyperlinkcolor" val="tx"/>
                    </a:ext>
                  </a:extLst>
                </a:hlinkClick>
              </a:rPr>
              <a:t>https://www.openfabrics.org/working-groups/</a:t>
            </a:r>
            <a:r>
              <a:rPr lang="en-US" sz="1600" dirty="0">
                <a:latin typeface="Arial" panose="020B0604020202020204" pitchFamily="34" charset="0"/>
              </a:rPr>
              <a:t> </a:t>
            </a:r>
          </a:p>
          <a:p>
            <a:pPr>
              <a:defRPr/>
            </a:pPr>
            <a:r>
              <a:rPr lang="en-US" sz="1800" dirty="0" err="1">
                <a:solidFill>
                  <a:srgbClr val="7030A0"/>
                </a:solidFill>
                <a:latin typeface="Arial" panose="020B0604020202020204" pitchFamily="34" charset="0"/>
                <a:cs typeface="Arial" panose="020B0604020202020204" pitchFamily="34" charset="0"/>
              </a:rPr>
              <a:t>OFMFWG</a:t>
            </a:r>
            <a:r>
              <a:rPr lang="en-US" sz="1800" dirty="0">
                <a:solidFill>
                  <a:srgbClr val="7030A0"/>
                </a:solidFill>
                <a:latin typeface="Arial" panose="020B0604020202020204" pitchFamily="34" charset="0"/>
                <a:cs typeface="Arial" panose="020B0604020202020204" pitchFamily="34" charset="0"/>
              </a:rPr>
              <a:t> mailing list subscription</a:t>
            </a:r>
          </a:p>
          <a:p>
            <a:pPr lvl="1">
              <a:defRPr/>
            </a:pPr>
            <a:r>
              <a:rPr lang="en-US" sz="1600" dirty="0">
                <a:solidFill>
                  <a:srgbClr val="7030A0"/>
                </a:solidFill>
                <a:latin typeface="Arial" panose="020B0604020202020204" pitchFamily="34" charset="0"/>
                <a:hlinkClick r:id="rId8"/>
              </a:rPr>
              <a:t>https://lists.openfabrics.org/mailman/listinfo/ofmfwg</a:t>
            </a:r>
            <a:endParaRPr lang="en-US" sz="1600" dirty="0">
              <a:solidFill>
                <a:srgbClr val="7030A0"/>
              </a:solidFill>
              <a:latin typeface="Arial" panose="020B0604020202020204" pitchFamily="34" charset="0"/>
            </a:endParaRPr>
          </a:p>
          <a:p>
            <a:pPr>
              <a:defRPr/>
            </a:pPr>
            <a:r>
              <a:rPr lang="en-US" sz="1800" dirty="0">
                <a:solidFill>
                  <a:srgbClr val="7030A0"/>
                </a:solidFill>
                <a:latin typeface="Arial" panose="020B0604020202020204" pitchFamily="34" charset="0"/>
                <a:cs typeface="Arial" panose="020B0604020202020204" pitchFamily="34" charset="0"/>
              </a:rPr>
              <a:t>Join the Open Fabrics Alliance</a:t>
            </a:r>
          </a:p>
          <a:p>
            <a:pPr lvl="1">
              <a:defRPr/>
            </a:pPr>
            <a:r>
              <a:rPr lang="en-US" sz="1600" dirty="0">
                <a:solidFill>
                  <a:srgbClr val="7030A0"/>
                </a:solidFill>
                <a:latin typeface="Arial" panose="020B0604020202020204" pitchFamily="34" charset="0"/>
                <a:hlinkClick r:id="rId9"/>
              </a:rPr>
              <a:t>https://www.openfabrics.org/membership-how-to-join/</a:t>
            </a:r>
            <a:endParaRPr lang="en-US" sz="1600" dirty="0">
              <a:solidFill>
                <a:srgbClr val="7030A0"/>
              </a:solidFill>
              <a:latin typeface="Arial" panose="020B0604020202020204" pitchFamily="34" charset="0"/>
            </a:endParaRPr>
          </a:p>
          <a:p>
            <a:pPr marL="457200" lvl="1" indent="0">
              <a:buNone/>
              <a:defRPr/>
            </a:pPr>
            <a:endParaRPr lang="en-US" sz="1600" dirty="0">
              <a:solidFill>
                <a:srgbClr val="7030A0"/>
              </a:solidFill>
              <a:latin typeface="Arial" panose="020B0604020202020204" pitchFamily="34" charset="0"/>
            </a:endParaRPr>
          </a:p>
          <a:p>
            <a:pPr marL="457200" lvl="1" indent="0">
              <a:buNone/>
              <a:defRPr/>
            </a:pPr>
            <a:endParaRPr lang="en-US" sz="1600" dirty="0">
              <a:solidFill>
                <a:srgbClr val="7030A0"/>
              </a:solidFill>
              <a:latin typeface="Arial" panose="020B0604020202020204" pitchFamily="34" charset="0"/>
            </a:endParaRPr>
          </a:p>
          <a:p>
            <a:pPr marL="457200" lvl="1" indent="0">
              <a:buNone/>
              <a:defRPr/>
            </a:pPr>
            <a:r>
              <a:rPr lang="en-US" sz="1600" dirty="0">
                <a:solidFill>
                  <a:srgbClr val="7030A0"/>
                </a:solidFill>
                <a:latin typeface="Arial" panose="020B0604020202020204" pitchFamily="34" charset="0"/>
              </a:rPr>
              <a:t>	 </a:t>
            </a:r>
          </a:p>
          <a:p>
            <a:pPr marL="0" indent="0">
              <a:lnSpc>
                <a:spcPct val="90000"/>
              </a:lnSpc>
              <a:buNone/>
              <a:defRPr/>
            </a:pPr>
            <a:r>
              <a:rPr lang="en-US" sz="1900" b="1" u="sng" dirty="0" err="1">
                <a:solidFill>
                  <a:srgbClr val="7030A0"/>
                </a:solidFill>
                <a:latin typeface="Arial" panose="020B0604020202020204" pitchFamily="34" charset="0"/>
                <a:cs typeface="Arial" panose="020B0604020202020204" pitchFamily="34" charset="0"/>
              </a:rPr>
              <a:t>DMTF</a:t>
            </a:r>
            <a:r>
              <a:rPr lang="en-US" sz="1900" b="1" u="sng" dirty="0">
                <a:solidFill>
                  <a:srgbClr val="7030A0"/>
                </a:solidFill>
                <a:latin typeface="Arial" panose="020B0604020202020204" pitchFamily="34" charset="0"/>
                <a:cs typeface="Arial" panose="020B0604020202020204" pitchFamily="34" charset="0"/>
              </a:rPr>
              <a:t> Redfish™</a:t>
            </a:r>
          </a:p>
          <a:p>
            <a:pPr>
              <a:defRPr/>
            </a:pPr>
            <a:r>
              <a:rPr lang="en-US" altLang="en-US" sz="1800" dirty="0">
                <a:solidFill>
                  <a:srgbClr val="7030A0"/>
                </a:solidFill>
                <a:latin typeface="Arial" panose="020B0604020202020204" pitchFamily="34" charset="0"/>
                <a:cs typeface="Arial" panose="020B0604020202020204" pitchFamily="34" charset="0"/>
              </a:rPr>
              <a:t>Redfish Standards</a:t>
            </a:r>
          </a:p>
          <a:p>
            <a:pPr lvl="1">
              <a:defRPr/>
            </a:pPr>
            <a:r>
              <a:rPr lang="en-US" altLang="en-US" sz="1600" dirty="0">
                <a:latin typeface="Arial" panose="020B0604020202020204" pitchFamily="34" charset="0"/>
              </a:rPr>
              <a:t>Specifications, whitepapers, guides,… </a:t>
            </a:r>
            <a:r>
              <a:rPr lang="en-US" altLang="en-US" sz="1600" dirty="0">
                <a:solidFill>
                  <a:srgbClr val="7030A0"/>
                </a:solidFill>
                <a:latin typeface="Arial" panose="020B0604020202020204" pitchFamily="34" charset="0"/>
                <a:hlinkClick r:id="rId10"/>
              </a:rPr>
              <a:t>https://www.dmtf.org/standards/redfish</a:t>
            </a:r>
            <a:endParaRPr lang="en-US" altLang="en-US" sz="1600" dirty="0">
              <a:solidFill>
                <a:srgbClr val="7030A0"/>
              </a:solidFill>
              <a:latin typeface="Arial" panose="020B0604020202020204" pitchFamily="34" charset="0"/>
            </a:endParaRPr>
          </a:p>
          <a:p>
            <a:pPr lvl="1">
              <a:defRPr/>
            </a:pPr>
            <a:endParaRPr lang="en-US" sz="1600" dirty="0">
              <a:solidFill>
                <a:srgbClr val="7030A0"/>
              </a:solidFill>
              <a:latin typeface="Arial" panose="020B0604020202020204" pitchFamily="34" charset="0"/>
            </a:endParaRPr>
          </a:p>
          <a:p>
            <a:pPr>
              <a:defRPr/>
            </a:pPr>
            <a:endParaRPr lang="en-US" sz="1200" dirty="0">
              <a:solidFill>
                <a:srgbClr val="7030A0"/>
              </a:solidFill>
              <a:latin typeface="Arial" panose="020B0604020202020204" pitchFamily="34" charset="0"/>
            </a:endParaRPr>
          </a:p>
        </p:txBody>
      </p:sp>
    </p:spTree>
    <p:extLst>
      <p:ext uri="{BB962C8B-B14F-4D97-AF65-F5344CB8AC3E}">
        <p14:creationId xmlns:p14="http://schemas.microsoft.com/office/powerpoint/2010/main" val="318954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12201-E52D-447B-9FAA-3099A5892055}"/>
              </a:ext>
            </a:extLst>
          </p:cNvPr>
          <p:cNvSpPr>
            <a:spLocks noGrp="1"/>
          </p:cNvSpPr>
          <p:nvPr>
            <p:ph type="title"/>
          </p:nvPr>
        </p:nvSpPr>
        <p:spPr/>
        <p:txBody>
          <a:bodyPr>
            <a:normAutofit/>
          </a:bodyPr>
          <a:lstStyle/>
          <a:p>
            <a:r>
              <a:rPr lang="en-US" dirty="0"/>
              <a:t>The Ecosystem for Fabrics in Datacenters is Changing</a:t>
            </a:r>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6" y="1297384"/>
            <a:ext cx="6099175" cy="5008966"/>
          </a:xfrm>
        </p:spPr>
        <p:txBody>
          <a:bodyPr>
            <a:normAutofit/>
          </a:bodyPr>
          <a:lstStyle/>
          <a:p>
            <a:pPr marL="0" indent="0" algn="ctr">
              <a:buNone/>
            </a:pPr>
            <a:r>
              <a:rPr lang="en-US" sz="2000" b="1" dirty="0"/>
              <a:t>Fabric Landscape is Changing</a:t>
            </a:r>
          </a:p>
          <a:p>
            <a:r>
              <a:rPr lang="en-US" sz="1800" dirty="0"/>
              <a:t>Rapidly increasing types of fabric interconnects</a:t>
            </a:r>
          </a:p>
          <a:p>
            <a:r>
              <a:rPr lang="en-US" sz="1800" dirty="0"/>
              <a:t>Each fabric has its strengths, features, and management tools</a:t>
            </a:r>
          </a:p>
          <a:p>
            <a:r>
              <a:rPr lang="en-US" sz="1800" dirty="0"/>
              <a:t>Each fabric has its own configuration mechanisms and interfaces</a:t>
            </a:r>
          </a:p>
          <a:p>
            <a:pPr marL="0" indent="0" algn="ctr">
              <a:buNone/>
            </a:pPr>
            <a:r>
              <a:rPr lang="en-US" sz="2000" b="1" dirty="0"/>
              <a:t>Workload and Resource Ecosystem is changing</a:t>
            </a:r>
          </a:p>
          <a:p>
            <a:r>
              <a:rPr lang="en-US" sz="1800" dirty="0"/>
              <a:t>New compute and storage resources are becoming available </a:t>
            </a:r>
          </a:p>
          <a:p>
            <a:r>
              <a:rPr lang="en-US" sz="1800" dirty="0" err="1"/>
              <a:t>HPC</a:t>
            </a:r>
            <a:r>
              <a:rPr lang="en-US" sz="1800" dirty="0"/>
              <a:t> Clusters and Cloud Computing environments</a:t>
            </a:r>
          </a:p>
          <a:p>
            <a:pPr lvl="1"/>
            <a:r>
              <a:rPr lang="en-US" sz="1600" dirty="0"/>
              <a:t>running increasingly diverse and dynamic workloads</a:t>
            </a:r>
          </a:p>
          <a:p>
            <a:pPr lvl="1"/>
            <a:r>
              <a:rPr lang="en-US" sz="1600" dirty="0"/>
              <a:t>incorporating both distributed computing capabilities and heterogeneous hardware</a:t>
            </a:r>
          </a:p>
        </p:txBody>
      </p:sp>
      <p:pic>
        <p:nvPicPr>
          <p:cNvPr id="4" name="Picture 3">
            <a:extLst>
              <a:ext uri="{FF2B5EF4-FFF2-40B4-BE49-F238E27FC236}">
                <a16:creationId xmlns:a16="http://schemas.microsoft.com/office/drawing/2014/main" id="{3619778C-9EDD-4802-8A9B-F1F1D2C50DC7}"/>
              </a:ext>
            </a:extLst>
          </p:cNvPr>
          <p:cNvPicPr>
            <a:picLocks noChangeAspect="1"/>
          </p:cNvPicPr>
          <p:nvPr/>
        </p:nvPicPr>
        <p:blipFill>
          <a:blip r:embed="rId2"/>
          <a:stretch>
            <a:fillRect/>
          </a:stretch>
        </p:blipFill>
        <p:spPr>
          <a:xfrm>
            <a:off x="6115030" y="1825625"/>
            <a:ext cx="5262409" cy="4480725"/>
          </a:xfrm>
          <a:prstGeom prst="rect">
            <a:avLst/>
          </a:prstGeom>
        </p:spPr>
      </p:pic>
    </p:spTree>
    <p:extLst>
      <p:ext uri="{BB962C8B-B14F-4D97-AF65-F5344CB8AC3E}">
        <p14:creationId xmlns:p14="http://schemas.microsoft.com/office/powerpoint/2010/main" val="229731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12201-E52D-447B-9FAA-3099A5892055}"/>
              </a:ext>
            </a:extLst>
          </p:cNvPr>
          <p:cNvSpPr>
            <a:spLocks noGrp="1"/>
          </p:cNvSpPr>
          <p:nvPr>
            <p:ph type="title"/>
          </p:nvPr>
        </p:nvSpPr>
        <p:spPr>
          <a:xfrm>
            <a:off x="254977" y="324486"/>
            <a:ext cx="11779549" cy="795460"/>
          </a:xfrm>
        </p:spPr>
        <p:txBody>
          <a:bodyPr>
            <a:normAutofit/>
          </a:bodyPr>
          <a:lstStyle/>
          <a:p>
            <a:r>
              <a:rPr lang="en-US" dirty="0"/>
              <a:t>This Creates Problems in Manageability</a:t>
            </a:r>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7" y="1297384"/>
            <a:ext cx="4643464" cy="5008966"/>
          </a:xfrm>
        </p:spPr>
        <p:txBody>
          <a:bodyPr>
            <a:normAutofit/>
          </a:bodyPr>
          <a:lstStyle/>
          <a:p>
            <a:pPr marL="0" indent="0" algn="ctr">
              <a:buNone/>
            </a:pPr>
            <a:r>
              <a:rPr lang="en-US" b="1" dirty="0"/>
              <a:t>Administrative Management Challenges </a:t>
            </a:r>
            <a:endParaRPr lang="en-US" dirty="0"/>
          </a:p>
          <a:p>
            <a:r>
              <a:rPr lang="en-US" sz="2000" dirty="0"/>
              <a:t>No common fabric manager interface or fabric model available to link applications with remote resources</a:t>
            </a:r>
          </a:p>
          <a:p>
            <a:r>
              <a:rPr lang="en-US" sz="2000" dirty="0"/>
              <a:t>Workload management and optimization is different for each type of fabric</a:t>
            </a:r>
          </a:p>
          <a:p>
            <a:pPr>
              <a:tabLst>
                <a:tab pos="4287838" algn="l"/>
              </a:tabLst>
            </a:pPr>
            <a:r>
              <a:rPr lang="en-US" sz="2000" dirty="0"/>
              <a:t>Administrators are being asked to manage an increasing heterogenous fabrics infrastructure, each with its own management standard and model`</a:t>
            </a:r>
          </a:p>
          <a:p>
            <a:endParaRPr lang="en-US" sz="2000" dirty="0"/>
          </a:p>
        </p:txBody>
      </p:sp>
      <p:pic>
        <p:nvPicPr>
          <p:cNvPr id="55" name="Picture 54" descr="A picture containing text, basket star, echinoderm, vegetable&#10;&#10;Description automatically generated">
            <a:extLst>
              <a:ext uri="{FF2B5EF4-FFF2-40B4-BE49-F238E27FC236}">
                <a16:creationId xmlns:a16="http://schemas.microsoft.com/office/drawing/2014/main" id="{AFD4AA5C-47C8-47F1-B57D-31399E154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650" y="1805601"/>
            <a:ext cx="7430789" cy="1830194"/>
          </a:xfrm>
          <a:prstGeom prst="rect">
            <a:avLst/>
          </a:prstGeom>
        </p:spPr>
      </p:pic>
      <p:sp>
        <p:nvSpPr>
          <p:cNvPr id="56" name="Down Arrow 5">
            <a:extLst>
              <a:ext uri="{FF2B5EF4-FFF2-40B4-BE49-F238E27FC236}">
                <a16:creationId xmlns:a16="http://schemas.microsoft.com/office/drawing/2014/main" id="{573049F6-88E0-421E-9EB1-6BAA40BF7CE0}"/>
              </a:ext>
            </a:extLst>
          </p:cNvPr>
          <p:cNvSpPr/>
          <p:nvPr/>
        </p:nvSpPr>
        <p:spPr>
          <a:xfrm>
            <a:off x="5235763" y="363192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Cloud 56">
            <a:extLst>
              <a:ext uri="{FF2B5EF4-FFF2-40B4-BE49-F238E27FC236}">
                <a16:creationId xmlns:a16="http://schemas.microsoft.com/office/drawing/2014/main" id="{9B06FB96-3620-4B3B-8304-381C9DA3A815}"/>
              </a:ext>
            </a:extLst>
          </p:cNvPr>
          <p:cNvSpPr/>
          <p:nvPr/>
        </p:nvSpPr>
        <p:spPr>
          <a:xfrm>
            <a:off x="4613216" y="3151465"/>
            <a:ext cx="1259293" cy="491496"/>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grpSp>
        <p:nvGrpSpPr>
          <p:cNvPr id="58" name="Group 57">
            <a:extLst>
              <a:ext uri="{FF2B5EF4-FFF2-40B4-BE49-F238E27FC236}">
                <a16:creationId xmlns:a16="http://schemas.microsoft.com/office/drawing/2014/main" id="{2EB39045-3CEE-438B-9248-9C017FD1237A}"/>
              </a:ext>
            </a:extLst>
          </p:cNvPr>
          <p:cNvGrpSpPr/>
          <p:nvPr/>
        </p:nvGrpSpPr>
        <p:grpSpPr>
          <a:xfrm>
            <a:off x="4576719" y="1805601"/>
            <a:ext cx="7448389" cy="541746"/>
            <a:chOff x="93126" y="1525959"/>
            <a:chExt cx="7964977" cy="648722"/>
          </a:xfrm>
          <a:solidFill>
            <a:srgbClr val="C00000"/>
          </a:solidFill>
        </p:grpSpPr>
        <p:grpSp>
          <p:nvGrpSpPr>
            <p:cNvPr id="59" name="Group 58">
              <a:extLst>
                <a:ext uri="{FF2B5EF4-FFF2-40B4-BE49-F238E27FC236}">
                  <a16:creationId xmlns:a16="http://schemas.microsoft.com/office/drawing/2014/main" id="{ECF280C7-A5B5-4892-9B4C-E4FA8D917041}"/>
                </a:ext>
              </a:extLst>
            </p:cNvPr>
            <p:cNvGrpSpPr/>
            <p:nvPr/>
          </p:nvGrpSpPr>
          <p:grpSpPr>
            <a:xfrm>
              <a:off x="2981742" y="1852142"/>
              <a:ext cx="5076361" cy="322539"/>
              <a:chOff x="8802228" y="1727167"/>
              <a:chExt cx="2780171" cy="430055"/>
            </a:xfrm>
            <a:grpFill/>
          </p:grpSpPr>
          <p:sp>
            <p:nvSpPr>
              <p:cNvPr id="61" name="Rectangle 60">
                <a:extLst>
                  <a:ext uri="{FF2B5EF4-FFF2-40B4-BE49-F238E27FC236}">
                    <a16:creationId xmlns:a16="http://schemas.microsoft.com/office/drawing/2014/main" id="{41C657BE-3DAE-45CC-BFB8-E928D7AF837B}"/>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62" name="Straight Connector 61">
                <a:extLst>
                  <a:ext uri="{FF2B5EF4-FFF2-40B4-BE49-F238E27FC236}">
                    <a16:creationId xmlns:a16="http://schemas.microsoft.com/office/drawing/2014/main" id="{3D450EEF-41F1-4BA7-ACFB-AA5EEE410AA4}"/>
                  </a:ext>
                </a:extLst>
              </p:cNvPr>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60" name="Rectangle 59">
              <a:extLst>
                <a:ext uri="{FF2B5EF4-FFF2-40B4-BE49-F238E27FC236}">
                  <a16:creationId xmlns:a16="http://schemas.microsoft.com/office/drawing/2014/main" id="{38341882-9B01-4D77-A712-A2CC3CED083A}"/>
                </a:ext>
              </a:extLst>
            </p:cNvPr>
            <p:cNvSpPr/>
            <p:nvPr/>
          </p:nvSpPr>
          <p:spPr bwMode="ltGray">
            <a:xfrm>
              <a:off x="93126" y="1525959"/>
              <a:ext cx="7946156" cy="291706"/>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63" name="Rectangle 62">
            <a:extLst>
              <a:ext uri="{FF2B5EF4-FFF2-40B4-BE49-F238E27FC236}">
                <a16:creationId xmlns:a16="http://schemas.microsoft.com/office/drawing/2014/main" id="{9AF1491B-A1CF-4BC0-AE36-D73E92D899CB}"/>
              </a:ext>
            </a:extLst>
          </p:cNvPr>
          <p:cNvSpPr/>
          <p:nvPr/>
        </p:nvSpPr>
        <p:spPr bwMode="ltGray">
          <a:xfrm>
            <a:off x="5491092" y="4533873"/>
            <a:ext cx="521886"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64" name="Rectangle 63">
            <a:extLst>
              <a:ext uri="{FF2B5EF4-FFF2-40B4-BE49-F238E27FC236}">
                <a16:creationId xmlns:a16="http://schemas.microsoft.com/office/drawing/2014/main" id="{21ED86E4-12CA-4E1B-84B3-7F5A89F8B92B}"/>
              </a:ext>
            </a:extLst>
          </p:cNvPr>
          <p:cNvSpPr/>
          <p:nvPr/>
        </p:nvSpPr>
        <p:spPr bwMode="ltGray">
          <a:xfrm>
            <a:off x="5481386" y="5801938"/>
            <a:ext cx="538530" cy="262854"/>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5" name="Down Arrow 10">
            <a:extLst>
              <a:ext uri="{FF2B5EF4-FFF2-40B4-BE49-F238E27FC236}">
                <a16:creationId xmlns:a16="http://schemas.microsoft.com/office/drawing/2014/main" id="{71E354BC-9D65-441D-91C2-7029659E3802}"/>
              </a:ext>
            </a:extLst>
          </p:cNvPr>
          <p:cNvSpPr/>
          <p:nvPr/>
        </p:nvSpPr>
        <p:spPr>
          <a:xfrm>
            <a:off x="5731447" y="3624445"/>
            <a:ext cx="154579" cy="536653"/>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6" name="Cloud 65">
            <a:extLst>
              <a:ext uri="{FF2B5EF4-FFF2-40B4-BE49-F238E27FC236}">
                <a16:creationId xmlns:a16="http://schemas.microsoft.com/office/drawing/2014/main" id="{354C13A7-C584-44D6-B1DF-9CDC3E68B47E}"/>
              </a:ext>
            </a:extLst>
          </p:cNvPr>
          <p:cNvSpPr/>
          <p:nvPr/>
        </p:nvSpPr>
        <p:spPr>
          <a:xfrm>
            <a:off x="5102296" y="3150150"/>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7" name="Rounded Rectangle 12">
            <a:extLst>
              <a:ext uri="{FF2B5EF4-FFF2-40B4-BE49-F238E27FC236}">
                <a16:creationId xmlns:a16="http://schemas.microsoft.com/office/drawing/2014/main" id="{EE1842BC-8B05-4D06-AC33-9EF1C5C4705C}"/>
              </a:ext>
            </a:extLst>
          </p:cNvPr>
          <p:cNvSpPr/>
          <p:nvPr/>
        </p:nvSpPr>
        <p:spPr>
          <a:xfrm>
            <a:off x="6071065" y="4199094"/>
            <a:ext cx="371271" cy="314522"/>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68" name="Rounded Rectangle 13">
            <a:extLst>
              <a:ext uri="{FF2B5EF4-FFF2-40B4-BE49-F238E27FC236}">
                <a16:creationId xmlns:a16="http://schemas.microsoft.com/office/drawing/2014/main" id="{AE711E36-642E-4BAC-ACE2-6427C684EC72}"/>
              </a:ext>
            </a:extLst>
          </p:cNvPr>
          <p:cNvSpPr/>
          <p:nvPr/>
        </p:nvSpPr>
        <p:spPr>
          <a:xfrm>
            <a:off x="7173992" y="4157312"/>
            <a:ext cx="629148" cy="337610"/>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69" name="Rounded Rectangle 14">
            <a:extLst>
              <a:ext uri="{FF2B5EF4-FFF2-40B4-BE49-F238E27FC236}">
                <a16:creationId xmlns:a16="http://schemas.microsoft.com/office/drawing/2014/main" id="{1202805C-8CD7-4FEA-8641-C8472EBC95BE}"/>
              </a:ext>
            </a:extLst>
          </p:cNvPr>
          <p:cNvSpPr/>
          <p:nvPr/>
        </p:nvSpPr>
        <p:spPr>
          <a:xfrm>
            <a:off x="6558967" y="4165557"/>
            <a:ext cx="489245" cy="337610"/>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71" name="Down Arrow 16">
            <a:extLst>
              <a:ext uri="{FF2B5EF4-FFF2-40B4-BE49-F238E27FC236}">
                <a16:creationId xmlns:a16="http://schemas.microsoft.com/office/drawing/2014/main" id="{5AD18158-9C16-4DB7-83BD-36C1E93C1460}"/>
              </a:ext>
            </a:extLst>
          </p:cNvPr>
          <p:cNvSpPr/>
          <p:nvPr/>
        </p:nvSpPr>
        <p:spPr>
          <a:xfrm>
            <a:off x="7551889" y="3581272"/>
            <a:ext cx="107740" cy="547895"/>
          </a:xfrm>
          <a:prstGeom prst="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2" name="Down Arrow 17">
            <a:extLst>
              <a:ext uri="{FF2B5EF4-FFF2-40B4-BE49-F238E27FC236}">
                <a16:creationId xmlns:a16="http://schemas.microsoft.com/office/drawing/2014/main" id="{D093B84F-27A7-4DBD-B0E9-49C27CC6F554}"/>
              </a:ext>
            </a:extLst>
          </p:cNvPr>
          <p:cNvSpPr/>
          <p:nvPr/>
        </p:nvSpPr>
        <p:spPr>
          <a:xfrm>
            <a:off x="6157401" y="362572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3" name="Down Arrow 18">
            <a:extLst>
              <a:ext uri="{FF2B5EF4-FFF2-40B4-BE49-F238E27FC236}">
                <a16:creationId xmlns:a16="http://schemas.microsoft.com/office/drawing/2014/main" id="{4978CFFE-7F5A-4AEF-9B96-DC9ADD8B7D6E}"/>
              </a:ext>
            </a:extLst>
          </p:cNvPr>
          <p:cNvSpPr/>
          <p:nvPr/>
        </p:nvSpPr>
        <p:spPr>
          <a:xfrm>
            <a:off x="6821731" y="3624445"/>
            <a:ext cx="154579" cy="536653"/>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4" name="Rectangle 73">
            <a:extLst>
              <a:ext uri="{FF2B5EF4-FFF2-40B4-BE49-F238E27FC236}">
                <a16:creationId xmlns:a16="http://schemas.microsoft.com/office/drawing/2014/main" id="{340A82E9-1491-4198-90AD-F59E1BD7AFCC}"/>
              </a:ext>
            </a:extLst>
          </p:cNvPr>
          <p:cNvSpPr/>
          <p:nvPr/>
        </p:nvSpPr>
        <p:spPr bwMode="ltGray">
          <a:xfrm>
            <a:off x="7172999" y="4523713"/>
            <a:ext cx="630141" cy="122719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5" name="Rectangle 74">
            <a:extLst>
              <a:ext uri="{FF2B5EF4-FFF2-40B4-BE49-F238E27FC236}">
                <a16:creationId xmlns:a16="http://schemas.microsoft.com/office/drawing/2014/main" id="{541AA959-E2AB-4A79-8692-B1CB03131EE8}"/>
              </a:ext>
            </a:extLst>
          </p:cNvPr>
          <p:cNvSpPr/>
          <p:nvPr/>
        </p:nvSpPr>
        <p:spPr bwMode="ltGray">
          <a:xfrm>
            <a:off x="7186313" y="5795764"/>
            <a:ext cx="616827" cy="271693"/>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6" name="Rectangle 75">
            <a:extLst>
              <a:ext uri="{FF2B5EF4-FFF2-40B4-BE49-F238E27FC236}">
                <a16:creationId xmlns:a16="http://schemas.microsoft.com/office/drawing/2014/main" id="{5E292611-96BF-44FE-BD80-29B498CCDB50}"/>
              </a:ext>
            </a:extLst>
          </p:cNvPr>
          <p:cNvSpPr/>
          <p:nvPr/>
        </p:nvSpPr>
        <p:spPr bwMode="ltGray">
          <a:xfrm>
            <a:off x="6071065" y="4533873"/>
            <a:ext cx="400514"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7" name="Rectangle 76">
            <a:extLst>
              <a:ext uri="{FF2B5EF4-FFF2-40B4-BE49-F238E27FC236}">
                <a16:creationId xmlns:a16="http://schemas.microsoft.com/office/drawing/2014/main" id="{C8580410-43ED-40C0-9318-E1ADB16BF83D}"/>
              </a:ext>
            </a:extLst>
          </p:cNvPr>
          <p:cNvSpPr/>
          <p:nvPr/>
        </p:nvSpPr>
        <p:spPr bwMode="ltGray">
          <a:xfrm>
            <a:off x="6575713" y="4533873"/>
            <a:ext cx="489246" cy="1227198"/>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66EADD05-C7A9-402A-AF9A-242B688CDC13}"/>
              </a:ext>
            </a:extLst>
          </p:cNvPr>
          <p:cNvSpPr/>
          <p:nvPr/>
        </p:nvSpPr>
        <p:spPr bwMode="ltGray">
          <a:xfrm>
            <a:off x="6051102" y="5795765"/>
            <a:ext cx="422358" cy="271692"/>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9" name="Rectangle 78">
            <a:extLst>
              <a:ext uri="{FF2B5EF4-FFF2-40B4-BE49-F238E27FC236}">
                <a16:creationId xmlns:a16="http://schemas.microsoft.com/office/drawing/2014/main" id="{040D1937-2F33-4803-A35E-AB7D9D339420}"/>
              </a:ext>
            </a:extLst>
          </p:cNvPr>
          <p:cNvSpPr/>
          <p:nvPr/>
        </p:nvSpPr>
        <p:spPr bwMode="ltGray">
          <a:xfrm>
            <a:off x="6564759" y="5791777"/>
            <a:ext cx="500200" cy="275680"/>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80" name="Cloud 79">
            <a:extLst>
              <a:ext uri="{FF2B5EF4-FFF2-40B4-BE49-F238E27FC236}">
                <a16:creationId xmlns:a16="http://schemas.microsoft.com/office/drawing/2014/main" id="{6EF5B548-C062-480A-95C9-AA9E131FE287}"/>
              </a:ext>
            </a:extLst>
          </p:cNvPr>
          <p:cNvSpPr/>
          <p:nvPr/>
        </p:nvSpPr>
        <p:spPr>
          <a:xfrm>
            <a:off x="5841286" y="3154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2" name="Rounded Rectangle 27">
            <a:extLst>
              <a:ext uri="{FF2B5EF4-FFF2-40B4-BE49-F238E27FC236}">
                <a16:creationId xmlns:a16="http://schemas.microsoft.com/office/drawing/2014/main" id="{56AE34AB-1832-48DE-B391-611E10D21D9A}"/>
              </a:ext>
            </a:extLst>
          </p:cNvPr>
          <p:cNvSpPr/>
          <p:nvPr/>
        </p:nvSpPr>
        <p:spPr>
          <a:xfrm>
            <a:off x="4893669" y="4199095"/>
            <a:ext cx="483680" cy="26770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3" name="Rectangle 82">
            <a:extLst>
              <a:ext uri="{FF2B5EF4-FFF2-40B4-BE49-F238E27FC236}">
                <a16:creationId xmlns:a16="http://schemas.microsoft.com/office/drawing/2014/main" id="{201C0109-2B18-45D6-BC92-C90407F948F6}"/>
              </a:ext>
            </a:extLst>
          </p:cNvPr>
          <p:cNvSpPr/>
          <p:nvPr/>
        </p:nvSpPr>
        <p:spPr bwMode="ltGray">
          <a:xfrm>
            <a:off x="8688775" y="2081048"/>
            <a:ext cx="1196905" cy="230862"/>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4" name="Rectangle 83">
            <a:extLst>
              <a:ext uri="{FF2B5EF4-FFF2-40B4-BE49-F238E27FC236}">
                <a16:creationId xmlns:a16="http://schemas.microsoft.com/office/drawing/2014/main" id="{3135B6A3-F3B9-47D8-9420-4E2616FCEABF}"/>
              </a:ext>
            </a:extLst>
          </p:cNvPr>
          <p:cNvSpPr/>
          <p:nvPr/>
        </p:nvSpPr>
        <p:spPr bwMode="ltGray">
          <a:xfrm>
            <a:off x="9958795" y="2073395"/>
            <a:ext cx="973592" cy="238515"/>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5" name="Rectangle 84">
            <a:extLst>
              <a:ext uri="{FF2B5EF4-FFF2-40B4-BE49-F238E27FC236}">
                <a16:creationId xmlns:a16="http://schemas.microsoft.com/office/drawing/2014/main" id="{D9CB48DB-2233-4307-ABD9-20E9086C2682}"/>
              </a:ext>
            </a:extLst>
          </p:cNvPr>
          <p:cNvSpPr/>
          <p:nvPr/>
        </p:nvSpPr>
        <p:spPr bwMode="ltGray">
          <a:xfrm>
            <a:off x="10960495" y="2073391"/>
            <a:ext cx="1034133" cy="272634"/>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86" name="Rectangle 85">
            <a:extLst>
              <a:ext uri="{FF2B5EF4-FFF2-40B4-BE49-F238E27FC236}">
                <a16:creationId xmlns:a16="http://schemas.microsoft.com/office/drawing/2014/main" id="{5C240A2A-0BCC-418A-BEF3-ED177E2B1457}"/>
              </a:ext>
            </a:extLst>
          </p:cNvPr>
          <p:cNvSpPr/>
          <p:nvPr/>
        </p:nvSpPr>
        <p:spPr bwMode="ltGray">
          <a:xfrm>
            <a:off x="4906407" y="4533873"/>
            <a:ext cx="483680" cy="1227198"/>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87" name="Rectangle 86">
            <a:extLst>
              <a:ext uri="{FF2B5EF4-FFF2-40B4-BE49-F238E27FC236}">
                <a16:creationId xmlns:a16="http://schemas.microsoft.com/office/drawing/2014/main" id="{030EB26D-CC4D-41CA-85C0-E706E9C7F9CE}"/>
              </a:ext>
            </a:extLst>
          </p:cNvPr>
          <p:cNvSpPr/>
          <p:nvPr/>
        </p:nvSpPr>
        <p:spPr bwMode="ltGray">
          <a:xfrm>
            <a:off x="4897120" y="5791777"/>
            <a:ext cx="492967" cy="271692"/>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88" name="Rectangle 87">
            <a:extLst>
              <a:ext uri="{FF2B5EF4-FFF2-40B4-BE49-F238E27FC236}">
                <a16:creationId xmlns:a16="http://schemas.microsoft.com/office/drawing/2014/main" id="{6F90A719-A1E2-42FD-B63F-D15EDE7D79C4}"/>
              </a:ext>
            </a:extLst>
          </p:cNvPr>
          <p:cNvSpPr/>
          <p:nvPr/>
        </p:nvSpPr>
        <p:spPr bwMode="ltGray">
          <a:xfrm>
            <a:off x="6364879" y="207339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89" name="Rectangle 88">
            <a:extLst>
              <a:ext uri="{FF2B5EF4-FFF2-40B4-BE49-F238E27FC236}">
                <a16:creationId xmlns:a16="http://schemas.microsoft.com/office/drawing/2014/main" id="{77EFD2B3-CB83-4F53-9DB1-F877FB9ECB6A}"/>
              </a:ext>
            </a:extLst>
          </p:cNvPr>
          <p:cNvSpPr/>
          <p:nvPr/>
        </p:nvSpPr>
        <p:spPr bwMode="ltGray">
          <a:xfrm>
            <a:off x="5460639" y="208355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0" name="Rectangle 89">
            <a:extLst>
              <a:ext uri="{FF2B5EF4-FFF2-40B4-BE49-F238E27FC236}">
                <a16:creationId xmlns:a16="http://schemas.microsoft.com/office/drawing/2014/main" id="{F2DF8E91-F137-4EEF-ABD7-301C35B61C59}"/>
              </a:ext>
            </a:extLst>
          </p:cNvPr>
          <p:cNvSpPr/>
          <p:nvPr/>
        </p:nvSpPr>
        <p:spPr bwMode="ltGray">
          <a:xfrm>
            <a:off x="4566559" y="209371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1" name="Rounded Rectangle 13">
            <a:extLst>
              <a:ext uri="{FF2B5EF4-FFF2-40B4-BE49-F238E27FC236}">
                <a16:creationId xmlns:a16="http://schemas.microsoft.com/office/drawing/2014/main" id="{EA1C099C-745E-4F59-AE6E-D3C5691D9A04}"/>
              </a:ext>
            </a:extLst>
          </p:cNvPr>
          <p:cNvSpPr/>
          <p:nvPr/>
        </p:nvSpPr>
        <p:spPr>
          <a:xfrm>
            <a:off x="11140344" y="4160366"/>
            <a:ext cx="507885" cy="15692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92" name="Down Arrow 16">
            <a:extLst>
              <a:ext uri="{FF2B5EF4-FFF2-40B4-BE49-F238E27FC236}">
                <a16:creationId xmlns:a16="http://schemas.microsoft.com/office/drawing/2014/main" id="{8108E575-E659-4DE9-8AFE-DC0095ECBC70}"/>
              </a:ext>
            </a:extLst>
          </p:cNvPr>
          <p:cNvSpPr/>
          <p:nvPr/>
        </p:nvSpPr>
        <p:spPr>
          <a:xfrm>
            <a:off x="11345272" y="3635941"/>
            <a:ext cx="107740" cy="547895"/>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3" name="Rectangle 92">
            <a:extLst>
              <a:ext uri="{FF2B5EF4-FFF2-40B4-BE49-F238E27FC236}">
                <a16:creationId xmlns:a16="http://schemas.microsoft.com/office/drawing/2014/main" id="{A9001165-8A49-40CC-8DE6-A8441C1488DE}"/>
              </a:ext>
            </a:extLst>
          </p:cNvPr>
          <p:cNvSpPr/>
          <p:nvPr/>
        </p:nvSpPr>
        <p:spPr bwMode="ltGray">
          <a:xfrm>
            <a:off x="11190934" y="4346079"/>
            <a:ext cx="393292" cy="1227198"/>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TBD</a:t>
            </a:r>
          </a:p>
          <a:p>
            <a:pPr algn="ctr">
              <a:lnSpc>
                <a:spcPct val="90000"/>
              </a:lnSpc>
            </a:pPr>
            <a:r>
              <a:rPr lang="en-US" sz="1200" dirty="0">
                <a:solidFill>
                  <a:prstClr val="white"/>
                </a:solidFill>
              </a:rPr>
              <a:t>Fabric Managers</a:t>
            </a:r>
          </a:p>
        </p:txBody>
      </p:sp>
      <p:sp>
        <p:nvSpPr>
          <p:cNvPr id="94" name="Rectangle 93">
            <a:extLst>
              <a:ext uri="{FF2B5EF4-FFF2-40B4-BE49-F238E27FC236}">
                <a16:creationId xmlns:a16="http://schemas.microsoft.com/office/drawing/2014/main" id="{BF79FB87-DCC0-4F2C-9EF7-A3383494FA0C}"/>
              </a:ext>
            </a:extLst>
          </p:cNvPr>
          <p:cNvSpPr/>
          <p:nvPr/>
        </p:nvSpPr>
        <p:spPr bwMode="ltGray">
          <a:xfrm>
            <a:off x="11183106" y="5597730"/>
            <a:ext cx="422359" cy="246207"/>
          </a:xfrm>
          <a:prstGeom prst="rect">
            <a:avLst/>
          </a:prstGeom>
          <a:solidFill>
            <a:srgbClr val="FFC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TBD</a:t>
            </a:r>
          </a:p>
          <a:p>
            <a:pPr algn="ctr">
              <a:lnSpc>
                <a:spcPct val="90000"/>
              </a:lnSpc>
            </a:pPr>
            <a:r>
              <a:rPr lang="en-US" sz="1050" dirty="0">
                <a:solidFill>
                  <a:prstClr val="white"/>
                </a:solidFill>
              </a:rPr>
              <a:t> </a:t>
            </a:r>
            <a:r>
              <a:rPr lang="en-US" sz="1050" dirty="0" err="1">
                <a:solidFill>
                  <a:prstClr val="white"/>
                </a:solidFill>
              </a:rPr>
              <a:t>HW</a:t>
            </a:r>
            <a:endParaRPr lang="en-US" sz="1050" dirty="0">
              <a:solidFill>
                <a:prstClr val="white"/>
              </a:solidFill>
            </a:endParaRPr>
          </a:p>
        </p:txBody>
      </p:sp>
      <p:sp>
        <p:nvSpPr>
          <p:cNvPr id="95" name="Cloud 94">
            <a:extLst>
              <a:ext uri="{FF2B5EF4-FFF2-40B4-BE49-F238E27FC236}">
                <a16:creationId xmlns:a16="http://schemas.microsoft.com/office/drawing/2014/main" id="{FB4349B4-6C78-4583-B4BA-AC05954B0557}"/>
              </a:ext>
            </a:extLst>
          </p:cNvPr>
          <p:cNvSpPr/>
          <p:nvPr/>
        </p:nvSpPr>
        <p:spPr>
          <a:xfrm>
            <a:off x="10957325" y="3193412"/>
            <a:ext cx="1234675" cy="491496"/>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cxnSp>
        <p:nvCxnSpPr>
          <p:cNvPr id="96" name="Straight Connector 95">
            <a:extLst>
              <a:ext uri="{FF2B5EF4-FFF2-40B4-BE49-F238E27FC236}">
                <a16:creationId xmlns:a16="http://schemas.microsoft.com/office/drawing/2014/main" id="{09A277E9-1CBF-443B-8F78-D70374863581}"/>
              </a:ext>
            </a:extLst>
          </p:cNvPr>
          <p:cNvCxnSpPr>
            <a:cxnSpLocks/>
          </p:cNvCxnSpPr>
          <p:nvPr/>
        </p:nvCxnSpPr>
        <p:spPr>
          <a:xfrm>
            <a:off x="7958707" y="35939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9FD862-57BB-4462-B446-0F7134C3BFB3}"/>
              </a:ext>
            </a:extLst>
          </p:cNvPr>
          <p:cNvCxnSpPr>
            <a:cxnSpLocks/>
            <a:endCxn id="93" idx="1"/>
          </p:cNvCxnSpPr>
          <p:nvPr/>
        </p:nvCxnSpPr>
        <p:spPr>
          <a:xfrm flipV="1">
            <a:off x="7295797" y="49596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9" name="Picture 98" descr="Icon&#10;&#10;Description automatically generated">
            <a:extLst>
              <a:ext uri="{FF2B5EF4-FFF2-40B4-BE49-F238E27FC236}">
                <a16:creationId xmlns:a16="http://schemas.microsoft.com/office/drawing/2014/main" id="{213DF774-0054-40C8-8570-E2DCFE522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389" y="3463984"/>
            <a:ext cx="903547" cy="939613"/>
          </a:xfrm>
          <a:prstGeom prst="rect">
            <a:avLst/>
          </a:prstGeom>
        </p:spPr>
      </p:pic>
      <p:sp>
        <p:nvSpPr>
          <p:cNvPr id="101" name="Rectangle: Rounded Corners 100">
            <a:extLst>
              <a:ext uri="{FF2B5EF4-FFF2-40B4-BE49-F238E27FC236}">
                <a16:creationId xmlns:a16="http://schemas.microsoft.com/office/drawing/2014/main" id="{7A4B441B-C322-43BD-B255-0F26AE7D8C2F}"/>
              </a:ext>
            </a:extLst>
          </p:cNvPr>
          <p:cNvSpPr/>
          <p:nvPr/>
        </p:nvSpPr>
        <p:spPr>
          <a:xfrm>
            <a:off x="5476678" y="4194037"/>
            <a:ext cx="518160" cy="264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rPr>
              <a:t>Gen-Z</a:t>
            </a:r>
            <a:endParaRPr lang="en-GB" sz="1000" dirty="0">
              <a:solidFill>
                <a:prstClr val="white"/>
              </a:solidFill>
            </a:endParaRPr>
          </a:p>
        </p:txBody>
      </p:sp>
      <p:sp>
        <p:nvSpPr>
          <p:cNvPr id="102" name="Cloud 101">
            <a:extLst>
              <a:ext uri="{FF2B5EF4-FFF2-40B4-BE49-F238E27FC236}">
                <a16:creationId xmlns:a16="http://schemas.microsoft.com/office/drawing/2014/main" id="{784179E7-8C33-4BE2-96C5-9DC1DF37DD16}"/>
              </a:ext>
            </a:extLst>
          </p:cNvPr>
          <p:cNvSpPr/>
          <p:nvPr/>
        </p:nvSpPr>
        <p:spPr>
          <a:xfrm>
            <a:off x="6583355" y="3132651"/>
            <a:ext cx="1259293" cy="491496"/>
          </a:xfrm>
          <a:prstGeom prst="cloud">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Cloud 80">
            <a:extLst>
              <a:ext uri="{FF2B5EF4-FFF2-40B4-BE49-F238E27FC236}">
                <a16:creationId xmlns:a16="http://schemas.microsoft.com/office/drawing/2014/main" id="{EC1E9E37-4114-482F-86F4-DEC19013B400}"/>
              </a:ext>
            </a:extLst>
          </p:cNvPr>
          <p:cNvSpPr/>
          <p:nvPr/>
        </p:nvSpPr>
        <p:spPr>
          <a:xfrm>
            <a:off x="7267399" y="3121101"/>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2416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AD75152-2DF7-4F6E-A21C-32F3607C1277}"/>
              </a:ext>
            </a:extLst>
          </p:cNvPr>
          <p:cNvSpPr txBox="1">
            <a:spLocks/>
          </p:cNvSpPr>
          <p:nvPr/>
        </p:nvSpPr>
        <p:spPr>
          <a:xfrm>
            <a:off x="107003" y="1611508"/>
            <a:ext cx="6296005" cy="464705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26103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1" dirty="0"/>
              <a:t>Need interoperability through common interfaces to enable managers to efficiently connect workloads with resources</a:t>
            </a:r>
          </a:p>
          <a:p>
            <a:endParaRPr lang="en-US" sz="2300" b="1" dirty="0"/>
          </a:p>
          <a:p>
            <a:r>
              <a:rPr lang="en-US" sz="2300" b="1" dirty="0"/>
              <a:t>Need to Integrate an Open Fabrics Management Framework (</a:t>
            </a:r>
            <a:r>
              <a:rPr lang="en-US" sz="2300" b="1" dirty="0" err="1"/>
              <a:t>OFMF</a:t>
            </a:r>
            <a:r>
              <a:rPr lang="en-US" sz="2300" b="1" dirty="0"/>
              <a:t>) with standards-based Ecosystem management</a:t>
            </a:r>
          </a:p>
          <a:p>
            <a:endParaRPr lang="en-US" sz="2000" dirty="0"/>
          </a:p>
          <a:p>
            <a:r>
              <a:rPr lang="en-US" sz="2300" b="1" dirty="0"/>
              <a:t>Without an Open Fabric Management Framework: </a:t>
            </a:r>
          </a:p>
          <a:p>
            <a:pPr marL="685800" lvl="2"/>
            <a:r>
              <a:rPr lang="en-US" sz="2100" dirty="0">
                <a:solidFill>
                  <a:schemeClr val="tx1"/>
                </a:solidFill>
              </a:rPr>
              <a:t>Every tool and every middleware library provider needs a unique call to a specific fabric management stack for each available fabric</a:t>
            </a:r>
            <a:endParaRPr lang="en-US" sz="1800" dirty="0">
              <a:solidFill>
                <a:schemeClr val="tx1"/>
              </a:solidFill>
            </a:endParaRPr>
          </a:p>
          <a:p>
            <a:endParaRPr lang="en-US" sz="2000" dirty="0"/>
          </a:p>
          <a:p>
            <a:r>
              <a:rPr lang="en-US" sz="2300" b="1" dirty="0"/>
              <a:t>With an Open Fabric Management Framework: </a:t>
            </a:r>
          </a:p>
          <a:p>
            <a:pPr marL="685800" lvl="2"/>
            <a:r>
              <a:rPr lang="en-US" sz="2100" dirty="0">
                <a:solidFill>
                  <a:schemeClr val="tx1"/>
                </a:solidFill>
              </a:rPr>
              <a:t>Everyone calls common fabric services to manipulate the Redfish fabric model</a:t>
            </a:r>
          </a:p>
          <a:p>
            <a:pPr marL="685800" lvl="2"/>
            <a:r>
              <a:rPr lang="en-US" sz="2100" dirty="0">
                <a:solidFill>
                  <a:schemeClr val="tx1"/>
                </a:solidFill>
              </a:rPr>
              <a:t>Open Fabrics Management Framework triggers fabric specific providers to make the actual changes in the fabric</a:t>
            </a:r>
            <a:endParaRPr lang="en-US" sz="1800" dirty="0">
              <a:solidFill>
                <a:schemeClr val="tx1"/>
              </a:solidFill>
            </a:endParaRPr>
          </a:p>
          <a:p>
            <a:endParaRPr lang="en-US" sz="2000" dirty="0"/>
          </a:p>
          <a:p>
            <a:endParaRPr lang="en-US" sz="2000" dirty="0"/>
          </a:p>
        </p:txBody>
      </p:sp>
      <p:sp>
        <p:nvSpPr>
          <p:cNvPr id="10" name="Title 9">
            <a:extLst>
              <a:ext uri="{FF2B5EF4-FFF2-40B4-BE49-F238E27FC236}">
                <a16:creationId xmlns:a16="http://schemas.microsoft.com/office/drawing/2014/main" id="{B0398D71-A827-4DC5-9A75-11FD14E5417A}"/>
              </a:ext>
            </a:extLst>
          </p:cNvPr>
          <p:cNvSpPr>
            <a:spLocks noGrp="1"/>
          </p:cNvSpPr>
          <p:nvPr>
            <p:ph type="title"/>
          </p:nvPr>
        </p:nvSpPr>
        <p:spPr/>
        <p:txBody>
          <a:bodyPr/>
          <a:lstStyle/>
          <a:p>
            <a:r>
              <a:rPr lang="en-US" dirty="0"/>
              <a:t>We Can Fix These Management Problems</a:t>
            </a:r>
          </a:p>
        </p:txBody>
      </p:sp>
      <p:sp>
        <p:nvSpPr>
          <p:cNvPr id="107" name="Down Arrow 5">
            <a:extLst>
              <a:ext uri="{FF2B5EF4-FFF2-40B4-BE49-F238E27FC236}">
                <a16:creationId xmlns:a16="http://schemas.microsoft.com/office/drawing/2014/main" id="{B1F8332A-A9C6-4664-8F01-4242E1827B6E}"/>
              </a:ext>
            </a:extLst>
          </p:cNvPr>
          <p:cNvSpPr/>
          <p:nvPr/>
        </p:nvSpPr>
        <p:spPr>
          <a:xfrm>
            <a:off x="6634416" y="334744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08" name="Group 107">
            <a:extLst>
              <a:ext uri="{FF2B5EF4-FFF2-40B4-BE49-F238E27FC236}">
                <a16:creationId xmlns:a16="http://schemas.microsoft.com/office/drawing/2014/main" id="{9C9D88D2-C041-493B-8435-17B656BA2126}"/>
              </a:ext>
            </a:extLst>
          </p:cNvPr>
          <p:cNvGrpSpPr/>
          <p:nvPr/>
        </p:nvGrpSpPr>
        <p:grpSpPr>
          <a:xfrm>
            <a:off x="6256562" y="1500801"/>
            <a:ext cx="5697333" cy="562950"/>
            <a:chOff x="1971965" y="1525960"/>
            <a:chExt cx="6122475" cy="674113"/>
          </a:xfrm>
          <a:solidFill>
            <a:srgbClr val="C00000"/>
          </a:solidFill>
        </p:grpSpPr>
        <p:grpSp>
          <p:nvGrpSpPr>
            <p:cNvPr id="109" name="Group 108">
              <a:extLst>
                <a:ext uri="{FF2B5EF4-FFF2-40B4-BE49-F238E27FC236}">
                  <a16:creationId xmlns:a16="http://schemas.microsoft.com/office/drawing/2014/main" id="{3B36F005-F1D2-403E-B3A8-A47D436089C2}"/>
                </a:ext>
              </a:extLst>
            </p:cNvPr>
            <p:cNvGrpSpPr/>
            <p:nvPr/>
          </p:nvGrpSpPr>
          <p:grpSpPr>
            <a:xfrm>
              <a:off x="1971965" y="1852144"/>
              <a:ext cx="6086139" cy="347929"/>
              <a:chOff x="8249203" y="1727167"/>
              <a:chExt cx="3333196" cy="463908"/>
            </a:xfrm>
            <a:grpFill/>
          </p:grpSpPr>
          <p:sp>
            <p:nvSpPr>
              <p:cNvPr id="111" name="Rectangle 110">
                <a:extLst>
                  <a:ext uri="{FF2B5EF4-FFF2-40B4-BE49-F238E27FC236}">
                    <a16:creationId xmlns:a16="http://schemas.microsoft.com/office/drawing/2014/main" id="{D4CADA16-AD5C-471C-8364-40A7AEA93289}"/>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112" name="Straight Connector 111">
                <a:extLst>
                  <a:ext uri="{FF2B5EF4-FFF2-40B4-BE49-F238E27FC236}">
                    <a16:creationId xmlns:a16="http://schemas.microsoft.com/office/drawing/2014/main" id="{EBFC6DF6-F2DA-459A-8E60-D6B0B045338A}"/>
                  </a:ext>
                </a:extLst>
              </p:cNvPr>
              <p:cNvCxnSpPr>
                <a:cxnSpLocks/>
              </p:cNvCxnSpPr>
              <p:nvPr/>
            </p:nvCxnSpPr>
            <p:spPr>
              <a:xfrm flipV="1">
                <a:off x="8249203" y="2157222"/>
                <a:ext cx="3333196" cy="33853"/>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110" name="Rectangle 109">
              <a:extLst>
                <a:ext uri="{FF2B5EF4-FFF2-40B4-BE49-F238E27FC236}">
                  <a16:creationId xmlns:a16="http://schemas.microsoft.com/office/drawing/2014/main" id="{C9D78EB0-918E-409E-86C6-CE28F2DD7AFF}"/>
                </a:ext>
              </a:extLst>
            </p:cNvPr>
            <p:cNvSpPr/>
            <p:nvPr/>
          </p:nvSpPr>
          <p:spPr bwMode="ltGray">
            <a:xfrm>
              <a:off x="2051944" y="1525960"/>
              <a:ext cx="6042496" cy="28092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113" name="Rectangle 112">
            <a:extLst>
              <a:ext uri="{FF2B5EF4-FFF2-40B4-BE49-F238E27FC236}">
                <a16:creationId xmlns:a16="http://schemas.microsoft.com/office/drawing/2014/main" id="{E436FB31-91B8-4D65-853B-1FB19D1EF90B}"/>
              </a:ext>
            </a:extLst>
          </p:cNvPr>
          <p:cNvSpPr/>
          <p:nvPr/>
        </p:nvSpPr>
        <p:spPr bwMode="ltGray">
          <a:xfrm>
            <a:off x="7473326" y="4056353"/>
            <a:ext cx="553077"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114" name="Rectangle 113">
            <a:extLst>
              <a:ext uri="{FF2B5EF4-FFF2-40B4-BE49-F238E27FC236}">
                <a16:creationId xmlns:a16="http://schemas.microsoft.com/office/drawing/2014/main" id="{AC1CC6AA-A401-4344-A86C-8B9D3F31CDF4}"/>
              </a:ext>
            </a:extLst>
          </p:cNvPr>
          <p:cNvSpPr/>
          <p:nvPr/>
        </p:nvSpPr>
        <p:spPr bwMode="ltGray">
          <a:xfrm>
            <a:off x="7463569" y="5314257"/>
            <a:ext cx="553077" cy="300558"/>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115" name="Down Arrow 10">
            <a:extLst>
              <a:ext uri="{FF2B5EF4-FFF2-40B4-BE49-F238E27FC236}">
                <a16:creationId xmlns:a16="http://schemas.microsoft.com/office/drawing/2014/main" id="{6CB53F25-B185-4E0D-BD4F-9DAEF865950A}"/>
              </a:ext>
            </a:extLst>
          </p:cNvPr>
          <p:cNvSpPr/>
          <p:nvPr/>
        </p:nvSpPr>
        <p:spPr>
          <a:xfrm>
            <a:off x="7597460" y="3339965"/>
            <a:ext cx="154579" cy="536653"/>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16" name="Cloud 115">
            <a:extLst>
              <a:ext uri="{FF2B5EF4-FFF2-40B4-BE49-F238E27FC236}">
                <a16:creationId xmlns:a16="http://schemas.microsoft.com/office/drawing/2014/main" id="{F1FC45DE-10F1-491B-9536-D27239B8CA6E}"/>
              </a:ext>
            </a:extLst>
          </p:cNvPr>
          <p:cNvSpPr/>
          <p:nvPr/>
        </p:nvSpPr>
        <p:spPr>
          <a:xfrm>
            <a:off x="6928563" y="2945066"/>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17" name="Rounded Rectangle 12">
            <a:extLst>
              <a:ext uri="{FF2B5EF4-FFF2-40B4-BE49-F238E27FC236}">
                <a16:creationId xmlns:a16="http://schemas.microsoft.com/office/drawing/2014/main" id="{57C71361-254B-47AB-983C-3E67922F3163}"/>
              </a:ext>
            </a:extLst>
          </p:cNvPr>
          <p:cNvSpPr/>
          <p:nvPr/>
        </p:nvSpPr>
        <p:spPr>
          <a:xfrm>
            <a:off x="8434918" y="3835977"/>
            <a:ext cx="505723" cy="200055"/>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118" name="Rounded Rectangle 13">
            <a:extLst>
              <a:ext uri="{FF2B5EF4-FFF2-40B4-BE49-F238E27FC236}">
                <a16:creationId xmlns:a16="http://schemas.microsoft.com/office/drawing/2014/main" id="{C1A167DD-21AD-4644-96EB-06C8AF2343BF}"/>
              </a:ext>
            </a:extLst>
          </p:cNvPr>
          <p:cNvSpPr/>
          <p:nvPr/>
        </p:nvSpPr>
        <p:spPr>
          <a:xfrm>
            <a:off x="10594485" y="3890960"/>
            <a:ext cx="747954" cy="189579"/>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119" name="Rounded Rectangle 14">
            <a:extLst>
              <a:ext uri="{FF2B5EF4-FFF2-40B4-BE49-F238E27FC236}">
                <a16:creationId xmlns:a16="http://schemas.microsoft.com/office/drawing/2014/main" id="{25511A82-801F-4979-B137-6E61A7FA5F88}"/>
              </a:ext>
            </a:extLst>
          </p:cNvPr>
          <p:cNvSpPr/>
          <p:nvPr/>
        </p:nvSpPr>
        <p:spPr>
          <a:xfrm>
            <a:off x="9528845" y="3863505"/>
            <a:ext cx="442143" cy="189575"/>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120" name="Rounded Rectangle 15">
            <a:extLst>
              <a:ext uri="{FF2B5EF4-FFF2-40B4-BE49-F238E27FC236}">
                <a16:creationId xmlns:a16="http://schemas.microsoft.com/office/drawing/2014/main" id="{B59409A9-E66F-45B4-AB5B-A262C5937227}"/>
              </a:ext>
            </a:extLst>
          </p:cNvPr>
          <p:cNvSpPr/>
          <p:nvPr/>
        </p:nvSpPr>
        <p:spPr>
          <a:xfrm>
            <a:off x="7453306" y="3850628"/>
            <a:ext cx="573097" cy="1821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121" name="Down Arrow 16">
            <a:extLst>
              <a:ext uri="{FF2B5EF4-FFF2-40B4-BE49-F238E27FC236}">
                <a16:creationId xmlns:a16="http://schemas.microsoft.com/office/drawing/2014/main" id="{FD9B5D98-C6FF-4B48-A258-5E5F3D3243C6}"/>
              </a:ext>
            </a:extLst>
          </p:cNvPr>
          <p:cNvSpPr/>
          <p:nvPr/>
        </p:nvSpPr>
        <p:spPr>
          <a:xfrm>
            <a:off x="10799413" y="3366535"/>
            <a:ext cx="107740" cy="5478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2" name="Down Arrow 17">
            <a:extLst>
              <a:ext uri="{FF2B5EF4-FFF2-40B4-BE49-F238E27FC236}">
                <a16:creationId xmlns:a16="http://schemas.microsoft.com/office/drawing/2014/main" id="{56792D1A-5AC9-49E8-A614-ADC27B260A5F}"/>
              </a:ext>
            </a:extLst>
          </p:cNvPr>
          <p:cNvSpPr/>
          <p:nvPr/>
        </p:nvSpPr>
        <p:spPr>
          <a:xfrm>
            <a:off x="8521254" y="334124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3" name="Down Arrow 18">
            <a:extLst>
              <a:ext uri="{FF2B5EF4-FFF2-40B4-BE49-F238E27FC236}">
                <a16:creationId xmlns:a16="http://schemas.microsoft.com/office/drawing/2014/main" id="{CF72331F-0A8E-4705-8271-266ADFF3D484}"/>
              </a:ext>
            </a:extLst>
          </p:cNvPr>
          <p:cNvSpPr/>
          <p:nvPr/>
        </p:nvSpPr>
        <p:spPr>
          <a:xfrm>
            <a:off x="9602144" y="3339965"/>
            <a:ext cx="154579" cy="536653"/>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4" name="Rectangle 123">
            <a:extLst>
              <a:ext uri="{FF2B5EF4-FFF2-40B4-BE49-F238E27FC236}">
                <a16:creationId xmlns:a16="http://schemas.microsoft.com/office/drawing/2014/main" id="{D0D665C8-4926-42D7-BF4A-E063E1A1FE66}"/>
              </a:ext>
            </a:extLst>
          </p:cNvPr>
          <p:cNvSpPr/>
          <p:nvPr/>
        </p:nvSpPr>
        <p:spPr bwMode="ltGray">
          <a:xfrm>
            <a:off x="10594485" y="4076673"/>
            <a:ext cx="740875" cy="1227198"/>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125" name="Rectangle 124">
            <a:extLst>
              <a:ext uri="{FF2B5EF4-FFF2-40B4-BE49-F238E27FC236}">
                <a16:creationId xmlns:a16="http://schemas.microsoft.com/office/drawing/2014/main" id="{063CBA41-59AC-4CF0-B154-7D5D6341669B}"/>
              </a:ext>
            </a:extLst>
          </p:cNvPr>
          <p:cNvSpPr/>
          <p:nvPr/>
        </p:nvSpPr>
        <p:spPr bwMode="ltGray">
          <a:xfrm>
            <a:off x="10594484" y="5328324"/>
            <a:ext cx="740875" cy="249959"/>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126" name="Rectangle 125">
            <a:extLst>
              <a:ext uri="{FF2B5EF4-FFF2-40B4-BE49-F238E27FC236}">
                <a16:creationId xmlns:a16="http://schemas.microsoft.com/office/drawing/2014/main" id="{6AAE4ABF-0D86-45F9-B881-81A872DEC246}"/>
              </a:ext>
            </a:extLst>
          </p:cNvPr>
          <p:cNvSpPr/>
          <p:nvPr/>
        </p:nvSpPr>
        <p:spPr bwMode="ltGray">
          <a:xfrm>
            <a:off x="8434918" y="4056353"/>
            <a:ext cx="505723"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127" name="Rectangle 126">
            <a:extLst>
              <a:ext uri="{FF2B5EF4-FFF2-40B4-BE49-F238E27FC236}">
                <a16:creationId xmlns:a16="http://schemas.microsoft.com/office/drawing/2014/main" id="{69B5289A-DC40-4098-9C50-7076987E97FD}"/>
              </a:ext>
            </a:extLst>
          </p:cNvPr>
          <p:cNvSpPr/>
          <p:nvPr/>
        </p:nvSpPr>
        <p:spPr bwMode="ltGray">
          <a:xfrm>
            <a:off x="9528846" y="4056353"/>
            <a:ext cx="442143"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128" name="Rectangle 127">
            <a:extLst>
              <a:ext uri="{FF2B5EF4-FFF2-40B4-BE49-F238E27FC236}">
                <a16:creationId xmlns:a16="http://schemas.microsoft.com/office/drawing/2014/main" id="{0E285CBF-0413-4D30-89B2-8B3C5BA65E9A}"/>
              </a:ext>
            </a:extLst>
          </p:cNvPr>
          <p:cNvSpPr/>
          <p:nvPr/>
        </p:nvSpPr>
        <p:spPr bwMode="ltGray">
          <a:xfrm>
            <a:off x="8414955" y="5318245"/>
            <a:ext cx="523138" cy="260038"/>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129" name="Rectangle 128">
            <a:extLst>
              <a:ext uri="{FF2B5EF4-FFF2-40B4-BE49-F238E27FC236}">
                <a16:creationId xmlns:a16="http://schemas.microsoft.com/office/drawing/2014/main" id="{4546D268-99CF-4DE0-BDD6-5729DDC0D579}"/>
              </a:ext>
            </a:extLst>
          </p:cNvPr>
          <p:cNvSpPr/>
          <p:nvPr/>
        </p:nvSpPr>
        <p:spPr bwMode="ltGray">
          <a:xfrm>
            <a:off x="9517892" y="5314257"/>
            <a:ext cx="453096" cy="30055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130" name="Cloud 129">
            <a:extLst>
              <a:ext uri="{FF2B5EF4-FFF2-40B4-BE49-F238E27FC236}">
                <a16:creationId xmlns:a16="http://schemas.microsoft.com/office/drawing/2014/main" id="{325534F6-7A80-4D5E-A052-F3F39EFB8D0D}"/>
              </a:ext>
            </a:extLst>
          </p:cNvPr>
          <p:cNvSpPr/>
          <p:nvPr/>
        </p:nvSpPr>
        <p:spPr>
          <a:xfrm>
            <a:off x="8042579" y="2900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31" name="Cloud 130">
            <a:extLst>
              <a:ext uri="{FF2B5EF4-FFF2-40B4-BE49-F238E27FC236}">
                <a16:creationId xmlns:a16="http://schemas.microsoft.com/office/drawing/2014/main" id="{D68E39A6-A22A-4175-A043-18EABF36F5E1}"/>
              </a:ext>
            </a:extLst>
          </p:cNvPr>
          <p:cNvSpPr/>
          <p:nvPr/>
        </p:nvSpPr>
        <p:spPr>
          <a:xfrm>
            <a:off x="10411466" y="2903686"/>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32" name="Rounded Rectangle 27">
            <a:extLst>
              <a:ext uri="{FF2B5EF4-FFF2-40B4-BE49-F238E27FC236}">
                <a16:creationId xmlns:a16="http://schemas.microsoft.com/office/drawing/2014/main" id="{BDD6EE73-1E2A-441C-A0B4-6620B632BCD2}"/>
              </a:ext>
            </a:extLst>
          </p:cNvPr>
          <p:cNvSpPr/>
          <p:nvPr/>
        </p:nvSpPr>
        <p:spPr>
          <a:xfrm>
            <a:off x="6520742" y="3876619"/>
            <a:ext cx="541537" cy="20005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133" name="Rectangle 132">
            <a:extLst>
              <a:ext uri="{FF2B5EF4-FFF2-40B4-BE49-F238E27FC236}">
                <a16:creationId xmlns:a16="http://schemas.microsoft.com/office/drawing/2014/main" id="{D7DD8D84-F9B3-4AA3-B1A1-93265F984DF7}"/>
              </a:ext>
            </a:extLst>
          </p:cNvPr>
          <p:cNvSpPr/>
          <p:nvPr/>
        </p:nvSpPr>
        <p:spPr bwMode="ltGray">
          <a:xfrm>
            <a:off x="8583748" y="1776248"/>
            <a:ext cx="1332189" cy="228507"/>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134" name="Rectangle 133">
            <a:extLst>
              <a:ext uri="{FF2B5EF4-FFF2-40B4-BE49-F238E27FC236}">
                <a16:creationId xmlns:a16="http://schemas.microsoft.com/office/drawing/2014/main" id="{EF065BA2-228C-47D2-A647-7277BF9D2692}"/>
              </a:ext>
            </a:extLst>
          </p:cNvPr>
          <p:cNvSpPr/>
          <p:nvPr/>
        </p:nvSpPr>
        <p:spPr bwMode="ltGray">
          <a:xfrm>
            <a:off x="9949274" y="1768596"/>
            <a:ext cx="906194" cy="24514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135" name="Rectangle 134">
            <a:extLst>
              <a:ext uri="{FF2B5EF4-FFF2-40B4-BE49-F238E27FC236}">
                <a16:creationId xmlns:a16="http://schemas.microsoft.com/office/drawing/2014/main" id="{0F859E01-69D6-4E72-A185-33CB35812065}"/>
              </a:ext>
            </a:extLst>
          </p:cNvPr>
          <p:cNvSpPr/>
          <p:nvPr/>
        </p:nvSpPr>
        <p:spPr bwMode="ltGray">
          <a:xfrm>
            <a:off x="10885948" y="1768591"/>
            <a:ext cx="1067947" cy="24515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136" name="Rectangle 135">
            <a:extLst>
              <a:ext uri="{FF2B5EF4-FFF2-40B4-BE49-F238E27FC236}">
                <a16:creationId xmlns:a16="http://schemas.microsoft.com/office/drawing/2014/main" id="{218A57BD-522F-404B-8D11-7F2C0063B817}"/>
              </a:ext>
            </a:extLst>
          </p:cNvPr>
          <p:cNvSpPr/>
          <p:nvPr/>
        </p:nvSpPr>
        <p:spPr bwMode="ltGray">
          <a:xfrm>
            <a:off x="6509203" y="4127473"/>
            <a:ext cx="553076"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137" name="Rectangle 136">
            <a:extLst>
              <a:ext uri="{FF2B5EF4-FFF2-40B4-BE49-F238E27FC236}">
                <a16:creationId xmlns:a16="http://schemas.microsoft.com/office/drawing/2014/main" id="{94C4DAFA-36D1-48C2-B5E5-798D50CEFF48}"/>
              </a:ext>
            </a:extLst>
          </p:cNvPr>
          <p:cNvSpPr/>
          <p:nvPr/>
        </p:nvSpPr>
        <p:spPr bwMode="ltGray">
          <a:xfrm>
            <a:off x="6497691" y="5371542"/>
            <a:ext cx="553077" cy="262678"/>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138" name="Rectangle 137">
            <a:extLst>
              <a:ext uri="{FF2B5EF4-FFF2-40B4-BE49-F238E27FC236}">
                <a16:creationId xmlns:a16="http://schemas.microsoft.com/office/drawing/2014/main" id="{02977E92-0FF2-4F40-8531-B24C4398A6E2}"/>
              </a:ext>
            </a:extLst>
          </p:cNvPr>
          <p:cNvSpPr/>
          <p:nvPr/>
        </p:nvSpPr>
        <p:spPr bwMode="ltGray">
          <a:xfrm>
            <a:off x="6322165" y="1786980"/>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TBD</a:t>
            </a:r>
          </a:p>
        </p:txBody>
      </p:sp>
      <p:cxnSp>
        <p:nvCxnSpPr>
          <p:cNvPr id="144" name="Straight Connector 143">
            <a:extLst>
              <a:ext uri="{FF2B5EF4-FFF2-40B4-BE49-F238E27FC236}">
                <a16:creationId xmlns:a16="http://schemas.microsoft.com/office/drawing/2014/main" id="{812F44C7-51B0-44D7-B7B3-4964EA8F94C7}"/>
              </a:ext>
            </a:extLst>
          </p:cNvPr>
          <p:cNvCxnSpPr>
            <a:cxnSpLocks/>
          </p:cNvCxnSpPr>
          <p:nvPr/>
        </p:nvCxnSpPr>
        <p:spPr>
          <a:xfrm>
            <a:off x="8361680" y="32891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8C7694-5ECF-4514-9578-C1A17617D1DE}"/>
              </a:ext>
            </a:extLst>
          </p:cNvPr>
          <p:cNvCxnSpPr>
            <a:cxnSpLocks/>
          </p:cNvCxnSpPr>
          <p:nvPr/>
        </p:nvCxnSpPr>
        <p:spPr>
          <a:xfrm flipV="1">
            <a:off x="6449090" y="46548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6FD1235-8392-466E-A64C-145C6DC0B536}"/>
              </a:ext>
            </a:extLst>
          </p:cNvPr>
          <p:cNvCxnSpPr>
            <a:cxnSpLocks/>
            <a:stCxn id="138" idx="2"/>
          </p:cNvCxnSpPr>
          <p:nvPr/>
        </p:nvCxnSpPr>
        <p:spPr>
          <a:xfrm>
            <a:off x="6745968" y="2015486"/>
            <a:ext cx="887134" cy="564762"/>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E1D84575-024E-4738-975C-22CAFD679514}"/>
              </a:ext>
            </a:extLst>
          </p:cNvPr>
          <p:cNvCxnSpPr>
            <a:endCxn id="111" idx="2"/>
          </p:cNvCxnSpPr>
          <p:nvPr/>
        </p:nvCxnSpPr>
        <p:spPr>
          <a:xfrm flipH="1" flipV="1">
            <a:off x="7864510" y="2001703"/>
            <a:ext cx="364817" cy="578545"/>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9828E754-04FA-4BEF-80BC-EB3A6DF93FE0}"/>
              </a:ext>
            </a:extLst>
          </p:cNvPr>
          <p:cNvCxnSpPr>
            <a:cxnSpLocks/>
            <a:stCxn id="133" idx="2"/>
            <a:endCxn id="146" idx="0"/>
          </p:cNvCxnSpPr>
          <p:nvPr/>
        </p:nvCxnSpPr>
        <p:spPr>
          <a:xfrm flipH="1">
            <a:off x="9160845" y="2004755"/>
            <a:ext cx="88998" cy="494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8623B05-04BE-49F6-A0F5-4233025A56E6}"/>
              </a:ext>
            </a:extLst>
          </p:cNvPr>
          <p:cNvCxnSpPr>
            <a:cxnSpLocks/>
            <a:stCxn id="134" idx="2"/>
          </p:cNvCxnSpPr>
          <p:nvPr/>
        </p:nvCxnSpPr>
        <p:spPr>
          <a:xfrm flipH="1">
            <a:off x="10297739" y="2013742"/>
            <a:ext cx="104632" cy="512556"/>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1FD2A77-CB93-41A2-8273-A77814C6A366}"/>
              </a:ext>
            </a:extLst>
          </p:cNvPr>
          <p:cNvCxnSpPr>
            <a:cxnSpLocks/>
            <a:stCxn id="135" idx="2"/>
          </p:cNvCxnSpPr>
          <p:nvPr/>
        </p:nvCxnSpPr>
        <p:spPr>
          <a:xfrm flipH="1">
            <a:off x="11085908" y="2013742"/>
            <a:ext cx="334014" cy="680764"/>
          </a:xfrm>
          <a:prstGeom prst="line">
            <a:avLst/>
          </a:prstGeom>
        </p:spPr>
        <p:style>
          <a:lnRef idx="1">
            <a:schemeClr val="dk1"/>
          </a:lnRef>
          <a:fillRef idx="0">
            <a:schemeClr val="dk1"/>
          </a:fillRef>
          <a:effectRef idx="0">
            <a:schemeClr val="dk1"/>
          </a:effectRef>
          <a:fontRef idx="minor">
            <a:schemeClr val="tx1"/>
          </a:fontRef>
        </p:style>
      </p:cxnSp>
      <p:sp>
        <p:nvSpPr>
          <p:cNvPr id="146" name="Oval 145">
            <a:extLst>
              <a:ext uri="{FF2B5EF4-FFF2-40B4-BE49-F238E27FC236}">
                <a16:creationId xmlns:a16="http://schemas.microsoft.com/office/drawing/2014/main" id="{24024FAF-A4F0-4EAA-BD01-9810AEA7682E}"/>
              </a:ext>
            </a:extLst>
          </p:cNvPr>
          <p:cNvSpPr/>
          <p:nvPr/>
        </p:nvSpPr>
        <p:spPr>
          <a:xfrm>
            <a:off x="6337842" y="2499360"/>
            <a:ext cx="5646005" cy="45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Fabric Management Interface</a:t>
            </a:r>
          </a:p>
        </p:txBody>
      </p:sp>
      <p:sp>
        <p:nvSpPr>
          <p:cNvPr id="164" name="Cloud 163">
            <a:extLst>
              <a:ext uri="{FF2B5EF4-FFF2-40B4-BE49-F238E27FC236}">
                <a16:creationId xmlns:a16="http://schemas.microsoft.com/office/drawing/2014/main" id="{113BD6BB-3F3B-4AC1-A79D-3DD0FB437D24}"/>
              </a:ext>
            </a:extLst>
          </p:cNvPr>
          <p:cNvSpPr/>
          <p:nvPr/>
        </p:nvSpPr>
        <p:spPr>
          <a:xfrm>
            <a:off x="9170339" y="2920699"/>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65" name="Cloud 164">
            <a:extLst>
              <a:ext uri="{FF2B5EF4-FFF2-40B4-BE49-F238E27FC236}">
                <a16:creationId xmlns:a16="http://schemas.microsoft.com/office/drawing/2014/main" id="{38BD19C1-8FD8-41EE-BA79-6B60931B9AFF}"/>
              </a:ext>
            </a:extLst>
          </p:cNvPr>
          <p:cNvSpPr/>
          <p:nvPr/>
        </p:nvSpPr>
        <p:spPr>
          <a:xfrm>
            <a:off x="6034483" y="2934906"/>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9171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AE3425-7568-4A83-BAB7-8DF51C50FAED}"/>
              </a:ext>
            </a:extLst>
          </p:cNvPr>
          <p:cNvSpPr>
            <a:spLocks noGrp="1"/>
          </p:cNvSpPr>
          <p:nvPr>
            <p:ph type="title"/>
          </p:nvPr>
        </p:nvSpPr>
        <p:spPr/>
        <p:txBody>
          <a:bodyPr/>
          <a:lstStyle/>
          <a:p>
            <a:r>
              <a:rPr lang="en-US" dirty="0"/>
              <a:t>Examples of Fabric Admin Services Offered by </a:t>
            </a:r>
            <a:r>
              <a:rPr lang="en-US" dirty="0" err="1"/>
              <a:t>OFMF</a:t>
            </a:r>
            <a:endParaRPr lang="en-US" dirty="0"/>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6" y="1465263"/>
            <a:ext cx="5989638" cy="4867275"/>
          </a:xfrm>
        </p:spPr>
        <p:txBody>
          <a:bodyPr>
            <a:normAutofit fontScale="85000" lnSpcReduction="20000"/>
          </a:bodyPr>
          <a:lstStyle/>
          <a:p>
            <a:pPr marL="0" indent="0" algn="ctr">
              <a:buNone/>
            </a:pPr>
            <a:r>
              <a:rPr lang="en-US" sz="2400" b="1" dirty="0"/>
              <a:t>The Open Fabrics Management Framework</a:t>
            </a:r>
          </a:p>
          <a:p>
            <a:r>
              <a:rPr lang="en-US" sz="2000" dirty="0"/>
              <a:t>Control Services</a:t>
            </a:r>
          </a:p>
          <a:p>
            <a:pPr lvl="1"/>
            <a:r>
              <a:rPr lang="en-US" sz="1900" dirty="0"/>
              <a:t>Discovery</a:t>
            </a:r>
          </a:p>
          <a:p>
            <a:pPr lvl="1"/>
            <a:r>
              <a:rPr lang="en-US" sz="1900" dirty="0"/>
              <a:t>Inventory</a:t>
            </a:r>
          </a:p>
          <a:p>
            <a:r>
              <a:rPr lang="en-US" sz="2000" dirty="0"/>
              <a:t>Communication Services</a:t>
            </a:r>
          </a:p>
          <a:p>
            <a:pPr lvl="1"/>
            <a:r>
              <a:rPr lang="en-US" sz="1900" dirty="0"/>
              <a:t>Connection Management</a:t>
            </a:r>
          </a:p>
          <a:p>
            <a:pPr lvl="1"/>
            <a:r>
              <a:rPr lang="en-US" sz="1900" dirty="0"/>
              <a:t>Address vectors</a:t>
            </a:r>
          </a:p>
          <a:p>
            <a:r>
              <a:rPr lang="en-US" sz="2000" dirty="0"/>
              <a:t>Partition Services</a:t>
            </a:r>
          </a:p>
          <a:p>
            <a:pPr lvl="1"/>
            <a:r>
              <a:rPr lang="en-US" sz="1900" dirty="0"/>
              <a:t>Zones</a:t>
            </a:r>
          </a:p>
          <a:p>
            <a:pPr lvl="1"/>
            <a:r>
              <a:rPr lang="en-US" sz="1900" dirty="0"/>
              <a:t>Connections</a:t>
            </a:r>
          </a:p>
          <a:p>
            <a:r>
              <a:rPr lang="en-US" sz="2000" dirty="0"/>
              <a:t>Messaging Services</a:t>
            </a:r>
          </a:p>
          <a:p>
            <a:pPr lvl="1"/>
            <a:r>
              <a:rPr lang="en-US" sz="1900" dirty="0"/>
              <a:t>Queues and Contexts</a:t>
            </a:r>
          </a:p>
          <a:p>
            <a:pPr lvl="1"/>
            <a:r>
              <a:rPr lang="en-US" sz="1900" dirty="0"/>
              <a:t>Events and Errors</a:t>
            </a:r>
          </a:p>
          <a:p>
            <a:pPr lvl="1"/>
            <a:r>
              <a:rPr lang="en-US" sz="1900" dirty="0"/>
              <a:t>Atomics and other synchronizations</a:t>
            </a:r>
          </a:p>
          <a:p>
            <a:r>
              <a:rPr lang="en-US" sz="2000" dirty="0"/>
              <a:t>Security</a:t>
            </a:r>
          </a:p>
          <a:p>
            <a:pPr lvl="1"/>
            <a:r>
              <a:rPr lang="en-US" sz="1900" dirty="0"/>
              <a:t>Sub-fabrics which provide exclusionary access security</a:t>
            </a:r>
          </a:p>
        </p:txBody>
      </p:sp>
      <p:sp>
        <p:nvSpPr>
          <p:cNvPr id="71" name="Down Arrow 5">
            <a:extLst>
              <a:ext uri="{FF2B5EF4-FFF2-40B4-BE49-F238E27FC236}">
                <a16:creationId xmlns:a16="http://schemas.microsoft.com/office/drawing/2014/main" id="{ACEEB94F-DEEE-4900-B0C8-915859B805B9}"/>
              </a:ext>
            </a:extLst>
          </p:cNvPr>
          <p:cNvSpPr/>
          <p:nvPr/>
        </p:nvSpPr>
        <p:spPr>
          <a:xfrm>
            <a:off x="6634416" y="334744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2" name="Group 71">
            <a:extLst>
              <a:ext uri="{FF2B5EF4-FFF2-40B4-BE49-F238E27FC236}">
                <a16:creationId xmlns:a16="http://schemas.microsoft.com/office/drawing/2014/main" id="{76C672FE-8BB7-40B1-8DF9-756ABA9F85B8}"/>
              </a:ext>
            </a:extLst>
          </p:cNvPr>
          <p:cNvGrpSpPr/>
          <p:nvPr/>
        </p:nvGrpSpPr>
        <p:grpSpPr>
          <a:xfrm>
            <a:off x="6256562" y="1500801"/>
            <a:ext cx="5697333" cy="562950"/>
            <a:chOff x="1971965" y="1525960"/>
            <a:chExt cx="6122475" cy="674113"/>
          </a:xfrm>
          <a:solidFill>
            <a:srgbClr val="C00000"/>
          </a:solidFill>
        </p:grpSpPr>
        <p:grpSp>
          <p:nvGrpSpPr>
            <p:cNvPr id="73" name="Group 72">
              <a:extLst>
                <a:ext uri="{FF2B5EF4-FFF2-40B4-BE49-F238E27FC236}">
                  <a16:creationId xmlns:a16="http://schemas.microsoft.com/office/drawing/2014/main" id="{62EB843B-DD6C-4E37-9056-3EFB355EC259}"/>
                </a:ext>
              </a:extLst>
            </p:cNvPr>
            <p:cNvGrpSpPr/>
            <p:nvPr/>
          </p:nvGrpSpPr>
          <p:grpSpPr>
            <a:xfrm>
              <a:off x="1971965" y="1852144"/>
              <a:ext cx="6086139" cy="347929"/>
              <a:chOff x="8249203" y="1727167"/>
              <a:chExt cx="3333196" cy="463908"/>
            </a:xfrm>
            <a:grpFill/>
          </p:grpSpPr>
          <p:sp>
            <p:nvSpPr>
              <p:cNvPr id="75" name="Rectangle 74">
                <a:extLst>
                  <a:ext uri="{FF2B5EF4-FFF2-40B4-BE49-F238E27FC236}">
                    <a16:creationId xmlns:a16="http://schemas.microsoft.com/office/drawing/2014/main" id="{61555777-81E8-45F4-B0DD-20843421F483}"/>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76" name="Straight Connector 75">
                <a:extLst>
                  <a:ext uri="{FF2B5EF4-FFF2-40B4-BE49-F238E27FC236}">
                    <a16:creationId xmlns:a16="http://schemas.microsoft.com/office/drawing/2014/main" id="{A29F1C34-6E2F-467B-B63F-6276BBAA342E}"/>
                  </a:ext>
                </a:extLst>
              </p:cNvPr>
              <p:cNvCxnSpPr>
                <a:cxnSpLocks/>
              </p:cNvCxnSpPr>
              <p:nvPr/>
            </p:nvCxnSpPr>
            <p:spPr>
              <a:xfrm flipV="1">
                <a:off x="8249203" y="2157222"/>
                <a:ext cx="3333196" cy="33853"/>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9EDC83AC-EAA9-475E-B044-CEAA99D111D9}"/>
                </a:ext>
              </a:extLst>
            </p:cNvPr>
            <p:cNvSpPr/>
            <p:nvPr/>
          </p:nvSpPr>
          <p:spPr bwMode="ltGray">
            <a:xfrm>
              <a:off x="2051944" y="1525960"/>
              <a:ext cx="6042496" cy="28092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77" name="Rectangle 76">
            <a:extLst>
              <a:ext uri="{FF2B5EF4-FFF2-40B4-BE49-F238E27FC236}">
                <a16:creationId xmlns:a16="http://schemas.microsoft.com/office/drawing/2014/main" id="{A56DC20B-046D-4258-989C-F387475DD625}"/>
              </a:ext>
            </a:extLst>
          </p:cNvPr>
          <p:cNvSpPr/>
          <p:nvPr/>
        </p:nvSpPr>
        <p:spPr bwMode="ltGray">
          <a:xfrm>
            <a:off x="7473326" y="4056353"/>
            <a:ext cx="553077"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C9F30792-4F12-46AE-8157-7DDA024AA782}"/>
              </a:ext>
            </a:extLst>
          </p:cNvPr>
          <p:cNvSpPr/>
          <p:nvPr/>
        </p:nvSpPr>
        <p:spPr bwMode="ltGray">
          <a:xfrm>
            <a:off x="7463569" y="5314257"/>
            <a:ext cx="553077" cy="300558"/>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79" name="Down Arrow 10">
            <a:extLst>
              <a:ext uri="{FF2B5EF4-FFF2-40B4-BE49-F238E27FC236}">
                <a16:creationId xmlns:a16="http://schemas.microsoft.com/office/drawing/2014/main" id="{DDA87BFF-8362-4302-B16D-979BE1E49902}"/>
              </a:ext>
            </a:extLst>
          </p:cNvPr>
          <p:cNvSpPr/>
          <p:nvPr/>
        </p:nvSpPr>
        <p:spPr>
          <a:xfrm>
            <a:off x="7597460" y="3339965"/>
            <a:ext cx="154579" cy="536653"/>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0" name="Cloud 79">
            <a:extLst>
              <a:ext uri="{FF2B5EF4-FFF2-40B4-BE49-F238E27FC236}">
                <a16:creationId xmlns:a16="http://schemas.microsoft.com/office/drawing/2014/main" id="{BDB6C78E-F0AB-4744-8F93-B97038884A4A}"/>
              </a:ext>
            </a:extLst>
          </p:cNvPr>
          <p:cNvSpPr/>
          <p:nvPr/>
        </p:nvSpPr>
        <p:spPr>
          <a:xfrm>
            <a:off x="6928563" y="2945066"/>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Rounded Rectangle 12">
            <a:extLst>
              <a:ext uri="{FF2B5EF4-FFF2-40B4-BE49-F238E27FC236}">
                <a16:creationId xmlns:a16="http://schemas.microsoft.com/office/drawing/2014/main" id="{27AADFAB-BA5B-475F-BFCC-D36E1446956B}"/>
              </a:ext>
            </a:extLst>
          </p:cNvPr>
          <p:cNvSpPr/>
          <p:nvPr/>
        </p:nvSpPr>
        <p:spPr>
          <a:xfrm>
            <a:off x="8434918" y="3835977"/>
            <a:ext cx="505723" cy="200055"/>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82" name="Rounded Rectangle 13">
            <a:extLst>
              <a:ext uri="{FF2B5EF4-FFF2-40B4-BE49-F238E27FC236}">
                <a16:creationId xmlns:a16="http://schemas.microsoft.com/office/drawing/2014/main" id="{690B45CD-D2A2-4A81-9D13-22B6C3B6F190}"/>
              </a:ext>
            </a:extLst>
          </p:cNvPr>
          <p:cNvSpPr/>
          <p:nvPr/>
        </p:nvSpPr>
        <p:spPr>
          <a:xfrm>
            <a:off x="10594485" y="3890960"/>
            <a:ext cx="747954" cy="189579"/>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83" name="Rounded Rectangle 14">
            <a:extLst>
              <a:ext uri="{FF2B5EF4-FFF2-40B4-BE49-F238E27FC236}">
                <a16:creationId xmlns:a16="http://schemas.microsoft.com/office/drawing/2014/main" id="{264E8F1A-BBBE-4973-B593-4FCA0F62666F}"/>
              </a:ext>
            </a:extLst>
          </p:cNvPr>
          <p:cNvSpPr/>
          <p:nvPr/>
        </p:nvSpPr>
        <p:spPr>
          <a:xfrm>
            <a:off x="9528845" y="3863505"/>
            <a:ext cx="442143" cy="189575"/>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84" name="Rounded Rectangle 15">
            <a:extLst>
              <a:ext uri="{FF2B5EF4-FFF2-40B4-BE49-F238E27FC236}">
                <a16:creationId xmlns:a16="http://schemas.microsoft.com/office/drawing/2014/main" id="{6AE612CF-C5A3-4CE6-94C6-0B155E863504}"/>
              </a:ext>
            </a:extLst>
          </p:cNvPr>
          <p:cNvSpPr/>
          <p:nvPr/>
        </p:nvSpPr>
        <p:spPr>
          <a:xfrm>
            <a:off x="7453306" y="3850628"/>
            <a:ext cx="573097" cy="1821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85" name="Down Arrow 16">
            <a:extLst>
              <a:ext uri="{FF2B5EF4-FFF2-40B4-BE49-F238E27FC236}">
                <a16:creationId xmlns:a16="http://schemas.microsoft.com/office/drawing/2014/main" id="{FC9EF147-4854-4F81-ACFD-85CAE6A579D9}"/>
              </a:ext>
            </a:extLst>
          </p:cNvPr>
          <p:cNvSpPr/>
          <p:nvPr/>
        </p:nvSpPr>
        <p:spPr>
          <a:xfrm>
            <a:off x="10799413" y="3366535"/>
            <a:ext cx="107740" cy="5478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6" name="Down Arrow 17">
            <a:extLst>
              <a:ext uri="{FF2B5EF4-FFF2-40B4-BE49-F238E27FC236}">
                <a16:creationId xmlns:a16="http://schemas.microsoft.com/office/drawing/2014/main" id="{C28C2560-5B9A-428D-BBB1-F9659F66C3CE}"/>
              </a:ext>
            </a:extLst>
          </p:cNvPr>
          <p:cNvSpPr/>
          <p:nvPr/>
        </p:nvSpPr>
        <p:spPr>
          <a:xfrm>
            <a:off x="8521254" y="334124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7" name="Down Arrow 18">
            <a:extLst>
              <a:ext uri="{FF2B5EF4-FFF2-40B4-BE49-F238E27FC236}">
                <a16:creationId xmlns:a16="http://schemas.microsoft.com/office/drawing/2014/main" id="{7E9FCAD6-5A84-4F65-8040-936BBF91F665}"/>
              </a:ext>
            </a:extLst>
          </p:cNvPr>
          <p:cNvSpPr/>
          <p:nvPr/>
        </p:nvSpPr>
        <p:spPr>
          <a:xfrm>
            <a:off x="9602144" y="3339965"/>
            <a:ext cx="154579" cy="536653"/>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8" name="Rectangle 87">
            <a:extLst>
              <a:ext uri="{FF2B5EF4-FFF2-40B4-BE49-F238E27FC236}">
                <a16:creationId xmlns:a16="http://schemas.microsoft.com/office/drawing/2014/main" id="{59DD0E98-C274-4777-AA54-0F9502F508FE}"/>
              </a:ext>
            </a:extLst>
          </p:cNvPr>
          <p:cNvSpPr/>
          <p:nvPr/>
        </p:nvSpPr>
        <p:spPr bwMode="ltGray">
          <a:xfrm>
            <a:off x="10594485" y="4076673"/>
            <a:ext cx="740875" cy="1227198"/>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89" name="Rectangle 88">
            <a:extLst>
              <a:ext uri="{FF2B5EF4-FFF2-40B4-BE49-F238E27FC236}">
                <a16:creationId xmlns:a16="http://schemas.microsoft.com/office/drawing/2014/main" id="{293E451E-D3B0-45CD-A626-A830F46CF8CC}"/>
              </a:ext>
            </a:extLst>
          </p:cNvPr>
          <p:cNvSpPr/>
          <p:nvPr/>
        </p:nvSpPr>
        <p:spPr bwMode="ltGray">
          <a:xfrm>
            <a:off x="10594484" y="5328324"/>
            <a:ext cx="740875" cy="249959"/>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90" name="Rectangle 89">
            <a:extLst>
              <a:ext uri="{FF2B5EF4-FFF2-40B4-BE49-F238E27FC236}">
                <a16:creationId xmlns:a16="http://schemas.microsoft.com/office/drawing/2014/main" id="{8B758E9D-617D-4434-B8B4-7E4683BF34EA}"/>
              </a:ext>
            </a:extLst>
          </p:cNvPr>
          <p:cNvSpPr/>
          <p:nvPr/>
        </p:nvSpPr>
        <p:spPr bwMode="ltGray">
          <a:xfrm>
            <a:off x="8434918" y="4056353"/>
            <a:ext cx="505723"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91" name="Rectangle 90">
            <a:extLst>
              <a:ext uri="{FF2B5EF4-FFF2-40B4-BE49-F238E27FC236}">
                <a16:creationId xmlns:a16="http://schemas.microsoft.com/office/drawing/2014/main" id="{A9E16710-46C5-467C-B8B1-6319F28600AB}"/>
              </a:ext>
            </a:extLst>
          </p:cNvPr>
          <p:cNvSpPr/>
          <p:nvPr/>
        </p:nvSpPr>
        <p:spPr bwMode="ltGray">
          <a:xfrm>
            <a:off x="9528846" y="4056353"/>
            <a:ext cx="442143"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92" name="Rectangle 91">
            <a:extLst>
              <a:ext uri="{FF2B5EF4-FFF2-40B4-BE49-F238E27FC236}">
                <a16:creationId xmlns:a16="http://schemas.microsoft.com/office/drawing/2014/main" id="{A910FCEB-9812-4C6F-BC83-E980955DDDBD}"/>
              </a:ext>
            </a:extLst>
          </p:cNvPr>
          <p:cNvSpPr/>
          <p:nvPr/>
        </p:nvSpPr>
        <p:spPr bwMode="ltGray">
          <a:xfrm>
            <a:off x="8414955" y="5318245"/>
            <a:ext cx="523138" cy="260038"/>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93" name="Rectangle 92">
            <a:extLst>
              <a:ext uri="{FF2B5EF4-FFF2-40B4-BE49-F238E27FC236}">
                <a16:creationId xmlns:a16="http://schemas.microsoft.com/office/drawing/2014/main" id="{3079CA0C-0766-450E-8F70-5D26F04E6B81}"/>
              </a:ext>
            </a:extLst>
          </p:cNvPr>
          <p:cNvSpPr/>
          <p:nvPr/>
        </p:nvSpPr>
        <p:spPr bwMode="ltGray">
          <a:xfrm>
            <a:off x="9517892" y="5314257"/>
            <a:ext cx="453096" cy="300558"/>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94" name="Cloud 93">
            <a:extLst>
              <a:ext uri="{FF2B5EF4-FFF2-40B4-BE49-F238E27FC236}">
                <a16:creationId xmlns:a16="http://schemas.microsoft.com/office/drawing/2014/main" id="{EC28344F-34FC-480B-96CC-A10C8DBFE680}"/>
              </a:ext>
            </a:extLst>
          </p:cNvPr>
          <p:cNvSpPr/>
          <p:nvPr/>
        </p:nvSpPr>
        <p:spPr>
          <a:xfrm>
            <a:off x="8042579" y="2900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95" name="Cloud 94">
            <a:extLst>
              <a:ext uri="{FF2B5EF4-FFF2-40B4-BE49-F238E27FC236}">
                <a16:creationId xmlns:a16="http://schemas.microsoft.com/office/drawing/2014/main" id="{32F12118-66DD-42D0-A90C-C8E3C3FD7473}"/>
              </a:ext>
            </a:extLst>
          </p:cNvPr>
          <p:cNvSpPr/>
          <p:nvPr/>
        </p:nvSpPr>
        <p:spPr>
          <a:xfrm>
            <a:off x="10411466" y="2903686"/>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96" name="Rounded Rectangle 27">
            <a:extLst>
              <a:ext uri="{FF2B5EF4-FFF2-40B4-BE49-F238E27FC236}">
                <a16:creationId xmlns:a16="http://schemas.microsoft.com/office/drawing/2014/main" id="{676F2B0F-720C-45FE-B37C-54FA3D8160BA}"/>
              </a:ext>
            </a:extLst>
          </p:cNvPr>
          <p:cNvSpPr/>
          <p:nvPr/>
        </p:nvSpPr>
        <p:spPr>
          <a:xfrm>
            <a:off x="6520742" y="3876619"/>
            <a:ext cx="541537" cy="20005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97" name="Rectangle 96">
            <a:extLst>
              <a:ext uri="{FF2B5EF4-FFF2-40B4-BE49-F238E27FC236}">
                <a16:creationId xmlns:a16="http://schemas.microsoft.com/office/drawing/2014/main" id="{BF8934D9-3729-4CA6-9159-CBFCCF1EEF49}"/>
              </a:ext>
            </a:extLst>
          </p:cNvPr>
          <p:cNvSpPr/>
          <p:nvPr/>
        </p:nvSpPr>
        <p:spPr bwMode="ltGray">
          <a:xfrm>
            <a:off x="8583748" y="1776248"/>
            <a:ext cx="1332189" cy="228507"/>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98" name="Rectangle 97">
            <a:extLst>
              <a:ext uri="{FF2B5EF4-FFF2-40B4-BE49-F238E27FC236}">
                <a16:creationId xmlns:a16="http://schemas.microsoft.com/office/drawing/2014/main" id="{925F7CEF-550C-4CFC-BDE9-6420C5F117D0}"/>
              </a:ext>
            </a:extLst>
          </p:cNvPr>
          <p:cNvSpPr/>
          <p:nvPr/>
        </p:nvSpPr>
        <p:spPr bwMode="ltGray">
          <a:xfrm>
            <a:off x="9949274" y="1768596"/>
            <a:ext cx="906194" cy="24514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99" name="Rectangle 98">
            <a:extLst>
              <a:ext uri="{FF2B5EF4-FFF2-40B4-BE49-F238E27FC236}">
                <a16:creationId xmlns:a16="http://schemas.microsoft.com/office/drawing/2014/main" id="{B9E2E30D-487A-49D5-967E-928B905E1FB4}"/>
              </a:ext>
            </a:extLst>
          </p:cNvPr>
          <p:cNvSpPr/>
          <p:nvPr/>
        </p:nvSpPr>
        <p:spPr bwMode="ltGray">
          <a:xfrm>
            <a:off x="10885948" y="1768591"/>
            <a:ext cx="1067947" cy="24515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100" name="Rectangle 99">
            <a:extLst>
              <a:ext uri="{FF2B5EF4-FFF2-40B4-BE49-F238E27FC236}">
                <a16:creationId xmlns:a16="http://schemas.microsoft.com/office/drawing/2014/main" id="{EB3862B3-E9C7-4977-8DCA-91CF83EE1A69}"/>
              </a:ext>
            </a:extLst>
          </p:cNvPr>
          <p:cNvSpPr/>
          <p:nvPr/>
        </p:nvSpPr>
        <p:spPr bwMode="ltGray">
          <a:xfrm>
            <a:off x="6509203" y="4127473"/>
            <a:ext cx="553076" cy="12271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101" name="Rectangle 100">
            <a:extLst>
              <a:ext uri="{FF2B5EF4-FFF2-40B4-BE49-F238E27FC236}">
                <a16:creationId xmlns:a16="http://schemas.microsoft.com/office/drawing/2014/main" id="{593C9324-0D9C-4C51-8837-ECDC9D1E692B}"/>
              </a:ext>
            </a:extLst>
          </p:cNvPr>
          <p:cNvSpPr/>
          <p:nvPr/>
        </p:nvSpPr>
        <p:spPr bwMode="ltGray">
          <a:xfrm>
            <a:off x="6497691" y="5371542"/>
            <a:ext cx="553077" cy="262678"/>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102" name="Rectangle 101">
            <a:extLst>
              <a:ext uri="{FF2B5EF4-FFF2-40B4-BE49-F238E27FC236}">
                <a16:creationId xmlns:a16="http://schemas.microsoft.com/office/drawing/2014/main" id="{A553C412-ED5D-42A9-ADE9-F00C7A29BE11}"/>
              </a:ext>
            </a:extLst>
          </p:cNvPr>
          <p:cNvSpPr/>
          <p:nvPr/>
        </p:nvSpPr>
        <p:spPr bwMode="ltGray">
          <a:xfrm>
            <a:off x="6322165" y="1786980"/>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TBD</a:t>
            </a:r>
          </a:p>
        </p:txBody>
      </p:sp>
      <p:cxnSp>
        <p:nvCxnSpPr>
          <p:cNvPr id="103" name="Straight Connector 102">
            <a:extLst>
              <a:ext uri="{FF2B5EF4-FFF2-40B4-BE49-F238E27FC236}">
                <a16:creationId xmlns:a16="http://schemas.microsoft.com/office/drawing/2014/main" id="{D7B3886F-DA2A-47E5-876A-F8D8D9573F8D}"/>
              </a:ext>
            </a:extLst>
          </p:cNvPr>
          <p:cNvCxnSpPr>
            <a:cxnSpLocks/>
          </p:cNvCxnSpPr>
          <p:nvPr/>
        </p:nvCxnSpPr>
        <p:spPr>
          <a:xfrm>
            <a:off x="8361680" y="32891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A6A59A5-7BB7-43C0-98F9-C25821D43164}"/>
              </a:ext>
            </a:extLst>
          </p:cNvPr>
          <p:cNvCxnSpPr>
            <a:cxnSpLocks/>
          </p:cNvCxnSpPr>
          <p:nvPr/>
        </p:nvCxnSpPr>
        <p:spPr>
          <a:xfrm flipV="1">
            <a:off x="6449090" y="46548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1AEA190-8A57-4E8B-80EF-1E2CFFED3B60}"/>
              </a:ext>
            </a:extLst>
          </p:cNvPr>
          <p:cNvCxnSpPr>
            <a:cxnSpLocks/>
            <a:stCxn id="102" idx="2"/>
          </p:cNvCxnSpPr>
          <p:nvPr/>
        </p:nvCxnSpPr>
        <p:spPr>
          <a:xfrm>
            <a:off x="6745968" y="2015486"/>
            <a:ext cx="887134" cy="564762"/>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3E94C3F4-03A5-4D13-B066-CBAB32646579}"/>
              </a:ext>
            </a:extLst>
          </p:cNvPr>
          <p:cNvCxnSpPr>
            <a:endCxn id="75" idx="2"/>
          </p:cNvCxnSpPr>
          <p:nvPr/>
        </p:nvCxnSpPr>
        <p:spPr>
          <a:xfrm flipH="1" flipV="1">
            <a:off x="7864510" y="2001703"/>
            <a:ext cx="364817" cy="578545"/>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47B5420C-9F00-42F1-A336-5C73943A95E2}"/>
              </a:ext>
            </a:extLst>
          </p:cNvPr>
          <p:cNvCxnSpPr>
            <a:stCxn id="97" idx="2"/>
            <a:endCxn id="110" idx="0"/>
          </p:cNvCxnSpPr>
          <p:nvPr/>
        </p:nvCxnSpPr>
        <p:spPr>
          <a:xfrm flipH="1">
            <a:off x="9160845" y="2004755"/>
            <a:ext cx="88998" cy="494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AE9FEE-65AF-4EDB-AE98-CB4E13621BC5}"/>
              </a:ext>
            </a:extLst>
          </p:cNvPr>
          <p:cNvCxnSpPr>
            <a:cxnSpLocks/>
            <a:stCxn id="98" idx="2"/>
          </p:cNvCxnSpPr>
          <p:nvPr/>
        </p:nvCxnSpPr>
        <p:spPr>
          <a:xfrm flipH="1">
            <a:off x="10297739" y="2013742"/>
            <a:ext cx="104632" cy="512556"/>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EC2ADCD4-6C35-4631-865C-2359F75AC091}"/>
              </a:ext>
            </a:extLst>
          </p:cNvPr>
          <p:cNvCxnSpPr>
            <a:cxnSpLocks/>
            <a:stCxn id="99" idx="2"/>
          </p:cNvCxnSpPr>
          <p:nvPr/>
        </p:nvCxnSpPr>
        <p:spPr>
          <a:xfrm flipH="1">
            <a:off x="11085908" y="2013742"/>
            <a:ext cx="334014" cy="680764"/>
          </a:xfrm>
          <a:prstGeom prst="line">
            <a:avLst/>
          </a:prstGeom>
        </p:spPr>
        <p:style>
          <a:lnRef idx="1">
            <a:schemeClr val="dk1"/>
          </a:lnRef>
          <a:fillRef idx="0">
            <a:schemeClr val="dk1"/>
          </a:fillRef>
          <a:effectRef idx="0">
            <a:schemeClr val="dk1"/>
          </a:effectRef>
          <a:fontRef idx="minor">
            <a:schemeClr val="tx1"/>
          </a:fontRef>
        </p:style>
      </p:cxnSp>
      <p:sp>
        <p:nvSpPr>
          <p:cNvPr id="110" name="Oval 109">
            <a:extLst>
              <a:ext uri="{FF2B5EF4-FFF2-40B4-BE49-F238E27FC236}">
                <a16:creationId xmlns:a16="http://schemas.microsoft.com/office/drawing/2014/main" id="{FAAE42FD-7351-4380-9C4B-F1C2985BA46A}"/>
              </a:ext>
            </a:extLst>
          </p:cNvPr>
          <p:cNvSpPr/>
          <p:nvPr/>
        </p:nvSpPr>
        <p:spPr>
          <a:xfrm>
            <a:off x="6337842" y="2499360"/>
            <a:ext cx="5646005" cy="45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Fabric Management Interface</a:t>
            </a:r>
          </a:p>
        </p:txBody>
      </p:sp>
      <p:sp>
        <p:nvSpPr>
          <p:cNvPr id="111" name="Cloud 110">
            <a:extLst>
              <a:ext uri="{FF2B5EF4-FFF2-40B4-BE49-F238E27FC236}">
                <a16:creationId xmlns:a16="http://schemas.microsoft.com/office/drawing/2014/main" id="{F9A21C39-89A5-4B29-8276-38474A61E24C}"/>
              </a:ext>
            </a:extLst>
          </p:cNvPr>
          <p:cNvSpPr/>
          <p:nvPr/>
        </p:nvSpPr>
        <p:spPr>
          <a:xfrm>
            <a:off x="9170339" y="2920699"/>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112" name="Cloud 111">
            <a:extLst>
              <a:ext uri="{FF2B5EF4-FFF2-40B4-BE49-F238E27FC236}">
                <a16:creationId xmlns:a16="http://schemas.microsoft.com/office/drawing/2014/main" id="{AD2842F7-FE63-4F11-8FE3-1EBA6FF36581}"/>
              </a:ext>
            </a:extLst>
          </p:cNvPr>
          <p:cNvSpPr/>
          <p:nvPr/>
        </p:nvSpPr>
        <p:spPr>
          <a:xfrm>
            <a:off x="5973523" y="2934906"/>
            <a:ext cx="1259293" cy="49149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57912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2" y="391852"/>
            <a:ext cx="11645845" cy="401362"/>
          </a:xfrm>
        </p:spPr>
        <p:txBody>
          <a:bodyPr>
            <a:noAutofit/>
          </a:bodyPr>
          <a:lstStyle/>
          <a:p>
            <a:r>
              <a:rPr lang="en-US" dirty="0"/>
              <a:t>Open Fabric Management Framework Architecture</a:t>
            </a:r>
            <a:endParaRPr lang="en-GB" dirty="0"/>
          </a:p>
        </p:txBody>
      </p:sp>
      <p:sp>
        <p:nvSpPr>
          <p:cNvPr id="68" name="Rounded Rectangle 67"/>
          <p:cNvSpPr/>
          <p:nvPr/>
        </p:nvSpPr>
        <p:spPr>
          <a:xfrm>
            <a:off x="2233276" y="1671722"/>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Administration Domain</a:t>
            </a:r>
            <a:endParaRPr lang="en-GB" dirty="0"/>
          </a:p>
        </p:txBody>
      </p:sp>
      <p:sp>
        <p:nvSpPr>
          <p:cNvPr id="150" name="Rounded Rectangle 149"/>
          <p:cNvSpPr/>
          <p:nvPr/>
        </p:nvSpPr>
        <p:spPr>
          <a:xfrm>
            <a:off x="312139" y="2394353"/>
            <a:ext cx="3609579" cy="2572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abstract   manipulations</a:t>
            </a:r>
            <a:endParaRPr lang="en-GB" sz="1400" dirty="0"/>
          </a:p>
        </p:txBody>
      </p:sp>
      <p:sp>
        <p:nvSpPr>
          <p:cNvPr id="191" name="Rounded Rectangle 190"/>
          <p:cNvSpPr/>
          <p:nvPr/>
        </p:nvSpPr>
        <p:spPr>
          <a:xfrm>
            <a:off x="1912753" y="5404051"/>
            <a:ext cx="1205237"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SLURM</a:t>
            </a:r>
            <a:endParaRPr lang="en-GB" dirty="0"/>
          </a:p>
        </p:txBody>
      </p:sp>
      <p:sp>
        <p:nvSpPr>
          <p:cNvPr id="192" name="Rounded Rectangle 191"/>
          <p:cNvSpPr/>
          <p:nvPr/>
        </p:nvSpPr>
        <p:spPr>
          <a:xfrm>
            <a:off x="1775038" y="4772860"/>
            <a:ext cx="1364619"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Kubernetes</a:t>
            </a:r>
            <a:endParaRPr lang="en-GB" dirty="0"/>
          </a:p>
        </p:txBody>
      </p:sp>
      <p:sp>
        <p:nvSpPr>
          <p:cNvPr id="91" name="Rounded Rectangle 90"/>
          <p:cNvSpPr/>
          <p:nvPr/>
        </p:nvSpPr>
        <p:spPr>
          <a:xfrm flipH="1">
            <a:off x="8171550" y="2323125"/>
            <a:ext cx="1187032" cy="374848"/>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Providers</a:t>
            </a:r>
          </a:p>
        </p:txBody>
      </p:sp>
      <p:sp>
        <p:nvSpPr>
          <p:cNvPr id="27" name="Rounded Rectangle 26"/>
          <p:cNvSpPr/>
          <p:nvPr/>
        </p:nvSpPr>
        <p:spPr>
          <a:xfrm flipH="1">
            <a:off x="4282252" y="2132177"/>
            <a:ext cx="1488040" cy="2640684"/>
          </a:xfrm>
          <a:prstGeom prst="roundRect">
            <a:avLst/>
          </a:prstGeom>
          <a:gradFill>
            <a:gsLst>
              <a:gs pos="0">
                <a:srgbClr val="C0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Framework</a:t>
            </a:r>
          </a:p>
        </p:txBody>
      </p:sp>
      <p:cxnSp>
        <p:nvCxnSpPr>
          <p:cNvPr id="66" name="Straight Connector 65"/>
          <p:cNvCxnSpPr/>
          <p:nvPr/>
        </p:nvCxnSpPr>
        <p:spPr>
          <a:xfrm flipH="1">
            <a:off x="4135135" y="1778326"/>
            <a:ext cx="0" cy="41761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flipH="1">
            <a:off x="4298131" y="1683441"/>
            <a:ext cx="351926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OFMF Domain</a:t>
            </a:r>
            <a:endParaRPr lang="en-GB" dirty="0"/>
          </a:p>
        </p:txBody>
      </p:sp>
      <p:cxnSp>
        <p:nvCxnSpPr>
          <p:cNvPr id="126" name="Straight Connector 125"/>
          <p:cNvCxnSpPr/>
          <p:nvPr/>
        </p:nvCxnSpPr>
        <p:spPr>
          <a:xfrm>
            <a:off x="9407778" y="1801715"/>
            <a:ext cx="5518" cy="421586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rot="16200000" flipH="1">
            <a:off x="8576834" y="4010832"/>
            <a:ext cx="351471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Hardware</a:t>
            </a:r>
            <a:endParaRPr lang="en-GB" dirty="0"/>
          </a:p>
        </p:txBody>
      </p:sp>
      <p:cxnSp>
        <p:nvCxnSpPr>
          <p:cNvPr id="144" name="Straight Connector 143"/>
          <p:cNvCxnSpPr>
            <a:stCxn id="132" idx="0"/>
            <a:endCxn id="196" idx="1"/>
          </p:cNvCxnSpPr>
          <p:nvPr/>
        </p:nvCxnSpPr>
        <p:spPr>
          <a:xfrm flipH="1" flipV="1">
            <a:off x="9364984" y="3672945"/>
            <a:ext cx="782939" cy="524154"/>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65" name="Text Box 8"/>
          <p:cNvSpPr txBox="1">
            <a:spLocks noChangeArrowheads="1"/>
          </p:cNvSpPr>
          <p:nvPr/>
        </p:nvSpPr>
        <p:spPr bwMode="auto">
          <a:xfrm flipH="1">
            <a:off x="4476612" y="3536991"/>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Partition Mgmt</a:t>
            </a:r>
          </a:p>
        </p:txBody>
      </p:sp>
      <p:sp>
        <p:nvSpPr>
          <p:cNvPr id="167" name="Text Box 8"/>
          <p:cNvSpPr txBox="1">
            <a:spLocks noChangeArrowheads="1"/>
          </p:cNvSpPr>
          <p:nvPr/>
        </p:nvSpPr>
        <p:spPr bwMode="auto">
          <a:xfrm flipH="1">
            <a:off x="4482645" y="4274005"/>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Events &amp; Logs</a:t>
            </a:r>
          </a:p>
        </p:txBody>
      </p:sp>
      <p:sp>
        <p:nvSpPr>
          <p:cNvPr id="168" name="Text Box 8"/>
          <p:cNvSpPr txBox="1">
            <a:spLocks noChangeArrowheads="1"/>
          </p:cNvSpPr>
          <p:nvPr/>
        </p:nvSpPr>
        <p:spPr bwMode="auto">
          <a:xfrm flipH="1">
            <a:off x="4482645" y="3904054"/>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Authentication</a:t>
            </a:r>
          </a:p>
        </p:txBody>
      </p:sp>
      <p:sp>
        <p:nvSpPr>
          <p:cNvPr id="169" name="Text Box 8"/>
          <p:cNvSpPr txBox="1">
            <a:spLocks noChangeArrowheads="1"/>
          </p:cNvSpPr>
          <p:nvPr/>
        </p:nvSpPr>
        <p:spPr bwMode="auto">
          <a:xfrm flipH="1">
            <a:off x="4482645" y="2545133"/>
            <a:ext cx="1101725" cy="367677"/>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Peer Address Lookup </a:t>
            </a:r>
          </a:p>
        </p:txBody>
      </p:sp>
      <p:sp>
        <p:nvSpPr>
          <p:cNvPr id="195" name="Rounded Rectangle 194"/>
          <p:cNvSpPr/>
          <p:nvPr/>
        </p:nvSpPr>
        <p:spPr>
          <a:xfrm flipH="1">
            <a:off x="8153347" y="2793709"/>
            <a:ext cx="1205237"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endParaRPr lang="en-GB" dirty="0"/>
          </a:p>
        </p:txBody>
      </p:sp>
      <p:sp>
        <p:nvSpPr>
          <p:cNvPr id="196" name="Rounded Rectangle 195"/>
          <p:cNvSpPr/>
          <p:nvPr/>
        </p:nvSpPr>
        <p:spPr>
          <a:xfrm flipH="1">
            <a:off x="8171551" y="3423302"/>
            <a:ext cx="1193433"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endParaRPr lang="en-GB" dirty="0"/>
          </a:p>
        </p:txBody>
      </p:sp>
      <p:sp>
        <p:nvSpPr>
          <p:cNvPr id="199" name="Rounded Rectangle 198"/>
          <p:cNvSpPr/>
          <p:nvPr/>
        </p:nvSpPr>
        <p:spPr>
          <a:xfrm flipH="1">
            <a:off x="8176725" y="4052099"/>
            <a:ext cx="1193433"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endParaRPr lang="en-GB" dirty="0"/>
          </a:p>
        </p:txBody>
      </p:sp>
      <p:cxnSp>
        <p:nvCxnSpPr>
          <p:cNvPr id="201" name="Straight Connector 200"/>
          <p:cNvCxnSpPr>
            <a:stCxn id="165" idx="1"/>
            <a:endCxn id="195" idx="3"/>
          </p:cNvCxnSpPr>
          <p:nvPr/>
        </p:nvCxnSpPr>
        <p:spPr>
          <a:xfrm flipV="1">
            <a:off x="5578337" y="3043352"/>
            <a:ext cx="2575010" cy="610687"/>
          </a:xfrm>
          <a:prstGeom prst="line">
            <a:avLst/>
          </a:prstGeom>
        </p:spPr>
        <p:style>
          <a:lnRef idx="2">
            <a:schemeClr val="accent1"/>
          </a:lnRef>
          <a:fillRef idx="0">
            <a:schemeClr val="accent1"/>
          </a:fillRef>
          <a:effectRef idx="1">
            <a:schemeClr val="accent1"/>
          </a:effectRef>
          <a:fontRef idx="minor">
            <a:schemeClr val="tx1"/>
          </a:fontRef>
        </p:style>
      </p:cxnSp>
      <p:sp>
        <p:nvSpPr>
          <p:cNvPr id="202" name="Text Box 21"/>
          <p:cNvSpPr txBox="1">
            <a:spLocks noChangeArrowheads="1"/>
          </p:cNvSpPr>
          <p:nvPr/>
        </p:nvSpPr>
        <p:spPr bwMode="auto">
          <a:xfrm flipH="1">
            <a:off x="6754070" y="3383070"/>
            <a:ext cx="598472"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04" name="Straight Connector 203"/>
          <p:cNvCxnSpPr>
            <a:stCxn id="165" idx="1"/>
            <a:endCxn id="196" idx="3"/>
          </p:cNvCxnSpPr>
          <p:nvPr/>
        </p:nvCxnSpPr>
        <p:spPr>
          <a:xfrm>
            <a:off x="5578337" y="3654039"/>
            <a:ext cx="2593214" cy="1890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65" idx="1"/>
            <a:endCxn id="199" idx="3"/>
          </p:cNvCxnSpPr>
          <p:nvPr/>
        </p:nvCxnSpPr>
        <p:spPr>
          <a:xfrm>
            <a:off x="5578337" y="3654039"/>
            <a:ext cx="2598388" cy="647703"/>
          </a:xfrm>
          <a:prstGeom prst="line">
            <a:avLst/>
          </a:prstGeom>
        </p:spPr>
        <p:style>
          <a:lnRef idx="2">
            <a:schemeClr val="accent1"/>
          </a:lnRef>
          <a:fillRef idx="0">
            <a:schemeClr val="accent1"/>
          </a:fillRef>
          <a:effectRef idx="1">
            <a:schemeClr val="accent1"/>
          </a:effectRef>
          <a:fontRef idx="minor">
            <a:schemeClr val="tx1"/>
          </a:fontRef>
        </p:style>
      </p:cxnSp>
      <p:sp>
        <p:nvSpPr>
          <p:cNvPr id="208" name="Text Box 21"/>
          <p:cNvSpPr txBox="1">
            <a:spLocks noChangeArrowheads="1"/>
          </p:cNvSpPr>
          <p:nvPr/>
        </p:nvSpPr>
        <p:spPr bwMode="auto">
          <a:xfrm flipH="1">
            <a:off x="6886910" y="3793929"/>
            <a:ext cx="582338"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Partition</a:t>
            </a:r>
            <a:endParaRPr lang="en-US" altLang="en-US" dirty="0">
              <a:latin typeface="Arial" panose="020B0604020202020204" pitchFamily="34" charset="0"/>
            </a:endParaRPr>
          </a:p>
        </p:txBody>
      </p:sp>
      <p:sp>
        <p:nvSpPr>
          <p:cNvPr id="41" name="Rounded Rectangle 40"/>
          <p:cNvSpPr/>
          <p:nvPr/>
        </p:nvSpPr>
        <p:spPr>
          <a:xfrm>
            <a:off x="4274016" y="4837509"/>
            <a:ext cx="1488003" cy="1129206"/>
          </a:xfrm>
          <a:prstGeom prst="roundRect">
            <a:avLst/>
          </a:prstGeom>
          <a:gradFill>
            <a:gsLst>
              <a:gs pos="0">
                <a:srgbClr val="FF0000"/>
              </a:gs>
              <a:gs pos="50000">
                <a:srgbClr val="C0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Redfish</a:t>
            </a:r>
          </a:p>
          <a:p>
            <a:pPr algn="ctr"/>
            <a:r>
              <a:rPr lang="en-US" sz="1600" dirty="0"/>
              <a:t>/</a:t>
            </a:r>
          </a:p>
          <a:p>
            <a:pPr algn="ctr"/>
            <a:r>
              <a:rPr lang="en-US" sz="1600" dirty="0"/>
              <a:t>Swordfish </a:t>
            </a:r>
          </a:p>
          <a:p>
            <a:pPr algn="ctr"/>
            <a:r>
              <a:rPr lang="en-US" sz="1600" dirty="0"/>
              <a:t>Model</a:t>
            </a:r>
            <a:endParaRPr lang="en-GB" sz="1600" dirty="0"/>
          </a:p>
        </p:txBody>
      </p:sp>
      <p:grpSp>
        <p:nvGrpSpPr>
          <p:cNvPr id="326" name="Group 325"/>
          <p:cNvGrpSpPr/>
          <p:nvPr/>
        </p:nvGrpSpPr>
        <p:grpSpPr>
          <a:xfrm>
            <a:off x="7459621" y="4695848"/>
            <a:ext cx="1065275" cy="1371274"/>
            <a:chOff x="4269265" y="2082698"/>
            <a:chExt cx="1284645" cy="1371274"/>
          </a:xfrm>
        </p:grpSpPr>
        <p:sp>
          <p:nvSpPr>
            <p:cNvPr id="327" name="Rounded Rectangle 326"/>
            <p:cNvSpPr/>
            <p:nvPr/>
          </p:nvSpPr>
          <p:spPr>
            <a:xfrm>
              <a:off x="4269265" y="2082698"/>
              <a:ext cx="1284645" cy="1371274"/>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Native </a:t>
              </a:r>
            </a:p>
            <a:p>
              <a:pPr algn="ctr"/>
              <a:r>
                <a:rPr lang="en-US" sz="1600" dirty="0"/>
                <a:t>Model</a:t>
              </a:r>
              <a:endParaRPr lang="en-GB" sz="1600" dirty="0"/>
            </a:p>
          </p:txBody>
        </p:sp>
        <p:grpSp>
          <p:nvGrpSpPr>
            <p:cNvPr id="328" name="Group 327"/>
            <p:cNvGrpSpPr/>
            <p:nvPr/>
          </p:nvGrpSpPr>
          <p:grpSpPr>
            <a:xfrm>
              <a:off x="4724909" y="2682181"/>
              <a:ext cx="546088" cy="594884"/>
              <a:chOff x="568988" y="5140088"/>
              <a:chExt cx="1147719" cy="1060355"/>
            </a:xfrm>
          </p:grpSpPr>
          <p:sp>
            <p:nvSpPr>
              <p:cNvPr id="329" name="Oval 328"/>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0" name="Oval 329"/>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1" name="Oval 330"/>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2" name="Oval 331"/>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3" name="Oval 332"/>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34" name="Straight Connector 333"/>
              <p:cNvCxnSpPr>
                <a:stCxn id="333" idx="4"/>
                <a:endCxn id="330"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333" idx="3"/>
                <a:endCxn id="329"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a:stCxn id="333" idx="5"/>
                <a:endCxn id="332"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9" idx="4"/>
                <a:endCxn id="331"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30" idx="5"/>
                <a:endCxn id="332"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330" idx="4"/>
                <a:endCxn id="331"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sp>
        <p:nvSpPr>
          <p:cNvPr id="205" name="Text Box 21"/>
          <p:cNvSpPr txBox="1">
            <a:spLocks noChangeArrowheads="1"/>
          </p:cNvSpPr>
          <p:nvPr/>
        </p:nvSpPr>
        <p:spPr bwMode="auto">
          <a:xfrm flipH="1">
            <a:off x="7116266" y="4184992"/>
            <a:ext cx="719513" cy="308094"/>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Partition</a:t>
            </a:r>
            <a:endParaRPr lang="en-US" altLang="en-US" dirty="0">
              <a:latin typeface="Arial" panose="020B0604020202020204" pitchFamily="34" charset="0"/>
            </a:endParaRPr>
          </a:p>
        </p:txBody>
      </p:sp>
      <p:cxnSp>
        <p:nvCxnSpPr>
          <p:cNvPr id="213" name="Straight Connector 212"/>
          <p:cNvCxnSpPr>
            <a:stCxn id="192" idx="3"/>
            <a:endCxn id="165" idx="3"/>
          </p:cNvCxnSpPr>
          <p:nvPr/>
        </p:nvCxnSpPr>
        <p:spPr>
          <a:xfrm flipV="1">
            <a:off x="3139657" y="3654039"/>
            <a:ext cx="1336955" cy="1368464"/>
          </a:xfrm>
          <a:prstGeom prst="line">
            <a:avLst/>
          </a:prstGeom>
        </p:spPr>
        <p:style>
          <a:lnRef idx="2">
            <a:schemeClr val="accent1"/>
          </a:lnRef>
          <a:fillRef idx="0">
            <a:schemeClr val="accent1"/>
          </a:fillRef>
          <a:effectRef idx="1">
            <a:schemeClr val="accent1"/>
          </a:effectRef>
          <a:fontRef idx="minor">
            <a:schemeClr val="tx1"/>
          </a:fontRef>
        </p:style>
      </p:cxnSp>
      <p:sp>
        <p:nvSpPr>
          <p:cNvPr id="69" name="Rounded Rectangle 68"/>
          <p:cNvSpPr/>
          <p:nvPr/>
        </p:nvSpPr>
        <p:spPr>
          <a:xfrm>
            <a:off x="386791" y="2894314"/>
            <a:ext cx="1205237"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libfabric</a:t>
            </a:r>
            <a:endParaRPr lang="en-GB" dirty="0"/>
          </a:p>
        </p:txBody>
      </p:sp>
      <p:sp>
        <p:nvSpPr>
          <p:cNvPr id="70" name="Rounded Rectangle 69"/>
          <p:cNvSpPr/>
          <p:nvPr/>
        </p:nvSpPr>
        <p:spPr>
          <a:xfrm>
            <a:off x="433661" y="3466638"/>
            <a:ext cx="1205237"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openFAM</a:t>
            </a:r>
            <a:endParaRPr lang="en-GB" dirty="0"/>
          </a:p>
        </p:txBody>
      </p:sp>
      <p:sp>
        <p:nvSpPr>
          <p:cNvPr id="71" name="Rounded Rectangle 70"/>
          <p:cNvSpPr/>
          <p:nvPr/>
        </p:nvSpPr>
        <p:spPr>
          <a:xfrm>
            <a:off x="198142" y="1667153"/>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Domain</a:t>
            </a:r>
            <a:endParaRPr lang="en-GB" dirty="0"/>
          </a:p>
        </p:txBody>
      </p:sp>
      <p:cxnSp>
        <p:nvCxnSpPr>
          <p:cNvPr id="72" name="Straight Connector 71"/>
          <p:cNvCxnSpPr>
            <a:stCxn id="191" idx="3"/>
            <a:endCxn id="165" idx="3"/>
          </p:cNvCxnSpPr>
          <p:nvPr/>
        </p:nvCxnSpPr>
        <p:spPr>
          <a:xfrm flipV="1">
            <a:off x="3117990" y="3654039"/>
            <a:ext cx="1358622" cy="1999655"/>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14" name="Text Box 21"/>
          <p:cNvSpPr txBox="1">
            <a:spLocks noChangeArrowheads="1"/>
          </p:cNvSpPr>
          <p:nvPr/>
        </p:nvSpPr>
        <p:spPr bwMode="auto">
          <a:xfrm flipH="1">
            <a:off x="3408555" y="4531709"/>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zone</a:t>
            </a:r>
            <a:endParaRPr lang="en-US" altLang="en-US" sz="2800" dirty="0">
              <a:latin typeface="Arial" panose="020B0604020202020204" pitchFamily="34" charset="0"/>
            </a:endParaRPr>
          </a:p>
        </p:txBody>
      </p:sp>
      <p:cxnSp>
        <p:nvCxnSpPr>
          <p:cNvPr id="74" name="Straight Connector 73"/>
          <p:cNvCxnSpPr>
            <a:stCxn id="70" idx="3"/>
            <a:endCxn id="169" idx="3"/>
          </p:cNvCxnSpPr>
          <p:nvPr/>
        </p:nvCxnSpPr>
        <p:spPr>
          <a:xfrm flipV="1">
            <a:off x="1638898" y="2728972"/>
            <a:ext cx="2843747" cy="98730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9" idx="3"/>
            <a:endCxn id="169" idx="3"/>
          </p:cNvCxnSpPr>
          <p:nvPr/>
        </p:nvCxnSpPr>
        <p:spPr>
          <a:xfrm flipV="1">
            <a:off x="1592028" y="2728972"/>
            <a:ext cx="2890617" cy="414985"/>
          </a:xfrm>
          <a:prstGeom prst="line">
            <a:avLst/>
          </a:prstGeom>
        </p:spPr>
        <p:style>
          <a:lnRef idx="2">
            <a:schemeClr val="accent1"/>
          </a:lnRef>
          <a:fillRef idx="0">
            <a:schemeClr val="accent1"/>
          </a:fillRef>
          <a:effectRef idx="1">
            <a:schemeClr val="accent1"/>
          </a:effectRef>
          <a:fontRef idx="minor">
            <a:schemeClr val="tx1"/>
          </a:fontRef>
        </p:style>
      </p:cxnSp>
      <p:sp>
        <p:nvSpPr>
          <p:cNvPr id="83" name="Rounded Rectangle 82"/>
          <p:cNvSpPr/>
          <p:nvPr/>
        </p:nvSpPr>
        <p:spPr>
          <a:xfrm>
            <a:off x="1124571" y="4076557"/>
            <a:ext cx="1894661" cy="499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FAM Resource</a:t>
            </a:r>
          </a:p>
          <a:p>
            <a:pPr algn="ctr"/>
            <a:r>
              <a:rPr lang="en-US" dirty="0"/>
              <a:t>Manager</a:t>
            </a:r>
            <a:endParaRPr lang="en-GB" dirty="0"/>
          </a:p>
        </p:txBody>
      </p:sp>
      <p:cxnSp>
        <p:nvCxnSpPr>
          <p:cNvPr id="84" name="Straight Connector 83"/>
          <p:cNvCxnSpPr>
            <a:stCxn id="83" idx="3"/>
            <a:endCxn id="75" idx="3"/>
          </p:cNvCxnSpPr>
          <p:nvPr/>
        </p:nvCxnSpPr>
        <p:spPr>
          <a:xfrm flipV="1">
            <a:off x="3019232" y="3208605"/>
            <a:ext cx="1456809" cy="1117595"/>
          </a:xfrm>
          <a:prstGeom prst="line">
            <a:avLst/>
          </a:prstGeom>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flipH="1">
            <a:off x="224878" y="1213829"/>
            <a:ext cx="3771492" cy="3748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Clients</a:t>
            </a:r>
          </a:p>
        </p:txBody>
      </p:sp>
      <p:sp>
        <p:nvSpPr>
          <p:cNvPr id="90" name="Text Box 21"/>
          <p:cNvSpPr txBox="1">
            <a:spLocks noChangeArrowheads="1"/>
          </p:cNvSpPr>
          <p:nvPr/>
        </p:nvSpPr>
        <p:spPr bwMode="auto">
          <a:xfrm flipH="1">
            <a:off x="2327466" y="3150311"/>
            <a:ext cx="786632" cy="764251"/>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attach shared memory region</a:t>
            </a:r>
            <a:endParaRPr lang="en-US" altLang="en-US" sz="2800" dirty="0">
              <a:latin typeface="Arial" panose="020B0604020202020204" pitchFamily="34" charset="0"/>
            </a:endParaRPr>
          </a:p>
        </p:txBody>
      </p:sp>
      <p:sp>
        <p:nvSpPr>
          <p:cNvPr id="92" name="Text Box 21"/>
          <p:cNvSpPr txBox="1">
            <a:spLocks noChangeArrowheads="1"/>
          </p:cNvSpPr>
          <p:nvPr/>
        </p:nvSpPr>
        <p:spPr bwMode="auto">
          <a:xfrm flipH="1">
            <a:off x="3202136" y="3675107"/>
            <a:ext cx="786632" cy="758426"/>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shared memory region</a:t>
            </a:r>
            <a:endParaRPr lang="en-US" altLang="en-US" sz="2800" dirty="0">
              <a:latin typeface="Arial" panose="020B0604020202020204" pitchFamily="34" charset="0"/>
            </a:endParaRPr>
          </a:p>
        </p:txBody>
      </p:sp>
      <p:sp>
        <p:nvSpPr>
          <p:cNvPr id="75" name="Text Box 8"/>
          <p:cNvSpPr txBox="1">
            <a:spLocks noChangeArrowheads="1"/>
          </p:cNvSpPr>
          <p:nvPr/>
        </p:nvSpPr>
        <p:spPr bwMode="auto">
          <a:xfrm flipH="1">
            <a:off x="4476041" y="3028647"/>
            <a:ext cx="1101725" cy="359916"/>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Resource Inventory</a:t>
            </a:r>
          </a:p>
        </p:txBody>
      </p:sp>
      <p:sp>
        <p:nvSpPr>
          <p:cNvPr id="76" name="Rounded Rectangle 75"/>
          <p:cNvSpPr/>
          <p:nvPr/>
        </p:nvSpPr>
        <p:spPr>
          <a:xfrm flipH="1">
            <a:off x="4291547" y="1213829"/>
            <a:ext cx="4606075" cy="3748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OFMF Services</a:t>
            </a:r>
          </a:p>
        </p:txBody>
      </p:sp>
      <p:sp>
        <p:nvSpPr>
          <p:cNvPr id="73" name="Rounded Rectangle 72"/>
          <p:cNvSpPr/>
          <p:nvPr/>
        </p:nvSpPr>
        <p:spPr>
          <a:xfrm flipH="1">
            <a:off x="9514748" y="1219759"/>
            <a:ext cx="1812382" cy="3748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Actual Fabric</a:t>
            </a:r>
          </a:p>
        </p:txBody>
      </p:sp>
    </p:spTree>
    <p:extLst>
      <p:ext uri="{BB962C8B-B14F-4D97-AF65-F5344CB8AC3E}">
        <p14:creationId xmlns:p14="http://schemas.microsoft.com/office/powerpoint/2010/main" val="240492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fade">
                                      <p:cBhvr>
                                        <p:cTn id="16" dur="500"/>
                                        <p:tgtEl>
                                          <p:spTgt spid="1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500"/>
                                        <p:tgtEl>
                                          <p:spTgt spid="1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191"/>
                                        </p:tgtEl>
                                        <p:attrNameLst>
                                          <p:attrName>style.visibility</p:attrName>
                                        </p:attrNameLst>
                                      </p:cBhvr>
                                      <p:to>
                                        <p:strVal val="visible"/>
                                      </p:to>
                                    </p:set>
                                    <p:animEffect transition="in" filter="fade">
                                      <p:cBhvr>
                                        <p:cTn id="62" dur="500"/>
                                        <p:tgtEl>
                                          <p:spTgt spid="19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5"/>
                                        </p:tgtEl>
                                        <p:attrNameLst>
                                          <p:attrName>style.visibility</p:attrName>
                                        </p:attrNameLst>
                                      </p:cBhvr>
                                      <p:to>
                                        <p:strVal val="visible"/>
                                      </p:to>
                                    </p:set>
                                    <p:animEffect transition="in" filter="fade">
                                      <p:cBhvr>
                                        <p:cTn id="71" dur="500"/>
                                        <p:tgtEl>
                                          <p:spTgt spid="19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96"/>
                                        </p:tgtEl>
                                        <p:attrNameLst>
                                          <p:attrName>style.visibility</p:attrName>
                                        </p:attrNameLst>
                                      </p:cBhvr>
                                      <p:to>
                                        <p:strVal val="visible"/>
                                      </p:to>
                                    </p:set>
                                    <p:animEffect transition="in" filter="fade">
                                      <p:cBhvr>
                                        <p:cTn id="75" dur="500"/>
                                        <p:tgtEl>
                                          <p:spTgt spid="19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99"/>
                                        </p:tgtEl>
                                        <p:attrNameLst>
                                          <p:attrName>style.visibility</p:attrName>
                                        </p:attrNameLst>
                                      </p:cBhvr>
                                      <p:to>
                                        <p:strVal val="visible"/>
                                      </p:to>
                                    </p:set>
                                    <p:animEffect transition="in" filter="fade">
                                      <p:cBhvr>
                                        <p:cTn id="79" dur="500"/>
                                        <p:tgtEl>
                                          <p:spTgt spid="19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6"/>
                                        </p:tgtEl>
                                        <p:attrNameLst>
                                          <p:attrName>style.visibility</p:attrName>
                                        </p:attrNameLst>
                                      </p:cBhvr>
                                      <p:to>
                                        <p:strVal val="visible"/>
                                      </p:to>
                                    </p:set>
                                    <p:animEffect transition="in" filter="fade">
                                      <p:cBhvr>
                                        <p:cTn id="84" dur="500"/>
                                        <p:tgtEl>
                                          <p:spTgt spid="326"/>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65"/>
                                        </p:tgtEl>
                                        <p:attrNameLst>
                                          <p:attrName>style.visibility</p:attrName>
                                        </p:attrNameLst>
                                      </p:cBhvr>
                                      <p:to>
                                        <p:strVal val="visible"/>
                                      </p:to>
                                    </p:set>
                                    <p:animEffect transition="in" filter="fade">
                                      <p:cBhvr>
                                        <p:cTn id="88" dur="500"/>
                                        <p:tgtEl>
                                          <p:spTgt spid="16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14"/>
                                        </p:tgtEl>
                                        <p:attrNameLst>
                                          <p:attrName>style.visibility</p:attrName>
                                        </p:attrNameLst>
                                      </p:cBhvr>
                                      <p:to>
                                        <p:strVal val="visible"/>
                                      </p:to>
                                    </p:set>
                                    <p:animEffect transition="in" filter="fade">
                                      <p:cBhvr>
                                        <p:cTn id="96" dur="500"/>
                                        <p:tgtEl>
                                          <p:spTgt spid="214"/>
                                        </p:tgtEl>
                                      </p:cBhvr>
                                    </p:animEffect>
                                  </p:childTnLst>
                                </p:cTn>
                              </p:par>
                              <p:par>
                                <p:cTn id="97" presetID="10" presetClass="entr" presetSubtype="0" fill="hold" nodeType="withEffect">
                                  <p:stCondLst>
                                    <p:cond delay="0"/>
                                  </p:stCondLst>
                                  <p:childTnLst>
                                    <p:set>
                                      <p:cBhvr>
                                        <p:cTn id="98" dur="1" fill="hold">
                                          <p:stCondLst>
                                            <p:cond delay="0"/>
                                          </p:stCondLst>
                                        </p:cTn>
                                        <p:tgtEl>
                                          <p:spTgt spid="213"/>
                                        </p:tgtEl>
                                        <p:attrNameLst>
                                          <p:attrName>style.visibility</p:attrName>
                                        </p:attrNameLst>
                                      </p:cBhvr>
                                      <p:to>
                                        <p:strVal val="visible"/>
                                      </p:to>
                                    </p:set>
                                    <p:animEffect transition="in" filter="fade">
                                      <p:cBhvr>
                                        <p:cTn id="99" dur="500"/>
                                        <p:tgtEl>
                                          <p:spTgt spid="21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7"/>
                                        </p:tgtEl>
                                        <p:attrNameLst>
                                          <p:attrName>style.visibility</p:attrName>
                                        </p:attrNameLst>
                                      </p:cBhvr>
                                      <p:to>
                                        <p:strVal val="visible"/>
                                      </p:to>
                                    </p:set>
                                    <p:animEffect transition="in" filter="fade">
                                      <p:cBhvr>
                                        <p:cTn id="104" dur="500"/>
                                        <p:tgtEl>
                                          <p:spTgt spid="207"/>
                                        </p:tgtEl>
                                      </p:cBhvr>
                                    </p:animEffect>
                                  </p:childTnLst>
                                </p:cTn>
                              </p:par>
                              <p:par>
                                <p:cTn id="105" presetID="10" presetClass="entr" presetSubtype="0" fill="hold" nodeType="withEffect">
                                  <p:stCondLst>
                                    <p:cond delay="0"/>
                                  </p:stCondLst>
                                  <p:childTnLst>
                                    <p:set>
                                      <p:cBhvr>
                                        <p:cTn id="106" dur="1" fill="hold">
                                          <p:stCondLst>
                                            <p:cond delay="0"/>
                                          </p:stCondLst>
                                        </p:cTn>
                                        <p:tgtEl>
                                          <p:spTgt spid="204"/>
                                        </p:tgtEl>
                                        <p:attrNameLst>
                                          <p:attrName>style.visibility</p:attrName>
                                        </p:attrNameLst>
                                      </p:cBhvr>
                                      <p:to>
                                        <p:strVal val="visible"/>
                                      </p:to>
                                    </p:set>
                                    <p:animEffect transition="in" filter="fade">
                                      <p:cBhvr>
                                        <p:cTn id="107" dur="500"/>
                                        <p:tgtEl>
                                          <p:spTgt spid="204"/>
                                        </p:tgtEl>
                                      </p:cBhvr>
                                    </p:animEffect>
                                  </p:childTnLst>
                                </p:cTn>
                              </p:par>
                              <p:par>
                                <p:cTn id="108" presetID="10" presetClass="entr" presetSubtype="0" fill="hold" nodeType="withEffect">
                                  <p:stCondLst>
                                    <p:cond delay="0"/>
                                  </p:stCondLst>
                                  <p:childTnLst>
                                    <p:set>
                                      <p:cBhvr>
                                        <p:cTn id="109" dur="1" fill="hold">
                                          <p:stCondLst>
                                            <p:cond delay="0"/>
                                          </p:stCondLst>
                                        </p:cTn>
                                        <p:tgtEl>
                                          <p:spTgt spid="201"/>
                                        </p:tgtEl>
                                        <p:attrNameLst>
                                          <p:attrName>style.visibility</p:attrName>
                                        </p:attrNameLst>
                                      </p:cBhvr>
                                      <p:to>
                                        <p:strVal val="visible"/>
                                      </p:to>
                                    </p:set>
                                    <p:animEffect transition="in" filter="fade">
                                      <p:cBhvr>
                                        <p:cTn id="110" dur="500"/>
                                        <p:tgtEl>
                                          <p:spTgt spid="20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05"/>
                                        </p:tgtEl>
                                        <p:attrNameLst>
                                          <p:attrName>style.visibility</p:attrName>
                                        </p:attrNameLst>
                                      </p:cBhvr>
                                      <p:to>
                                        <p:strVal val="visible"/>
                                      </p:to>
                                    </p:set>
                                    <p:animEffect transition="in" filter="fade">
                                      <p:cBhvr>
                                        <p:cTn id="113" dur="500"/>
                                        <p:tgtEl>
                                          <p:spTgt spid="20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08"/>
                                        </p:tgtEl>
                                        <p:attrNameLst>
                                          <p:attrName>style.visibility</p:attrName>
                                        </p:attrNameLst>
                                      </p:cBhvr>
                                      <p:to>
                                        <p:strVal val="visible"/>
                                      </p:to>
                                    </p:set>
                                    <p:animEffect transition="in" filter="fade">
                                      <p:cBhvr>
                                        <p:cTn id="116" dur="500"/>
                                        <p:tgtEl>
                                          <p:spTgt spid="20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2"/>
                                        </p:tgtEl>
                                        <p:attrNameLst>
                                          <p:attrName>style.visibility</p:attrName>
                                        </p:attrNameLst>
                                      </p:cBhvr>
                                      <p:to>
                                        <p:strVal val="visible"/>
                                      </p:to>
                                    </p:set>
                                    <p:animEffect transition="in" filter="fade">
                                      <p:cBhvr>
                                        <p:cTn id="119" dur="500"/>
                                        <p:tgtEl>
                                          <p:spTgt spid="202"/>
                                        </p:tgtEl>
                                      </p:cBhvr>
                                    </p:animEffec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144"/>
                                        </p:tgtEl>
                                        <p:attrNameLst>
                                          <p:attrName>style.visibility</p:attrName>
                                        </p:attrNameLst>
                                      </p:cBhvr>
                                      <p:to>
                                        <p:strVal val="visible"/>
                                      </p:to>
                                    </p:set>
                                    <p:animEffect transition="in" filter="fade">
                                      <p:cBhvr>
                                        <p:cTn id="123" dur="500"/>
                                        <p:tgtEl>
                                          <p:spTgt spid="14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500"/>
                                        <p:tgtEl>
                                          <p:spTgt spid="84"/>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fade">
                                      <p:cBhvr>
                                        <p:cTn id="132" dur="500"/>
                                        <p:tgtEl>
                                          <p:spTgt spid="9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animEffect transition="in" filter="fade">
                                      <p:cBhvr>
                                        <p:cTn id="135" dur="500"/>
                                        <p:tgtEl>
                                          <p:spTgt spid="75"/>
                                        </p:tgtEl>
                                      </p:cBhvr>
                                    </p:animEffect>
                                  </p:childTnLst>
                                </p:cTn>
                              </p:par>
                            </p:childTnLst>
                          </p:cTn>
                        </p:par>
                        <p:par>
                          <p:cTn id="136" fill="hold">
                            <p:stCondLst>
                              <p:cond delay="1000"/>
                            </p:stCondLst>
                            <p:childTnLst>
                              <p:par>
                                <p:cTn id="137" presetID="10" presetClass="entr" presetSubtype="0" fill="hold" nodeType="after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fade">
                                      <p:cBhvr>
                                        <p:cTn id="139" dur="500"/>
                                        <p:tgtEl>
                                          <p:spTgt spid="74"/>
                                        </p:tgtEl>
                                      </p:cBhvr>
                                    </p:animEffect>
                                  </p:childTnLst>
                                </p:cTn>
                              </p:par>
                            </p:childTnLst>
                          </p:cTn>
                        </p:par>
                        <p:par>
                          <p:cTn id="140" fill="hold">
                            <p:stCondLst>
                              <p:cond delay="1500"/>
                            </p:stCondLst>
                            <p:childTnLst>
                              <p:par>
                                <p:cTn id="141" presetID="10" presetClass="entr" presetSubtype="0" fill="hold" nodeType="after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500"/>
                                        <p:tgtEl>
                                          <p:spTgt spid="7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fade">
                                      <p:cBhvr>
                                        <p:cTn id="146" dur="500"/>
                                        <p:tgtEl>
                                          <p:spTgt spid="90"/>
                                        </p:tgtEl>
                                      </p:cBhvr>
                                    </p:animEffect>
                                  </p:childTnLst>
                                </p:cTn>
                              </p:par>
                            </p:childTnLst>
                          </p:cTn>
                        </p:par>
                        <p:par>
                          <p:cTn id="147" fill="hold">
                            <p:stCondLst>
                              <p:cond delay="2000"/>
                            </p:stCondLst>
                            <p:childTnLst>
                              <p:par>
                                <p:cTn id="148" presetID="10" presetClass="entr" presetSubtype="0" fill="hold" grpId="0" nodeType="afterEffect">
                                  <p:stCondLst>
                                    <p:cond delay="0"/>
                                  </p:stCondLst>
                                  <p:childTnLst>
                                    <p:set>
                                      <p:cBhvr>
                                        <p:cTn id="149" dur="1" fill="hold">
                                          <p:stCondLst>
                                            <p:cond delay="0"/>
                                          </p:stCondLst>
                                        </p:cTn>
                                        <p:tgtEl>
                                          <p:spTgt spid="169"/>
                                        </p:tgtEl>
                                        <p:attrNameLst>
                                          <p:attrName>style.visibility</p:attrName>
                                        </p:attrNameLst>
                                      </p:cBhvr>
                                      <p:to>
                                        <p:strVal val="visible"/>
                                      </p:to>
                                    </p:set>
                                    <p:animEffect transition="in" filter="fade">
                                      <p:cBhvr>
                                        <p:cTn id="150" dur="500"/>
                                        <p:tgtEl>
                                          <p:spTgt spid="169"/>
                                        </p:tgtEl>
                                      </p:cBhvr>
                                    </p:animEffect>
                                  </p:childTnLst>
                                </p:cTn>
                              </p:par>
                            </p:childTnLst>
                          </p:cTn>
                        </p:par>
                        <p:par>
                          <p:cTn id="151" fill="hold">
                            <p:stCondLst>
                              <p:cond delay="2500"/>
                            </p:stCondLst>
                            <p:childTnLst>
                              <p:par>
                                <p:cTn id="152" presetID="10" presetClass="entr" presetSubtype="0" fill="hold" grpId="0" nodeType="afterEffect">
                                  <p:stCondLst>
                                    <p:cond delay="0"/>
                                  </p:stCondLst>
                                  <p:childTnLst>
                                    <p:set>
                                      <p:cBhvr>
                                        <p:cTn id="153" dur="1" fill="hold">
                                          <p:stCondLst>
                                            <p:cond delay="0"/>
                                          </p:stCondLst>
                                        </p:cTn>
                                        <p:tgtEl>
                                          <p:spTgt spid="168"/>
                                        </p:tgtEl>
                                        <p:attrNameLst>
                                          <p:attrName>style.visibility</p:attrName>
                                        </p:attrNameLst>
                                      </p:cBhvr>
                                      <p:to>
                                        <p:strVal val="visible"/>
                                      </p:to>
                                    </p:set>
                                    <p:animEffect transition="in" filter="fade">
                                      <p:cBhvr>
                                        <p:cTn id="154" dur="500"/>
                                        <p:tgtEl>
                                          <p:spTgt spid="168"/>
                                        </p:tgtEl>
                                      </p:cBhvr>
                                    </p:animEffect>
                                  </p:childTnLst>
                                </p:cTn>
                              </p:par>
                            </p:childTnLst>
                          </p:cTn>
                        </p:par>
                        <p:par>
                          <p:cTn id="155" fill="hold">
                            <p:stCondLst>
                              <p:cond delay="3000"/>
                            </p:stCondLst>
                            <p:childTnLst>
                              <p:par>
                                <p:cTn id="156" presetID="10" presetClass="entr" presetSubtype="0" fill="hold" grpId="0" nodeType="afterEffect">
                                  <p:stCondLst>
                                    <p:cond delay="0"/>
                                  </p:stCondLst>
                                  <p:childTnLst>
                                    <p:set>
                                      <p:cBhvr>
                                        <p:cTn id="157" dur="1" fill="hold">
                                          <p:stCondLst>
                                            <p:cond delay="0"/>
                                          </p:stCondLst>
                                        </p:cTn>
                                        <p:tgtEl>
                                          <p:spTgt spid="167"/>
                                        </p:tgtEl>
                                        <p:attrNameLst>
                                          <p:attrName>style.visibility</p:attrName>
                                        </p:attrNameLst>
                                      </p:cBhvr>
                                      <p:to>
                                        <p:strVal val="visible"/>
                                      </p:to>
                                    </p:set>
                                    <p:animEffect transition="in" filter="fade">
                                      <p:cBhvr>
                                        <p:cTn id="158"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0" grpId="0" animBg="1"/>
      <p:bldP spid="191" grpId="0" animBg="1"/>
      <p:bldP spid="192" grpId="0" animBg="1"/>
      <p:bldP spid="91" grpId="0" animBg="1"/>
      <p:bldP spid="27" grpId="0" animBg="1"/>
      <p:bldP spid="67" grpId="0" animBg="1"/>
      <p:bldP spid="132" grpId="0" animBg="1"/>
      <p:bldP spid="165" grpId="0" animBg="1"/>
      <p:bldP spid="167" grpId="0" animBg="1"/>
      <p:bldP spid="168" grpId="0" animBg="1"/>
      <p:bldP spid="169" grpId="0" animBg="1"/>
      <p:bldP spid="195" grpId="0" animBg="1"/>
      <p:bldP spid="196" grpId="0" animBg="1"/>
      <p:bldP spid="199" grpId="0" animBg="1"/>
      <p:bldP spid="202" grpId="0" animBg="1"/>
      <p:bldP spid="208" grpId="0" animBg="1"/>
      <p:bldP spid="41" grpId="0" animBg="1"/>
      <p:bldP spid="205" grpId="0" animBg="1"/>
      <p:bldP spid="69" grpId="0" animBg="1"/>
      <p:bldP spid="70" grpId="0" animBg="1"/>
      <p:bldP spid="71" grpId="0" animBg="1"/>
      <p:bldP spid="214" grpId="0" animBg="1"/>
      <p:bldP spid="83" grpId="0" animBg="1"/>
      <p:bldP spid="88" grpId="0" animBg="1"/>
      <p:bldP spid="90" grpId="0" animBg="1"/>
      <p:bldP spid="92" grpId="0" animBg="1"/>
      <p:bldP spid="75" grpId="0" animBg="1"/>
      <p:bldP spid="76"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F484-20FB-4565-8656-0AB1A6B4EFDD}"/>
              </a:ext>
            </a:extLst>
          </p:cNvPr>
          <p:cNvSpPr>
            <a:spLocks noGrp="1"/>
          </p:cNvSpPr>
          <p:nvPr>
            <p:ph type="title"/>
          </p:nvPr>
        </p:nvSpPr>
        <p:spPr>
          <a:xfrm>
            <a:off x="186886" y="3195872"/>
            <a:ext cx="11873850" cy="1911350"/>
          </a:xfrm>
        </p:spPr>
        <p:txBody>
          <a:bodyPr>
            <a:normAutofit/>
          </a:bodyPr>
          <a:lstStyle/>
          <a:p>
            <a:r>
              <a:rPr lang="en-US" sz="4000" dirty="0"/>
              <a:t>Integrating Open Fabrics Management Framework into a Standards-based Enterprise and Datacenter Management Ecosystem </a:t>
            </a:r>
          </a:p>
        </p:txBody>
      </p:sp>
    </p:spTree>
    <p:extLst>
      <p:ext uri="{BB962C8B-B14F-4D97-AF65-F5344CB8AC3E}">
        <p14:creationId xmlns:p14="http://schemas.microsoft.com/office/powerpoint/2010/main" val="394204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ECCF2-2EB9-4653-89AF-E586152DB2F7}"/>
              </a:ext>
            </a:extLst>
          </p:cNvPr>
          <p:cNvSpPr>
            <a:spLocks noGrp="1"/>
          </p:cNvSpPr>
          <p:nvPr>
            <p:ph type="title"/>
          </p:nvPr>
        </p:nvSpPr>
        <p:spPr/>
        <p:txBody>
          <a:bodyPr>
            <a:normAutofit/>
          </a:bodyPr>
          <a:lstStyle/>
          <a:p>
            <a:r>
              <a:rPr lang="en-US" dirty="0"/>
              <a:t>What are Redfish and Swordfish?</a:t>
            </a:r>
          </a:p>
        </p:txBody>
      </p:sp>
      <p:sp>
        <p:nvSpPr>
          <p:cNvPr id="6" name="Content Placeholder 5">
            <a:extLst>
              <a:ext uri="{FF2B5EF4-FFF2-40B4-BE49-F238E27FC236}">
                <a16:creationId xmlns:a16="http://schemas.microsoft.com/office/drawing/2014/main" id="{F5B3B313-FD3B-4E4B-835F-0B70848763F7}"/>
              </a:ext>
            </a:extLst>
          </p:cNvPr>
          <p:cNvSpPr>
            <a:spLocks noGrp="1"/>
          </p:cNvSpPr>
          <p:nvPr>
            <p:ph idx="4294967295"/>
          </p:nvPr>
        </p:nvSpPr>
        <p:spPr>
          <a:xfrm>
            <a:off x="0" y="1312863"/>
            <a:ext cx="10642060" cy="4813300"/>
          </a:xfrm>
        </p:spPr>
        <p:txBody>
          <a:bodyPr>
            <a:normAutofit fontScale="85000" lnSpcReduction="20000"/>
          </a:bodyPr>
          <a:lstStyle/>
          <a:p>
            <a:r>
              <a:rPr lang="en-US" altLang="en-US" dirty="0" err="1"/>
              <a:t>DMTF</a:t>
            </a:r>
            <a:r>
              <a:rPr lang="en-US" altLang="en-US" dirty="0"/>
              <a:t> Redfish</a:t>
            </a:r>
            <a:r>
              <a:rPr lang="en-US" dirty="0"/>
              <a:t>™</a:t>
            </a:r>
            <a:r>
              <a:rPr lang="en-US" altLang="en-US" dirty="0"/>
              <a:t> covers server, data center, fabric management</a:t>
            </a:r>
          </a:p>
          <a:p>
            <a:pPr lvl="1"/>
            <a:r>
              <a:rPr lang="en-US" dirty="0"/>
              <a:t>REST API with JSON payloads; choice of </a:t>
            </a:r>
            <a:r>
              <a:rPr lang="en-US" dirty="0" err="1"/>
              <a:t>CSDL</a:t>
            </a:r>
            <a:r>
              <a:rPr lang="en-US" dirty="0"/>
              <a:t>, JSON and YAML schema for development</a:t>
            </a:r>
            <a:endParaRPr lang="en-US" altLang="en-US" dirty="0"/>
          </a:p>
          <a:p>
            <a:r>
              <a:rPr lang="en-US" dirty="0"/>
              <a:t>SNIA Swordfish™: Storage Management Specification with REST Based API</a:t>
            </a:r>
          </a:p>
          <a:p>
            <a:pPr lvl="1"/>
            <a:r>
              <a:rPr lang="en-US" dirty="0"/>
              <a:t>Extends DMTF’s Redfish Specification</a:t>
            </a:r>
          </a:p>
          <a:p>
            <a:pPr>
              <a:buFont typeface="Wingdings" panose="05000000000000000000" pitchFamily="2" charset="2"/>
              <a:buChar char="§"/>
            </a:pPr>
            <a:r>
              <a:rPr lang="en-US" altLang="en-US" dirty="0"/>
              <a:t>Swordfish adds storage management to all of these use cases, plus storage fabric management:</a:t>
            </a:r>
          </a:p>
          <a:p>
            <a:pPr lvl="1">
              <a:buFont typeface="Wingdings" panose="05000000000000000000" pitchFamily="2" charset="2"/>
              <a:buChar char="§"/>
            </a:pPr>
            <a:r>
              <a:rPr lang="en-US" altLang="en-US" dirty="0"/>
              <a:t>Covers block, file, and object storage</a:t>
            </a:r>
          </a:p>
          <a:p>
            <a:pPr lvl="1">
              <a:buFont typeface="Wingdings" panose="05000000000000000000" pitchFamily="2" charset="2"/>
              <a:buChar char="§"/>
            </a:pPr>
            <a:r>
              <a:rPr lang="en-US" altLang="en-US" dirty="0"/>
              <a:t>Extend traditional storage domain coverage to include converged environments (servers, storage and fabric together)</a:t>
            </a:r>
          </a:p>
          <a:p>
            <a:pPr lvl="1">
              <a:buFont typeface="Wingdings" panose="05000000000000000000" pitchFamily="2" charset="2"/>
              <a:buChar char="§"/>
            </a:pPr>
            <a:r>
              <a:rPr lang="en-US" altLang="en-US" dirty="0"/>
              <a:t>Provides the option for implementation to utilize Class of Service (intent or service level) based provisioning, management, and monitoring</a:t>
            </a:r>
          </a:p>
          <a:p>
            <a:pPr lvl="1">
              <a:buFont typeface="Wingdings" panose="05000000000000000000" pitchFamily="2" charset="2"/>
              <a:buChar char="§"/>
            </a:pPr>
            <a:r>
              <a:rPr lang="en-US" altLang="en-US" dirty="0"/>
              <a:t>Through Alliance partnerships with NVM Express®, RF/SF (Redfish and Swordfish) have added NVMe / NVMe oF manageability </a:t>
            </a:r>
          </a:p>
          <a:p>
            <a:pPr marL="223838" lvl="1" indent="0">
              <a:buNone/>
            </a:pPr>
            <a:endParaRPr lang="en-US" altLang="en-US" dirty="0"/>
          </a:p>
          <a:p>
            <a:pPr lvl="1">
              <a:buFont typeface="Wingdings" panose="05000000000000000000" pitchFamily="2" charset="2"/>
              <a:buChar char="§"/>
            </a:pPr>
            <a:endParaRPr lang="en-US" altLang="en-US" dirty="0"/>
          </a:p>
        </p:txBody>
      </p:sp>
      <p:sp>
        <p:nvSpPr>
          <p:cNvPr id="4" name="Slide Number Placeholder 3">
            <a:extLst>
              <a:ext uri="{FF2B5EF4-FFF2-40B4-BE49-F238E27FC236}">
                <a16:creationId xmlns:a16="http://schemas.microsoft.com/office/drawing/2014/main" id="{21916436-6626-4A28-9059-F0D8C90A084D}"/>
              </a:ext>
            </a:extLst>
          </p:cNvPr>
          <p:cNvSpPr>
            <a:spLocks noGrp="1"/>
          </p:cNvSpPr>
          <p:nvPr>
            <p:ph type="sldNum" sz="quarter" idx="4294967295"/>
          </p:nvPr>
        </p:nvSpPr>
        <p:spPr/>
        <p:txBody>
          <a:bodyPr/>
          <a:lstStyle/>
          <a:p>
            <a:fld id="{0743EA0E-C5B1-48EC-8082-F253EA88050D}" type="slidenum">
              <a:rPr lang="en-US" smtClean="0"/>
              <a:pPr/>
              <a:t>8</a:t>
            </a:fld>
            <a:endParaRPr lang="en-US" dirty="0"/>
          </a:p>
        </p:txBody>
      </p:sp>
      <p:sp>
        <p:nvSpPr>
          <p:cNvPr id="3" name="Footer Placeholder 2">
            <a:extLst>
              <a:ext uri="{FF2B5EF4-FFF2-40B4-BE49-F238E27FC236}">
                <a16:creationId xmlns:a16="http://schemas.microsoft.com/office/drawing/2014/main" id="{A34769AC-AE7D-4C15-A9C0-5D07E5E63784}"/>
              </a:ext>
            </a:extLst>
          </p:cNvPr>
          <p:cNvSpPr>
            <a:spLocks noGrp="1"/>
          </p:cNvSpPr>
          <p:nvPr>
            <p:ph type="ftr" sz="quarter" idx="4294967295"/>
          </p:nvPr>
        </p:nvSpPr>
        <p:spPr>
          <a:xfrm>
            <a:off x="8077200" y="6400800"/>
            <a:ext cx="4114800" cy="365125"/>
          </a:xfrm>
        </p:spPr>
        <p:txBody>
          <a:bodyPr/>
          <a:lstStyle/>
          <a:p>
            <a:r>
              <a:rPr lang="en-US"/>
              <a:t>© OpenFabrics Alliance</a:t>
            </a:r>
            <a:endParaRPr lang="en-US" dirty="0"/>
          </a:p>
        </p:txBody>
      </p:sp>
      <p:pic>
        <p:nvPicPr>
          <p:cNvPr id="12" name="Picture 11" descr="http://www.dmtf.org/sites/default/files/dmtf-redfish-logo.png">
            <a:extLst>
              <a:ext uri="{FF2B5EF4-FFF2-40B4-BE49-F238E27FC236}">
                <a16:creationId xmlns:a16="http://schemas.microsoft.com/office/drawing/2014/main" id="{024F13C1-688B-4423-B6AE-8778F560A15F}"/>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39214" y="1170163"/>
            <a:ext cx="829078" cy="786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894FFE1-48E8-4F4D-97CB-FF61E416449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13788" y="2231691"/>
            <a:ext cx="1079930" cy="1040564"/>
          </a:xfrm>
          <a:prstGeom prst="rect">
            <a:avLst/>
          </a:prstGeom>
        </p:spPr>
      </p:pic>
    </p:spTree>
    <p:extLst>
      <p:ext uri="{BB962C8B-B14F-4D97-AF65-F5344CB8AC3E}">
        <p14:creationId xmlns:p14="http://schemas.microsoft.com/office/powerpoint/2010/main" val="226290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atin typeface="Arial"/>
                <a:cs typeface="Arial"/>
              </a:rPr>
              <a:t>Redfish Hierarchy</a:t>
            </a:r>
          </a:p>
        </p:txBody>
      </p:sp>
      <p:pic>
        <p:nvPicPr>
          <p:cNvPr id="4" name="Picture 3" descr="http://www.dmtf.org/sites/default/files/dmtf-redfish-logo.png">
            <a:extLst>
              <a:ext uri="{FF2B5EF4-FFF2-40B4-BE49-F238E27FC236}">
                <a16:creationId xmlns:a16="http://schemas.microsoft.com/office/drawing/2014/main" id="{CE5CCCF3-3CD4-451F-89D5-3B7337354A7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39214" y="1170163"/>
            <a:ext cx="829078" cy="7868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4">
            <a:extLst>
              <a:ext uri="{FF2B5EF4-FFF2-40B4-BE49-F238E27FC236}">
                <a16:creationId xmlns:a16="http://schemas.microsoft.com/office/drawing/2014/main" id="{BB60BC9E-4AFD-415D-971F-58AD9688E410}"/>
              </a:ext>
            </a:extLst>
          </p:cNvPr>
          <p:cNvSpPr txBox="1">
            <a:spLocks noChangeArrowheads="1"/>
          </p:cNvSpPr>
          <p:nvPr/>
        </p:nvSpPr>
        <p:spPr bwMode="auto">
          <a:xfrm>
            <a:off x="5189033" y="1196046"/>
            <a:ext cx="142560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Subordinate</a:t>
            </a:r>
          </a:p>
          <a:p>
            <a:pPr>
              <a:spcBef>
                <a:spcPct val="0"/>
              </a:spcBef>
              <a:buFontTx/>
              <a:buNone/>
            </a:pPr>
            <a:r>
              <a:rPr lang="en-US" altLang="en-US" sz="900">
                <a:solidFill>
                  <a:srgbClr val="000000"/>
                </a:solidFill>
                <a:cs typeface="Arial" panose="020B0604020202020204" pitchFamily="34" charset="0"/>
              </a:rPr>
              <a:t>Resource</a:t>
            </a:r>
          </a:p>
          <a:p>
            <a:pPr>
              <a:spcBef>
                <a:spcPct val="0"/>
              </a:spcBef>
              <a:buFontTx/>
              <a:buNone/>
            </a:pPr>
            <a:r>
              <a:rPr lang="en-US" altLang="en-US" sz="900">
                <a:solidFill>
                  <a:srgbClr val="000000"/>
                </a:solidFill>
                <a:cs typeface="Arial" panose="020B0604020202020204" pitchFamily="34" charset="0"/>
              </a:rPr>
              <a:t>Collections</a:t>
            </a:r>
          </a:p>
        </p:txBody>
      </p:sp>
      <p:grpSp>
        <p:nvGrpSpPr>
          <p:cNvPr id="178" name="Group 177">
            <a:extLst>
              <a:ext uri="{FF2B5EF4-FFF2-40B4-BE49-F238E27FC236}">
                <a16:creationId xmlns:a16="http://schemas.microsoft.com/office/drawing/2014/main" id="{8FA179F5-E91B-4181-AD00-0BB1A3C9C3BC}"/>
              </a:ext>
            </a:extLst>
          </p:cNvPr>
          <p:cNvGrpSpPr/>
          <p:nvPr/>
        </p:nvGrpSpPr>
        <p:grpSpPr>
          <a:xfrm>
            <a:off x="219393" y="1344900"/>
            <a:ext cx="9694714" cy="5075136"/>
            <a:chOff x="219393" y="1315716"/>
            <a:chExt cx="9694714" cy="5075136"/>
          </a:xfrm>
        </p:grpSpPr>
        <p:grpSp>
          <p:nvGrpSpPr>
            <p:cNvPr id="152" name="Group 151">
              <a:extLst>
                <a:ext uri="{FF2B5EF4-FFF2-40B4-BE49-F238E27FC236}">
                  <a16:creationId xmlns:a16="http://schemas.microsoft.com/office/drawing/2014/main" id="{3F39A246-A7FF-420F-99BE-28AAE5A5C48A}"/>
                </a:ext>
              </a:extLst>
            </p:cNvPr>
            <p:cNvGrpSpPr/>
            <p:nvPr/>
          </p:nvGrpSpPr>
          <p:grpSpPr>
            <a:xfrm>
              <a:off x="1644182" y="2666450"/>
              <a:ext cx="1147710" cy="375808"/>
              <a:chOff x="1596056" y="2658429"/>
              <a:chExt cx="1147710" cy="375808"/>
            </a:xfrm>
          </p:grpSpPr>
          <p:sp>
            <p:nvSpPr>
              <p:cNvPr id="148" name="Rectangle 147">
                <a:extLst>
                  <a:ext uri="{FF2B5EF4-FFF2-40B4-BE49-F238E27FC236}">
                    <a16:creationId xmlns:a16="http://schemas.microsoft.com/office/drawing/2014/main" id="{E7AC5D2B-EB0D-4D41-9247-2E09FF373EF1}"/>
                  </a:ext>
                </a:extLst>
              </p:cNvPr>
              <p:cNvSpPr/>
              <p:nvPr/>
            </p:nvSpPr>
            <p:spPr bwMode="auto">
              <a:xfrm>
                <a:off x="1596056" y="2658429"/>
                <a:ext cx="1134536" cy="37580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149" name="TextBox 148">
                <a:extLst>
                  <a:ext uri="{FF2B5EF4-FFF2-40B4-BE49-F238E27FC236}">
                    <a16:creationId xmlns:a16="http://schemas.microsoft.com/office/drawing/2014/main" id="{BBE0CF8C-A32C-4161-8284-90F12220BB7B}"/>
                  </a:ext>
                </a:extLst>
              </p:cNvPr>
              <p:cNvSpPr txBox="1"/>
              <p:nvPr/>
            </p:nvSpPr>
            <p:spPr bwMode="auto">
              <a:xfrm>
                <a:off x="1604557" y="2666188"/>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TaskService</a:t>
                </a:r>
                <a:endParaRPr lang="en-US" sz="800">
                  <a:solidFill>
                    <a:schemeClr val="bg1"/>
                  </a:solidFill>
                  <a:latin typeface="HP Simplified" pitchFamily="34" charset="0"/>
                  <a:cs typeface="HP Simplified" pitchFamily="34" charset="0"/>
                </a:endParaRPr>
              </a:p>
            </p:txBody>
          </p:sp>
        </p:grpSp>
        <p:cxnSp>
          <p:nvCxnSpPr>
            <p:cNvPr id="150" name="Elbow Connector 10">
              <a:extLst>
                <a:ext uri="{FF2B5EF4-FFF2-40B4-BE49-F238E27FC236}">
                  <a16:creationId xmlns:a16="http://schemas.microsoft.com/office/drawing/2014/main" id="{ECA77214-103D-4D83-B8C0-8822F59C558D}"/>
                </a:ext>
              </a:extLst>
            </p:cNvPr>
            <p:cNvCxnSpPr>
              <a:cxnSpLocks/>
              <a:stCxn id="5" idx="2"/>
              <a:endCxn id="149" idx="1"/>
            </p:cNvCxnSpPr>
            <p:nvPr/>
          </p:nvCxnSpPr>
          <p:spPr>
            <a:xfrm rot="16200000" flipH="1">
              <a:off x="1236535" y="2365783"/>
              <a:ext cx="639270" cy="193026"/>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7CD578-78C2-4856-B07A-E773E3DFA764}"/>
                </a:ext>
              </a:extLst>
            </p:cNvPr>
            <p:cNvSpPr txBox="1"/>
            <p:nvPr/>
          </p:nvSpPr>
          <p:spPr bwMode="auto">
            <a:xfrm>
              <a:off x="962501" y="1936982"/>
              <a:ext cx="994312" cy="205679"/>
            </a:xfrm>
            <a:prstGeom prst="rect">
              <a:avLst/>
            </a:prstGeom>
            <a:solidFill>
              <a:schemeClr val="tx1">
                <a:lumMod val="75000"/>
              </a:schemeClr>
            </a:solidFill>
          </p:spPr>
          <p:txBody>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9"/>
                </a:spcAft>
                <a:buNone/>
                <a:defRPr/>
              </a:pPr>
              <a:r>
                <a:rPr lang="en-US" altLang="en-US" sz="800">
                  <a:solidFill>
                    <a:schemeClr val="bg1"/>
                  </a:solidFill>
                  <a:latin typeface="HP Simplified" panose="020B0604020204020204" pitchFamily="34" charset="0"/>
                </a:rPr>
                <a:t>/redfish/v1</a:t>
              </a:r>
            </a:p>
          </p:txBody>
        </p:sp>
        <p:sp>
          <p:nvSpPr>
            <p:cNvPr id="6" name="Rectangle 5">
              <a:extLst>
                <a:ext uri="{FF2B5EF4-FFF2-40B4-BE49-F238E27FC236}">
                  <a16:creationId xmlns:a16="http://schemas.microsoft.com/office/drawing/2014/main" id="{434F9E11-AE9F-487D-B4A8-FD6751043CF4}"/>
                </a:ext>
              </a:extLst>
            </p:cNvPr>
            <p:cNvSpPr/>
            <p:nvPr/>
          </p:nvSpPr>
          <p:spPr bwMode="auto">
            <a:xfrm>
              <a:off x="2052142" y="1937093"/>
              <a:ext cx="1134536" cy="576036"/>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“Logical View”</a:t>
              </a:r>
            </a:p>
          </p:txBody>
        </p:sp>
        <p:cxnSp>
          <p:nvCxnSpPr>
            <p:cNvPr id="8" name="Elbow Connector 10">
              <a:extLst>
                <a:ext uri="{FF2B5EF4-FFF2-40B4-BE49-F238E27FC236}">
                  <a16:creationId xmlns:a16="http://schemas.microsoft.com/office/drawing/2014/main" id="{BA911985-836E-4567-9EB1-E2E47064CAF7}"/>
                </a:ext>
              </a:extLst>
            </p:cNvPr>
            <p:cNvCxnSpPr>
              <a:cxnSpLocks/>
              <a:stCxn id="5" idx="2"/>
            </p:cNvCxnSpPr>
            <p:nvPr/>
          </p:nvCxnSpPr>
          <p:spPr>
            <a:xfrm rot="16200000" flipH="1">
              <a:off x="1670292" y="1932021"/>
              <a:ext cx="162992" cy="5842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69">
              <a:extLst>
                <a:ext uri="{FF2B5EF4-FFF2-40B4-BE49-F238E27FC236}">
                  <a16:creationId xmlns:a16="http://schemas.microsoft.com/office/drawing/2014/main" id="{9D92D7AC-7FFA-48A1-8F20-D67A0E78FD17}"/>
                </a:ext>
              </a:extLst>
            </p:cNvPr>
            <p:cNvSpPr txBox="1">
              <a:spLocks noChangeArrowheads="1"/>
            </p:cNvSpPr>
            <p:nvPr/>
          </p:nvSpPr>
          <p:spPr bwMode="auto">
            <a:xfrm>
              <a:off x="2319723" y="1459648"/>
              <a:ext cx="691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Collection</a:t>
              </a:r>
            </a:p>
            <a:p>
              <a:pPr>
                <a:spcBef>
                  <a:spcPct val="0"/>
                </a:spcBef>
                <a:buFontTx/>
                <a:buNone/>
              </a:pPr>
              <a:r>
                <a:rPr lang="en-US" altLang="en-US" sz="900">
                  <a:solidFill>
                    <a:srgbClr val="000000"/>
                  </a:solidFill>
                  <a:cs typeface="Arial" panose="020B0604020202020204" pitchFamily="34" charset="0"/>
                </a:rPr>
                <a:t>Resource</a:t>
              </a:r>
            </a:p>
          </p:txBody>
        </p:sp>
        <p:sp>
          <p:nvSpPr>
            <p:cNvPr id="10" name="TextBox 70">
              <a:extLst>
                <a:ext uri="{FF2B5EF4-FFF2-40B4-BE49-F238E27FC236}">
                  <a16:creationId xmlns:a16="http://schemas.microsoft.com/office/drawing/2014/main" id="{29A90EF7-FA54-464D-87F7-96AD3F996CC7}"/>
                </a:ext>
              </a:extLst>
            </p:cNvPr>
            <p:cNvSpPr txBox="1">
              <a:spLocks noChangeArrowheads="1"/>
            </p:cNvSpPr>
            <p:nvPr/>
          </p:nvSpPr>
          <p:spPr bwMode="auto">
            <a:xfrm>
              <a:off x="3660423" y="1483657"/>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sp>
          <p:nvSpPr>
            <p:cNvPr id="11" name="Rectangle 10">
              <a:extLst>
                <a:ext uri="{FF2B5EF4-FFF2-40B4-BE49-F238E27FC236}">
                  <a16:creationId xmlns:a16="http://schemas.microsoft.com/office/drawing/2014/main" id="{B50D4267-A557-46B4-8CA4-550D72C72457}"/>
                </a:ext>
              </a:extLst>
            </p:cNvPr>
            <p:cNvSpPr/>
            <p:nvPr/>
          </p:nvSpPr>
          <p:spPr bwMode="auto">
            <a:xfrm>
              <a:off x="5100750" y="1807077"/>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3" name="TextBox 107">
              <a:extLst>
                <a:ext uri="{FF2B5EF4-FFF2-40B4-BE49-F238E27FC236}">
                  <a16:creationId xmlns:a16="http://schemas.microsoft.com/office/drawing/2014/main" id="{60F99014-65AE-4D08-8BC1-32B033AA51AB}"/>
                </a:ext>
              </a:extLst>
            </p:cNvPr>
            <p:cNvSpPr txBox="1">
              <a:spLocks noChangeArrowheads="1"/>
            </p:cNvSpPr>
            <p:nvPr/>
          </p:nvSpPr>
          <p:spPr bwMode="auto">
            <a:xfrm>
              <a:off x="914402" y="1459648"/>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rgbClr val="000000"/>
                  </a:solidFill>
                  <a:cs typeface="Arial" panose="020B0604020202020204" pitchFamily="34" charset="0"/>
                </a:rPr>
                <a:t>Service </a:t>
              </a:r>
              <a:br>
                <a:rPr lang="en-US" altLang="en-US" sz="900">
                  <a:solidFill>
                    <a:srgbClr val="000000"/>
                  </a:solidFill>
                  <a:cs typeface="Arial" panose="020B0604020202020204" pitchFamily="34" charset="0"/>
                </a:rPr>
              </a:br>
              <a:r>
                <a:rPr lang="en-US" altLang="en-US" sz="900">
                  <a:solidFill>
                    <a:srgbClr val="000000"/>
                  </a:solidFill>
                  <a:cs typeface="Arial" panose="020B0604020202020204" pitchFamily="34" charset="0"/>
                </a:rPr>
                <a:t>Root</a:t>
              </a:r>
            </a:p>
          </p:txBody>
        </p:sp>
        <p:sp>
          <p:nvSpPr>
            <p:cNvPr id="14" name="Rectangle 13">
              <a:extLst>
                <a:ext uri="{FF2B5EF4-FFF2-40B4-BE49-F238E27FC236}">
                  <a16:creationId xmlns:a16="http://schemas.microsoft.com/office/drawing/2014/main" id="{881F00E4-A51C-444A-8116-35D5C70C3EFC}"/>
                </a:ext>
              </a:extLst>
            </p:cNvPr>
            <p:cNvSpPr/>
            <p:nvPr/>
          </p:nvSpPr>
          <p:spPr bwMode="auto">
            <a:xfrm>
              <a:off x="3384264" y="1937093"/>
              <a:ext cx="1134536" cy="583676"/>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sp>
          <p:nvSpPr>
            <p:cNvPr id="15" name="TextBox 81">
              <a:extLst>
                <a:ext uri="{FF2B5EF4-FFF2-40B4-BE49-F238E27FC236}">
                  <a16:creationId xmlns:a16="http://schemas.microsoft.com/office/drawing/2014/main" id="{E040F8C1-B3DC-4155-BDC2-630D85E52871}"/>
                </a:ext>
              </a:extLst>
            </p:cNvPr>
            <p:cNvSpPr txBox="1">
              <a:spLocks noChangeArrowheads="1"/>
            </p:cNvSpPr>
            <p:nvPr/>
          </p:nvSpPr>
          <p:spPr bwMode="auto">
            <a:xfrm>
              <a:off x="6539787" y="1315716"/>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solidFill>
                    <a:srgbClr val="000000"/>
                  </a:solidFill>
                  <a:cs typeface="Arial" panose="020B0604020202020204" pitchFamily="34" charset="0"/>
                </a:rPr>
                <a:t>Singleton</a:t>
              </a:r>
            </a:p>
            <a:p>
              <a:pPr algn="ctr">
                <a:spcBef>
                  <a:spcPct val="0"/>
                </a:spcBef>
                <a:buFontTx/>
                <a:buNone/>
              </a:pPr>
              <a:r>
                <a:rPr lang="en-US" altLang="en-US" sz="900">
                  <a:solidFill>
                    <a:srgbClr val="000000"/>
                  </a:solidFill>
                  <a:cs typeface="Arial" panose="020B0604020202020204" pitchFamily="34" charset="0"/>
                </a:rPr>
                <a:t>Resource</a:t>
              </a:r>
            </a:p>
          </p:txBody>
        </p:sp>
        <p:cxnSp>
          <p:nvCxnSpPr>
            <p:cNvPr id="16" name="Elbow Connector 41">
              <a:extLst>
                <a:ext uri="{FF2B5EF4-FFF2-40B4-BE49-F238E27FC236}">
                  <a16:creationId xmlns:a16="http://schemas.microsoft.com/office/drawing/2014/main" id="{E17F385F-D3B8-41F3-80A0-09823A8AA072}"/>
                </a:ext>
              </a:extLst>
            </p:cNvPr>
            <p:cNvCxnSpPr>
              <a:cxnSpLocks/>
              <a:stCxn id="6" idx="3"/>
              <a:endCxn id="14" idx="1"/>
            </p:cNvCxnSpPr>
            <p:nvPr/>
          </p:nvCxnSpPr>
          <p:spPr>
            <a:xfrm>
              <a:off x="3186678" y="2225111"/>
              <a:ext cx="197586" cy="382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E504A9A-FF5E-4A89-8BB0-7320C6F4F7D4}"/>
                </a:ext>
              </a:extLst>
            </p:cNvPr>
            <p:cNvSpPr/>
            <p:nvPr/>
          </p:nvSpPr>
          <p:spPr bwMode="auto">
            <a:xfrm>
              <a:off x="6367010" y="1810960"/>
              <a:ext cx="1019807"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18" name="Elbow Connector 43">
              <a:extLst>
                <a:ext uri="{FF2B5EF4-FFF2-40B4-BE49-F238E27FC236}">
                  <a16:creationId xmlns:a16="http://schemas.microsoft.com/office/drawing/2014/main" id="{B2757E2F-A46D-4CF5-93F6-B7B58C87823B}"/>
                </a:ext>
              </a:extLst>
            </p:cNvPr>
            <p:cNvCxnSpPr>
              <a:cxnSpLocks/>
              <a:stCxn id="11" idx="3"/>
              <a:endCxn id="17" idx="1"/>
            </p:cNvCxnSpPr>
            <p:nvPr/>
          </p:nvCxnSpPr>
          <p:spPr>
            <a:xfrm>
              <a:off x="6120557" y="2013451"/>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BBE8883-F25E-4411-972F-793EF609F361}"/>
                </a:ext>
              </a:extLst>
            </p:cNvPr>
            <p:cNvSpPr txBox="1"/>
            <p:nvPr/>
          </p:nvSpPr>
          <p:spPr bwMode="auto">
            <a:xfrm>
              <a:off x="2060643" y="1944853"/>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./Systems</a:t>
              </a:r>
            </a:p>
          </p:txBody>
        </p:sp>
        <p:sp>
          <p:nvSpPr>
            <p:cNvPr id="20" name="TextBox 19">
              <a:extLst>
                <a:ext uri="{FF2B5EF4-FFF2-40B4-BE49-F238E27FC236}">
                  <a16:creationId xmlns:a16="http://schemas.microsoft.com/office/drawing/2014/main" id="{02E0D74F-6BC5-4152-B316-CB13D4767BC1}"/>
                </a:ext>
              </a:extLst>
            </p:cNvPr>
            <p:cNvSpPr txBox="1"/>
            <p:nvPr/>
          </p:nvSpPr>
          <p:spPr bwMode="auto">
            <a:xfrm>
              <a:off x="3363018" y="1940972"/>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Systems/&lt;id&gt;</a:t>
              </a:r>
            </a:p>
          </p:txBody>
        </p:sp>
        <p:sp>
          <p:nvSpPr>
            <p:cNvPr id="21" name="TextBox 20">
              <a:extLst>
                <a:ext uri="{FF2B5EF4-FFF2-40B4-BE49-F238E27FC236}">
                  <a16:creationId xmlns:a16="http://schemas.microsoft.com/office/drawing/2014/main" id="{F65AD8C2-0D7C-49B0-9533-22333642272D}"/>
                </a:ext>
              </a:extLst>
            </p:cNvPr>
            <p:cNvSpPr txBox="1"/>
            <p:nvPr/>
          </p:nvSpPr>
          <p:spPr bwMode="auto">
            <a:xfrm>
              <a:off x="5113922" y="1796210"/>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Processors</a:t>
              </a:r>
            </a:p>
          </p:txBody>
        </p:sp>
        <p:sp>
          <p:nvSpPr>
            <p:cNvPr id="22" name="TextBox 21">
              <a:extLst>
                <a:ext uri="{FF2B5EF4-FFF2-40B4-BE49-F238E27FC236}">
                  <a16:creationId xmlns:a16="http://schemas.microsoft.com/office/drawing/2014/main" id="{6A90FEAB-753E-4FF1-914D-D6A4DB3C465F}"/>
                </a:ext>
              </a:extLst>
            </p:cNvPr>
            <p:cNvSpPr txBox="1"/>
            <p:nvPr/>
          </p:nvSpPr>
          <p:spPr bwMode="auto">
            <a:xfrm>
              <a:off x="6367010" y="1814837"/>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Processors/&lt;id&gt;</a:t>
              </a:r>
            </a:p>
          </p:txBody>
        </p:sp>
        <p:cxnSp>
          <p:nvCxnSpPr>
            <p:cNvPr id="33" name="Elbow Connector 10">
              <a:extLst>
                <a:ext uri="{FF2B5EF4-FFF2-40B4-BE49-F238E27FC236}">
                  <a16:creationId xmlns:a16="http://schemas.microsoft.com/office/drawing/2014/main" id="{C5FF0289-26AC-45B1-AB47-E0B78334DF1E}"/>
                </a:ext>
              </a:extLst>
            </p:cNvPr>
            <p:cNvCxnSpPr>
              <a:cxnSpLocks/>
              <a:stCxn id="5" idx="2"/>
              <a:endCxn id="38" idx="1"/>
            </p:cNvCxnSpPr>
            <p:nvPr/>
          </p:nvCxnSpPr>
          <p:spPr>
            <a:xfrm rot="16200000" flipH="1">
              <a:off x="-108048" y="3710366"/>
              <a:ext cx="3697267" cy="561856"/>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927A683-3CD5-48CB-A317-FDFB8F5B7FB7}"/>
                </a:ext>
              </a:extLst>
            </p:cNvPr>
            <p:cNvCxnSpPr>
              <a:cxnSpLocks/>
              <a:stCxn id="46" idx="0"/>
              <a:endCxn id="14" idx="2"/>
            </p:cNvCxnSpPr>
            <p:nvPr/>
          </p:nvCxnSpPr>
          <p:spPr bwMode="auto">
            <a:xfrm flipV="1">
              <a:off x="3934326" y="2520769"/>
              <a:ext cx="17206" cy="1820222"/>
            </a:xfrm>
            <a:prstGeom prst="straightConnector1">
              <a:avLst/>
            </a:prstGeom>
            <a:solidFill>
              <a:schemeClr val="accent1"/>
            </a:solidFill>
            <a:ln w="9525" cap="flat" cmpd="sng" algn="ctr">
              <a:solidFill>
                <a:schemeClr val="tx1"/>
              </a:solidFill>
              <a:prstDash val="dash"/>
              <a:round/>
              <a:headEnd type="triangle" w="med" len="med"/>
              <a:tailEnd type="none"/>
            </a:ln>
            <a:effectLst/>
          </p:spPr>
        </p:cxnSp>
        <p:sp>
          <p:nvSpPr>
            <p:cNvPr id="38" name="Rectangle 37">
              <a:extLst>
                <a:ext uri="{FF2B5EF4-FFF2-40B4-BE49-F238E27FC236}">
                  <a16:creationId xmlns:a16="http://schemas.microsoft.com/office/drawing/2014/main" id="{D766E9BB-C345-46F4-9BBB-1A288755E86F}"/>
                </a:ext>
              </a:extLst>
            </p:cNvPr>
            <p:cNvSpPr/>
            <p:nvPr/>
          </p:nvSpPr>
          <p:spPr bwMode="auto">
            <a:xfrm>
              <a:off x="2021513" y="5617105"/>
              <a:ext cx="1134536" cy="445645"/>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“Management”</a:t>
              </a:r>
            </a:p>
          </p:txBody>
        </p:sp>
        <p:sp>
          <p:nvSpPr>
            <p:cNvPr id="39" name="TextBox 38">
              <a:extLst>
                <a:ext uri="{FF2B5EF4-FFF2-40B4-BE49-F238E27FC236}">
                  <a16:creationId xmlns:a16="http://schemas.microsoft.com/office/drawing/2014/main" id="{AAAF4F25-DE17-4647-BB9F-5D518BA76148}"/>
                </a:ext>
              </a:extLst>
            </p:cNvPr>
            <p:cNvSpPr txBox="1"/>
            <p:nvPr/>
          </p:nvSpPr>
          <p:spPr bwMode="auto">
            <a:xfrm>
              <a:off x="2030014" y="5624865"/>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./Managers</a:t>
              </a:r>
            </a:p>
          </p:txBody>
        </p:sp>
        <p:sp>
          <p:nvSpPr>
            <p:cNvPr id="41" name="Rectangle 40">
              <a:extLst>
                <a:ext uri="{FF2B5EF4-FFF2-40B4-BE49-F238E27FC236}">
                  <a16:creationId xmlns:a16="http://schemas.microsoft.com/office/drawing/2014/main" id="{69C8D914-A854-4BBD-92EA-28629A4E9BC1}"/>
                </a:ext>
              </a:extLst>
            </p:cNvPr>
            <p:cNvSpPr/>
            <p:nvPr/>
          </p:nvSpPr>
          <p:spPr bwMode="auto">
            <a:xfrm>
              <a:off x="2045559" y="4337112"/>
              <a:ext cx="1134536" cy="546947"/>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r>
                <a:rPr lang="en-US" sz="825">
                  <a:solidFill>
                    <a:schemeClr val="bg1"/>
                  </a:solidFill>
                  <a:latin typeface="HP Simplified" pitchFamily="34" charset="0"/>
                  <a:cs typeface="HP Simplified" pitchFamily="34" charset="0"/>
                </a:rPr>
                <a:t>“Physical View”</a:t>
              </a:r>
            </a:p>
          </p:txBody>
        </p:sp>
        <p:cxnSp>
          <p:nvCxnSpPr>
            <p:cNvPr id="42" name="Elbow Connector 10">
              <a:extLst>
                <a:ext uri="{FF2B5EF4-FFF2-40B4-BE49-F238E27FC236}">
                  <a16:creationId xmlns:a16="http://schemas.microsoft.com/office/drawing/2014/main" id="{CB8704EF-9CAF-4309-9006-55FBEAF35202}"/>
                </a:ext>
              </a:extLst>
            </p:cNvPr>
            <p:cNvCxnSpPr>
              <a:cxnSpLocks/>
              <a:stCxn id="5" idx="2"/>
              <a:endCxn id="41" idx="1"/>
            </p:cNvCxnSpPr>
            <p:nvPr/>
          </p:nvCxnSpPr>
          <p:spPr>
            <a:xfrm rot="16200000" flipH="1">
              <a:off x="518646" y="3083672"/>
              <a:ext cx="2467925" cy="585902"/>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0BA9787-A8C2-4261-BBBF-B74682EB8566}"/>
                </a:ext>
              </a:extLst>
            </p:cNvPr>
            <p:cNvSpPr/>
            <p:nvPr/>
          </p:nvSpPr>
          <p:spPr bwMode="auto">
            <a:xfrm>
              <a:off x="3377681" y="4337112"/>
              <a:ext cx="1134536" cy="54694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600">
                <a:solidFill>
                  <a:srgbClr val="000000"/>
                </a:solidFill>
                <a:latin typeface="HP Simplified" pitchFamily="34" charset="0"/>
                <a:cs typeface="HP Simplified" pitchFamily="34" charset="0"/>
              </a:endParaRPr>
            </a:p>
          </p:txBody>
        </p:sp>
        <p:cxnSp>
          <p:nvCxnSpPr>
            <p:cNvPr id="44" name="Elbow Connector 41">
              <a:extLst>
                <a:ext uri="{FF2B5EF4-FFF2-40B4-BE49-F238E27FC236}">
                  <a16:creationId xmlns:a16="http://schemas.microsoft.com/office/drawing/2014/main" id="{D171ED38-A4E4-4E41-BA4F-35C946DEDF8C}"/>
                </a:ext>
              </a:extLst>
            </p:cNvPr>
            <p:cNvCxnSpPr>
              <a:cxnSpLocks/>
              <a:stCxn id="41" idx="3"/>
              <a:endCxn id="43" idx="1"/>
            </p:cNvCxnSpPr>
            <p:nvPr/>
          </p:nvCxnSpPr>
          <p:spPr>
            <a:xfrm>
              <a:off x="3180095" y="4610586"/>
              <a:ext cx="197586"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A051669-5C91-4B46-969A-A7E4CE868DFA}"/>
                </a:ext>
              </a:extLst>
            </p:cNvPr>
            <p:cNvSpPr txBox="1"/>
            <p:nvPr/>
          </p:nvSpPr>
          <p:spPr bwMode="auto">
            <a:xfrm>
              <a:off x="2054060" y="4344872"/>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./Chassis</a:t>
              </a:r>
            </a:p>
          </p:txBody>
        </p:sp>
        <p:sp>
          <p:nvSpPr>
            <p:cNvPr id="46" name="TextBox 45">
              <a:extLst>
                <a:ext uri="{FF2B5EF4-FFF2-40B4-BE49-F238E27FC236}">
                  <a16:creationId xmlns:a16="http://schemas.microsoft.com/office/drawing/2014/main" id="{B1C6ABF3-3A2B-43D7-A729-A612826807A5}"/>
                </a:ext>
              </a:extLst>
            </p:cNvPr>
            <p:cNvSpPr txBox="1"/>
            <p:nvPr/>
          </p:nvSpPr>
          <p:spPr bwMode="auto">
            <a:xfrm>
              <a:off x="3356435" y="4340991"/>
              <a:ext cx="1155781" cy="215444"/>
            </a:xfrm>
            <a:prstGeom prst="rect">
              <a:avLst/>
            </a:prstGeom>
            <a:solidFill>
              <a:schemeClr val="tx1">
                <a:lumMod val="75000"/>
              </a:schemeClr>
            </a:solidFill>
          </p:spPr>
          <p:txBody>
            <a:bodyPr>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Chassis/&lt;id&gt;</a:t>
              </a:r>
            </a:p>
          </p:txBody>
        </p:sp>
        <p:sp>
          <p:nvSpPr>
            <p:cNvPr id="61" name="Rectangle 60">
              <a:extLst>
                <a:ext uri="{FF2B5EF4-FFF2-40B4-BE49-F238E27FC236}">
                  <a16:creationId xmlns:a16="http://schemas.microsoft.com/office/drawing/2014/main" id="{7C7E5341-EB29-4AEA-8A95-CF2987E30A16}"/>
                </a:ext>
              </a:extLst>
            </p:cNvPr>
            <p:cNvSpPr/>
            <p:nvPr/>
          </p:nvSpPr>
          <p:spPr bwMode="auto">
            <a:xfrm>
              <a:off x="1722223" y="2939587"/>
              <a:ext cx="1134536" cy="44564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62" name="TextBox 61">
              <a:extLst>
                <a:ext uri="{FF2B5EF4-FFF2-40B4-BE49-F238E27FC236}">
                  <a16:creationId xmlns:a16="http://schemas.microsoft.com/office/drawing/2014/main" id="{B00AA6FA-2973-46FB-B8D0-C4923DB2D155}"/>
                </a:ext>
              </a:extLst>
            </p:cNvPr>
            <p:cNvSpPr txBox="1"/>
            <p:nvPr/>
          </p:nvSpPr>
          <p:spPr bwMode="auto">
            <a:xfrm>
              <a:off x="1730724" y="2947347"/>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EventService</a:t>
              </a:r>
              <a:endParaRPr lang="en-US" sz="800">
                <a:solidFill>
                  <a:schemeClr val="bg1"/>
                </a:solidFill>
                <a:latin typeface="HP Simplified" pitchFamily="34" charset="0"/>
                <a:cs typeface="HP Simplified" pitchFamily="34" charset="0"/>
              </a:endParaRPr>
            </a:p>
          </p:txBody>
        </p:sp>
        <p:sp>
          <p:nvSpPr>
            <p:cNvPr id="63" name="Rectangle 62">
              <a:extLst>
                <a:ext uri="{FF2B5EF4-FFF2-40B4-BE49-F238E27FC236}">
                  <a16:creationId xmlns:a16="http://schemas.microsoft.com/office/drawing/2014/main" id="{D7361F4E-911D-48E5-B009-ADB41016473E}"/>
                </a:ext>
              </a:extLst>
            </p:cNvPr>
            <p:cNvSpPr/>
            <p:nvPr/>
          </p:nvSpPr>
          <p:spPr bwMode="auto">
            <a:xfrm>
              <a:off x="1787020" y="3239665"/>
              <a:ext cx="1134536" cy="445645"/>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64" name="TextBox 63">
              <a:extLst>
                <a:ext uri="{FF2B5EF4-FFF2-40B4-BE49-F238E27FC236}">
                  <a16:creationId xmlns:a16="http://schemas.microsoft.com/office/drawing/2014/main" id="{8E3DFFA9-F6D9-4600-845F-E3E545E12ABE}"/>
                </a:ext>
              </a:extLst>
            </p:cNvPr>
            <p:cNvSpPr txBox="1"/>
            <p:nvPr/>
          </p:nvSpPr>
          <p:spPr bwMode="auto">
            <a:xfrm>
              <a:off x="1795521" y="3247425"/>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AccountService</a:t>
              </a:r>
              <a:endParaRPr lang="en-US" sz="800">
                <a:solidFill>
                  <a:schemeClr val="bg1"/>
                </a:solidFill>
                <a:latin typeface="HP Simplified" pitchFamily="34" charset="0"/>
                <a:cs typeface="HP Simplified" pitchFamily="34" charset="0"/>
              </a:endParaRPr>
            </a:p>
          </p:txBody>
        </p:sp>
        <p:sp>
          <p:nvSpPr>
            <p:cNvPr id="65" name="Rectangle 64">
              <a:extLst>
                <a:ext uri="{FF2B5EF4-FFF2-40B4-BE49-F238E27FC236}">
                  <a16:creationId xmlns:a16="http://schemas.microsoft.com/office/drawing/2014/main" id="{8326D60F-EDB8-4C1B-A83A-4B2D587A06EB}"/>
                </a:ext>
              </a:extLst>
            </p:cNvPr>
            <p:cNvSpPr/>
            <p:nvPr/>
          </p:nvSpPr>
          <p:spPr bwMode="auto">
            <a:xfrm>
              <a:off x="1860664" y="3539529"/>
              <a:ext cx="1134536" cy="375808"/>
            </a:xfrm>
            <a:prstGeom prst="rect">
              <a:avLst/>
            </a:prstGeom>
            <a:solidFill>
              <a:srgbClr val="F06C6C"/>
            </a:solidFill>
            <a:ln w="9525" cap="flat" cmpd="sng" algn="ctr">
              <a:solidFill>
                <a:srgbClr val="000000"/>
              </a:solidFill>
              <a:prstDash val="solid"/>
              <a:round/>
              <a:headEnd type="none" w="med" len="med"/>
              <a:tailEnd type="none" w="med" len="med"/>
            </a:ln>
            <a:effectLst/>
          </p:spPr>
          <p:txBody>
            <a:bodyPr anchor="b"/>
            <a:lstStyle/>
            <a:p>
              <a:pPr>
                <a:defRPr/>
              </a:pPr>
              <a:br>
                <a:rPr lang="en-US" sz="825">
                  <a:solidFill>
                    <a:schemeClr val="bg1"/>
                  </a:solidFill>
                  <a:latin typeface="HP Simplified" pitchFamily="34" charset="0"/>
                  <a:cs typeface="HP Simplified" pitchFamily="34" charset="0"/>
                </a:rPr>
              </a:br>
              <a:br>
                <a:rPr lang="en-US" sz="825">
                  <a:solidFill>
                    <a:schemeClr val="bg1"/>
                  </a:solidFill>
                  <a:latin typeface="HP Simplified" pitchFamily="34" charset="0"/>
                  <a:cs typeface="HP Simplified" pitchFamily="34" charset="0"/>
                </a:rPr>
              </a:br>
              <a:endParaRPr lang="en-US" sz="825">
                <a:solidFill>
                  <a:schemeClr val="bg1"/>
                </a:solidFill>
                <a:latin typeface="HP Simplified" pitchFamily="34" charset="0"/>
                <a:cs typeface="HP Simplified" pitchFamily="34" charset="0"/>
              </a:endParaRPr>
            </a:p>
          </p:txBody>
        </p:sp>
        <p:sp>
          <p:nvSpPr>
            <p:cNvPr id="66" name="TextBox 65">
              <a:extLst>
                <a:ext uri="{FF2B5EF4-FFF2-40B4-BE49-F238E27FC236}">
                  <a16:creationId xmlns:a16="http://schemas.microsoft.com/office/drawing/2014/main" id="{63BEA5E2-6C92-4995-ACAB-B6231BBA3BE3}"/>
                </a:ext>
              </a:extLst>
            </p:cNvPr>
            <p:cNvSpPr txBox="1"/>
            <p:nvPr/>
          </p:nvSpPr>
          <p:spPr bwMode="auto">
            <a:xfrm>
              <a:off x="1869165" y="3547288"/>
              <a:ext cx="1139209"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a:t>
              </a:r>
              <a:r>
                <a:rPr lang="en-US" sz="800" err="1">
                  <a:solidFill>
                    <a:schemeClr val="bg1"/>
                  </a:solidFill>
                  <a:latin typeface="HP Simplified" pitchFamily="34" charset="0"/>
                  <a:cs typeface="HP Simplified" pitchFamily="34" charset="0"/>
                </a:rPr>
                <a:t>SessionService</a:t>
              </a:r>
              <a:endParaRPr lang="en-US" sz="800">
                <a:solidFill>
                  <a:schemeClr val="bg1"/>
                </a:solidFill>
                <a:latin typeface="HP Simplified" pitchFamily="34" charset="0"/>
                <a:cs typeface="HP Simplified" pitchFamily="34" charset="0"/>
              </a:endParaRPr>
            </a:p>
          </p:txBody>
        </p:sp>
        <p:cxnSp>
          <p:nvCxnSpPr>
            <p:cNvPr id="67" name="Elbow Connector 10">
              <a:extLst>
                <a:ext uri="{FF2B5EF4-FFF2-40B4-BE49-F238E27FC236}">
                  <a16:creationId xmlns:a16="http://schemas.microsoft.com/office/drawing/2014/main" id="{A5CC3C37-FD3F-44B6-8466-3804953CCEE3}"/>
                </a:ext>
              </a:extLst>
            </p:cNvPr>
            <p:cNvCxnSpPr>
              <a:cxnSpLocks/>
              <a:stCxn id="5" idx="2"/>
              <a:endCxn id="61" idx="1"/>
            </p:cNvCxnSpPr>
            <p:nvPr/>
          </p:nvCxnSpPr>
          <p:spPr>
            <a:xfrm rot="16200000" flipH="1">
              <a:off x="1081066" y="2521252"/>
              <a:ext cx="1019749" cy="262566"/>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Elbow Connector 10">
              <a:extLst>
                <a:ext uri="{FF2B5EF4-FFF2-40B4-BE49-F238E27FC236}">
                  <a16:creationId xmlns:a16="http://schemas.microsoft.com/office/drawing/2014/main" id="{16D3B331-3EC1-4EA6-8B85-D64F0CB18238}"/>
                </a:ext>
              </a:extLst>
            </p:cNvPr>
            <p:cNvCxnSpPr>
              <a:cxnSpLocks/>
              <a:stCxn id="5" idx="2"/>
              <a:endCxn id="64" idx="1"/>
            </p:cNvCxnSpPr>
            <p:nvPr/>
          </p:nvCxnSpPr>
          <p:spPr>
            <a:xfrm rot="16200000" flipH="1">
              <a:off x="1021346" y="2580972"/>
              <a:ext cx="1212486" cy="335864"/>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Elbow Connector 10">
              <a:extLst>
                <a:ext uri="{FF2B5EF4-FFF2-40B4-BE49-F238E27FC236}">
                  <a16:creationId xmlns:a16="http://schemas.microsoft.com/office/drawing/2014/main" id="{885BDCC2-3007-45B6-A4FF-4BE044D0D9ED}"/>
                </a:ext>
              </a:extLst>
            </p:cNvPr>
            <p:cNvCxnSpPr>
              <a:cxnSpLocks/>
              <a:stCxn id="5" idx="2"/>
              <a:endCxn id="66" idx="1"/>
            </p:cNvCxnSpPr>
            <p:nvPr/>
          </p:nvCxnSpPr>
          <p:spPr>
            <a:xfrm rot="16200000" flipH="1">
              <a:off x="908237" y="2694081"/>
              <a:ext cx="1512349" cy="409508"/>
            </a:xfrm>
            <a:prstGeom prst="bentConnector2">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C95DCFCE-FD8E-4DA6-81B5-518E8B923168}"/>
                </a:ext>
              </a:extLst>
            </p:cNvPr>
            <p:cNvSpPr txBox="1"/>
            <p:nvPr/>
          </p:nvSpPr>
          <p:spPr>
            <a:xfrm>
              <a:off x="219393" y="2965420"/>
              <a:ext cx="1174006" cy="9649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050">
                  <a:solidFill>
                    <a:schemeClr val="tx1"/>
                  </a:solidFill>
                </a:rPr>
                <a:t>Redfish services for account management, events, logs, tasks, session / certificates, etc.</a:t>
              </a:r>
            </a:p>
          </p:txBody>
        </p:sp>
        <p:sp>
          <p:nvSpPr>
            <p:cNvPr id="78" name="TextBox 77">
              <a:extLst>
                <a:ext uri="{FF2B5EF4-FFF2-40B4-BE49-F238E27FC236}">
                  <a16:creationId xmlns:a16="http://schemas.microsoft.com/office/drawing/2014/main" id="{3BA17626-9F14-4C4E-A378-0D0AC3860EFC}"/>
                </a:ext>
              </a:extLst>
            </p:cNvPr>
            <p:cNvSpPr txBox="1"/>
            <p:nvPr/>
          </p:nvSpPr>
          <p:spPr>
            <a:xfrm flipH="1">
              <a:off x="2048755" y="3824016"/>
              <a:ext cx="259155" cy="3002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400">
                  <a:solidFill>
                    <a:schemeClr val="tx1"/>
                  </a:solidFill>
                </a:rPr>
                <a:t>…</a:t>
              </a:r>
            </a:p>
          </p:txBody>
        </p:sp>
        <p:sp>
          <p:nvSpPr>
            <p:cNvPr id="79" name="TextBox 78">
              <a:extLst>
                <a:ext uri="{FF2B5EF4-FFF2-40B4-BE49-F238E27FC236}">
                  <a16:creationId xmlns:a16="http://schemas.microsoft.com/office/drawing/2014/main" id="{5945549C-004B-4281-B06B-7E0D74F35CDB}"/>
                </a:ext>
              </a:extLst>
            </p:cNvPr>
            <p:cNvSpPr txBox="1"/>
            <p:nvPr/>
          </p:nvSpPr>
          <p:spPr>
            <a:xfrm>
              <a:off x="7810356" y="2878093"/>
              <a:ext cx="2103751" cy="738664"/>
            </a:xfrm>
            <a:prstGeom prst="rect">
              <a:avLst/>
            </a:prstGeom>
            <a:noFill/>
          </p:spPr>
          <p:txBody>
            <a:bodyPr wrap="square" rtlCol="0">
              <a:spAutoFit/>
            </a:bodyPr>
            <a:lstStyle/>
            <a:p>
              <a:pPr algn="ctr"/>
              <a:r>
                <a:rPr lang="en-US" sz="1400" i="1"/>
                <a:t>Drives contained in chassis, managed in storage.</a:t>
              </a:r>
            </a:p>
          </p:txBody>
        </p:sp>
        <p:sp>
          <p:nvSpPr>
            <p:cNvPr id="83" name="Rectangle 82">
              <a:extLst>
                <a:ext uri="{FF2B5EF4-FFF2-40B4-BE49-F238E27FC236}">
                  <a16:creationId xmlns:a16="http://schemas.microsoft.com/office/drawing/2014/main" id="{D236FD67-B37C-42EC-8E80-9F560C0375A0}"/>
                </a:ext>
              </a:extLst>
            </p:cNvPr>
            <p:cNvSpPr/>
            <p:nvPr/>
          </p:nvSpPr>
          <p:spPr bwMode="auto">
            <a:xfrm>
              <a:off x="5087578" y="2306366"/>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84" name="Rectangle 83">
              <a:extLst>
                <a:ext uri="{FF2B5EF4-FFF2-40B4-BE49-F238E27FC236}">
                  <a16:creationId xmlns:a16="http://schemas.microsoft.com/office/drawing/2014/main" id="{55960BB7-76BF-4395-BFC0-7DDF906DB721}"/>
                </a:ext>
              </a:extLst>
            </p:cNvPr>
            <p:cNvSpPr/>
            <p:nvPr/>
          </p:nvSpPr>
          <p:spPr bwMode="auto">
            <a:xfrm>
              <a:off x="6353838" y="2310249"/>
              <a:ext cx="1019807"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85" name="Elbow Connector 43">
              <a:extLst>
                <a:ext uri="{FF2B5EF4-FFF2-40B4-BE49-F238E27FC236}">
                  <a16:creationId xmlns:a16="http://schemas.microsoft.com/office/drawing/2014/main" id="{C0DAB289-1C24-4E69-9DD2-00D7CE69D5D2}"/>
                </a:ext>
              </a:extLst>
            </p:cNvPr>
            <p:cNvCxnSpPr>
              <a:cxnSpLocks/>
              <a:stCxn id="83" idx="3"/>
              <a:endCxn id="84" idx="1"/>
            </p:cNvCxnSpPr>
            <p:nvPr/>
          </p:nvCxnSpPr>
          <p:spPr>
            <a:xfrm>
              <a:off x="6107385" y="2512740"/>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F1A74B43-9D7F-4019-8E93-07D1F33BAA07}"/>
                </a:ext>
              </a:extLst>
            </p:cNvPr>
            <p:cNvSpPr txBox="1"/>
            <p:nvPr/>
          </p:nvSpPr>
          <p:spPr bwMode="auto">
            <a:xfrm>
              <a:off x="5100750" y="2295499"/>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Storage</a:t>
              </a:r>
            </a:p>
          </p:txBody>
        </p:sp>
        <p:sp>
          <p:nvSpPr>
            <p:cNvPr id="87" name="TextBox 86">
              <a:extLst>
                <a:ext uri="{FF2B5EF4-FFF2-40B4-BE49-F238E27FC236}">
                  <a16:creationId xmlns:a16="http://schemas.microsoft.com/office/drawing/2014/main" id="{45CBB385-5986-4D75-ABF7-294A65AE1EFE}"/>
                </a:ext>
              </a:extLst>
            </p:cNvPr>
            <p:cNvSpPr txBox="1"/>
            <p:nvPr/>
          </p:nvSpPr>
          <p:spPr bwMode="auto">
            <a:xfrm>
              <a:off x="6353838" y="2314126"/>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Storage/&lt;id&gt;</a:t>
              </a:r>
            </a:p>
          </p:txBody>
        </p:sp>
        <p:sp>
          <p:nvSpPr>
            <p:cNvPr id="88" name="Rectangle 87">
              <a:extLst>
                <a:ext uri="{FF2B5EF4-FFF2-40B4-BE49-F238E27FC236}">
                  <a16:creationId xmlns:a16="http://schemas.microsoft.com/office/drawing/2014/main" id="{1CA16DF3-2EA7-4143-803B-12BCD63BB587}"/>
                </a:ext>
              </a:extLst>
            </p:cNvPr>
            <p:cNvSpPr/>
            <p:nvPr/>
          </p:nvSpPr>
          <p:spPr bwMode="auto">
            <a:xfrm>
              <a:off x="5074406" y="2795003"/>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89" name="Rectangle 88">
              <a:extLst>
                <a:ext uri="{FF2B5EF4-FFF2-40B4-BE49-F238E27FC236}">
                  <a16:creationId xmlns:a16="http://schemas.microsoft.com/office/drawing/2014/main" id="{F718D03E-BCDF-48F2-BAAE-B43BA1C5A5DD}"/>
                </a:ext>
              </a:extLst>
            </p:cNvPr>
            <p:cNvSpPr/>
            <p:nvPr/>
          </p:nvSpPr>
          <p:spPr bwMode="auto">
            <a:xfrm>
              <a:off x="6340666" y="2798886"/>
              <a:ext cx="1043015"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90" name="Elbow Connector 43">
              <a:extLst>
                <a:ext uri="{FF2B5EF4-FFF2-40B4-BE49-F238E27FC236}">
                  <a16:creationId xmlns:a16="http://schemas.microsoft.com/office/drawing/2014/main" id="{70E3AA96-B213-4258-8F97-5913DF29CCFE}"/>
                </a:ext>
              </a:extLst>
            </p:cNvPr>
            <p:cNvCxnSpPr>
              <a:cxnSpLocks/>
              <a:stCxn id="88" idx="3"/>
              <a:endCxn id="89" idx="1"/>
            </p:cNvCxnSpPr>
            <p:nvPr/>
          </p:nvCxnSpPr>
          <p:spPr>
            <a:xfrm>
              <a:off x="6094213" y="3001377"/>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7754108-000C-40EC-BE6B-83390563EFCC}"/>
                </a:ext>
              </a:extLst>
            </p:cNvPr>
            <p:cNvSpPr txBox="1"/>
            <p:nvPr/>
          </p:nvSpPr>
          <p:spPr bwMode="auto">
            <a:xfrm>
              <a:off x="5087578" y="2784136"/>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EthernetInterface</a:t>
              </a:r>
              <a:endParaRPr lang="en-US" sz="800">
                <a:solidFill>
                  <a:schemeClr val="bg1"/>
                </a:solidFill>
                <a:latin typeface="HP Simplified" pitchFamily="34" charset="0"/>
                <a:cs typeface="HP Simplified" pitchFamily="34" charset="0"/>
              </a:endParaRPr>
            </a:p>
          </p:txBody>
        </p:sp>
        <p:sp>
          <p:nvSpPr>
            <p:cNvPr id="92" name="TextBox 91">
              <a:extLst>
                <a:ext uri="{FF2B5EF4-FFF2-40B4-BE49-F238E27FC236}">
                  <a16:creationId xmlns:a16="http://schemas.microsoft.com/office/drawing/2014/main" id="{91B8F287-37BD-486C-B3B4-60CA30DB91EB}"/>
                </a:ext>
              </a:extLst>
            </p:cNvPr>
            <p:cNvSpPr txBox="1"/>
            <p:nvPr/>
          </p:nvSpPr>
          <p:spPr bwMode="auto">
            <a:xfrm>
              <a:off x="6340666" y="2802763"/>
              <a:ext cx="1043014"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err="1">
                  <a:solidFill>
                    <a:schemeClr val="bg1"/>
                  </a:solidFill>
                  <a:latin typeface="HP Simplified" pitchFamily="34" charset="0"/>
                  <a:cs typeface="HP Simplified" pitchFamily="34" charset="0"/>
                </a:rPr>
                <a:t>EthernetInterface</a:t>
              </a:r>
              <a:r>
                <a:rPr lang="en-US" sz="700">
                  <a:solidFill>
                    <a:schemeClr val="bg1"/>
                  </a:solidFill>
                  <a:latin typeface="HP Simplified" pitchFamily="34" charset="0"/>
                  <a:cs typeface="HP Simplified" pitchFamily="34" charset="0"/>
                </a:rPr>
                <a:t>/&lt;id&gt;</a:t>
              </a:r>
            </a:p>
          </p:txBody>
        </p:sp>
        <p:cxnSp>
          <p:nvCxnSpPr>
            <p:cNvPr id="102" name="Connector: Elbow 101">
              <a:extLst>
                <a:ext uri="{FF2B5EF4-FFF2-40B4-BE49-F238E27FC236}">
                  <a16:creationId xmlns:a16="http://schemas.microsoft.com/office/drawing/2014/main" id="{AA85DDE0-8FE1-4C2B-A936-C8F7AF674847}"/>
                </a:ext>
              </a:extLst>
            </p:cNvPr>
            <p:cNvCxnSpPr>
              <a:stCxn id="14" idx="3"/>
              <a:endCxn id="83" idx="1"/>
            </p:cNvCxnSpPr>
            <p:nvPr/>
          </p:nvCxnSpPr>
          <p:spPr>
            <a:xfrm>
              <a:off x="4518800" y="2228931"/>
              <a:ext cx="568778" cy="283809"/>
            </a:xfrm>
            <a:prstGeom prst="bentConnector3">
              <a:avLst/>
            </a:prstGeom>
          </p:spPr>
          <p:style>
            <a:lnRef idx="1">
              <a:schemeClr val="dk1"/>
            </a:lnRef>
            <a:fillRef idx="0">
              <a:schemeClr val="dk1"/>
            </a:fillRef>
            <a:effectRef idx="0">
              <a:schemeClr val="dk1"/>
            </a:effectRef>
            <a:fontRef idx="minor">
              <a:schemeClr val="tx1"/>
            </a:fontRef>
          </p:style>
        </p:cxnSp>
        <p:cxnSp>
          <p:nvCxnSpPr>
            <p:cNvPr id="103" name="Connector: Elbow 102">
              <a:extLst>
                <a:ext uri="{FF2B5EF4-FFF2-40B4-BE49-F238E27FC236}">
                  <a16:creationId xmlns:a16="http://schemas.microsoft.com/office/drawing/2014/main" id="{E07E0B75-6E8F-46CE-A657-C7EAD3D66FD5}"/>
                </a:ext>
              </a:extLst>
            </p:cNvPr>
            <p:cNvCxnSpPr>
              <a:cxnSpLocks/>
              <a:stCxn id="14" idx="3"/>
              <a:endCxn id="11" idx="1"/>
            </p:cNvCxnSpPr>
            <p:nvPr/>
          </p:nvCxnSpPr>
          <p:spPr>
            <a:xfrm flipV="1">
              <a:off x="4518800" y="2013451"/>
              <a:ext cx="581950" cy="215480"/>
            </a:xfrm>
            <a:prstGeom prst="bentConnector3">
              <a:avLst/>
            </a:prstGeom>
          </p:spPr>
          <p:style>
            <a:lnRef idx="1">
              <a:schemeClr val="dk1"/>
            </a:lnRef>
            <a:fillRef idx="0">
              <a:schemeClr val="dk1"/>
            </a:fillRef>
            <a:effectRef idx="0">
              <a:schemeClr val="dk1"/>
            </a:effectRef>
            <a:fontRef idx="minor">
              <a:schemeClr val="tx1"/>
            </a:fontRef>
          </p:style>
        </p:cxnSp>
        <p:cxnSp>
          <p:nvCxnSpPr>
            <p:cNvPr id="106" name="Connector: Elbow 105">
              <a:extLst>
                <a:ext uri="{FF2B5EF4-FFF2-40B4-BE49-F238E27FC236}">
                  <a16:creationId xmlns:a16="http://schemas.microsoft.com/office/drawing/2014/main" id="{BB100016-1FA2-4B28-A4B0-CFE4D0920CE0}"/>
                </a:ext>
              </a:extLst>
            </p:cNvPr>
            <p:cNvCxnSpPr>
              <a:cxnSpLocks/>
              <a:stCxn id="14" idx="3"/>
              <a:endCxn id="88" idx="1"/>
            </p:cNvCxnSpPr>
            <p:nvPr/>
          </p:nvCxnSpPr>
          <p:spPr>
            <a:xfrm>
              <a:off x="4518800" y="2228931"/>
              <a:ext cx="555606" cy="77244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122" name="Rectangle 121">
              <a:extLst>
                <a:ext uri="{FF2B5EF4-FFF2-40B4-BE49-F238E27FC236}">
                  <a16:creationId xmlns:a16="http://schemas.microsoft.com/office/drawing/2014/main" id="{F0344AA2-4C1B-4CCD-97A1-6B3CA7A4BD33}"/>
                </a:ext>
              </a:extLst>
            </p:cNvPr>
            <p:cNvSpPr/>
            <p:nvPr/>
          </p:nvSpPr>
          <p:spPr bwMode="auto">
            <a:xfrm>
              <a:off x="5060119" y="3788835"/>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23" name="Rectangle 122">
              <a:extLst>
                <a:ext uri="{FF2B5EF4-FFF2-40B4-BE49-F238E27FC236}">
                  <a16:creationId xmlns:a16="http://schemas.microsoft.com/office/drawing/2014/main" id="{94BB4A06-0422-4452-852C-CF433AB11B23}"/>
                </a:ext>
              </a:extLst>
            </p:cNvPr>
            <p:cNvSpPr/>
            <p:nvPr/>
          </p:nvSpPr>
          <p:spPr bwMode="auto">
            <a:xfrm>
              <a:off x="6326379" y="3792718"/>
              <a:ext cx="1019807"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124" name="Elbow Connector 43">
              <a:extLst>
                <a:ext uri="{FF2B5EF4-FFF2-40B4-BE49-F238E27FC236}">
                  <a16:creationId xmlns:a16="http://schemas.microsoft.com/office/drawing/2014/main" id="{07234FAF-CD5F-43ED-A20D-6E6E70D9B6BA}"/>
                </a:ext>
              </a:extLst>
            </p:cNvPr>
            <p:cNvCxnSpPr>
              <a:cxnSpLocks/>
              <a:stCxn id="122" idx="3"/>
              <a:endCxn id="123" idx="1"/>
            </p:cNvCxnSpPr>
            <p:nvPr/>
          </p:nvCxnSpPr>
          <p:spPr>
            <a:xfrm>
              <a:off x="6079926" y="3995209"/>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3AEE4527-4B7B-4023-89C6-D8FF106C9E7B}"/>
                </a:ext>
              </a:extLst>
            </p:cNvPr>
            <p:cNvSpPr txBox="1"/>
            <p:nvPr/>
          </p:nvSpPr>
          <p:spPr bwMode="auto">
            <a:xfrm>
              <a:off x="5073291" y="3777968"/>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Drives</a:t>
              </a:r>
            </a:p>
          </p:txBody>
        </p:sp>
        <p:sp>
          <p:nvSpPr>
            <p:cNvPr id="126" name="TextBox 125">
              <a:extLst>
                <a:ext uri="{FF2B5EF4-FFF2-40B4-BE49-F238E27FC236}">
                  <a16:creationId xmlns:a16="http://schemas.microsoft.com/office/drawing/2014/main" id="{357A3DF8-C769-4395-B582-CED75F0D0C70}"/>
                </a:ext>
              </a:extLst>
            </p:cNvPr>
            <p:cNvSpPr txBox="1"/>
            <p:nvPr/>
          </p:nvSpPr>
          <p:spPr bwMode="auto">
            <a:xfrm>
              <a:off x="6326379" y="3796595"/>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Drives/&lt;id&gt;</a:t>
              </a:r>
            </a:p>
          </p:txBody>
        </p:sp>
        <p:sp>
          <p:nvSpPr>
            <p:cNvPr id="127" name="Rectangle 126">
              <a:extLst>
                <a:ext uri="{FF2B5EF4-FFF2-40B4-BE49-F238E27FC236}">
                  <a16:creationId xmlns:a16="http://schemas.microsoft.com/office/drawing/2014/main" id="{B9D1276D-B6F0-42CC-8C71-EF4B0E98CA04}"/>
                </a:ext>
              </a:extLst>
            </p:cNvPr>
            <p:cNvSpPr/>
            <p:nvPr/>
          </p:nvSpPr>
          <p:spPr bwMode="auto">
            <a:xfrm>
              <a:off x="5046947" y="4288124"/>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28" name="Rectangle 127">
              <a:extLst>
                <a:ext uri="{FF2B5EF4-FFF2-40B4-BE49-F238E27FC236}">
                  <a16:creationId xmlns:a16="http://schemas.microsoft.com/office/drawing/2014/main" id="{D5B71784-519B-4FF8-8884-6937D88E8A87}"/>
                </a:ext>
              </a:extLst>
            </p:cNvPr>
            <p:cNvSpPr/>
            <p:nvPr/>
          </p:nvSpPr>
          <p:spPr bwMode="auto">
            <a:xfrm>
              <a:off x="6313207" y="4292007"/>
              <a:ext cx="1019807"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129" name="Elbow Connector 43">
              <a:extLst>
                <a:ext uri="{FF2B5EF4-FFF2-40B4-BE49-F238E27FC236}">
                  <a16:creationId xmlns:a16="http://schemas.microsoft.com/office/drawing/2014/main" id="{0917BA31-309B-4AF6-9FB5-5E795C81FF9C}"/>
                </a:ext>
              </a:extLst>
            </p:cNvPr>
            <p:cNvCxnSpPr>
              <a:cxnSpLocks/>
              <a:stCxn id="127" idx="3"/>
              <a:endCxn id="128" idx="1"/>
            </p:cNvCxnSpPr>
            <p:nvPr/>
          </p:nvCxnSpPr>
          <p:spPr>
            <a:xfrm>
              <a:off x="6066754" y="4494498"/>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F4B642F9-E983-403E-81BE-C680AEB31722}"/>
                </a:ext>
              </a:extLst>
            </p:cNvPr>
            <p:cNvSpPr txBox="1"/>
            <p:nvPr/>
          </p:nvSpPr>
          <p:spPr bwMode="auto">
            <a:xfrm>
              <a:off x="5060119" y="4277257"/>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Power</a:t>
              </a:r>
            </a:p>
          </p:txBody>
        </p:sp>
        <p:sp>
          <p:nvSpPr>
            <p:cNvPr id="131" name="TextBox 130">
              <a:extLst>
                <a:ext uri="{FF2B5EF4-FFF2-40B4-BE49-F238E27FC236}">
                  <a16:creationId xmlns:a16="http://schemas.microsoft.com/office/drawing/2014/main" id="{C597E48D-85D9-4AD1-A166-F1FE25B356B4}"/>
                </a:ext>
              </a:extLst>
            </p:cNvPr>
            <p:cNvSpPr txBox="1"/>
            <p:nvPr/>
          </p:nvSpPr>
          <p:spPr bwMode="auto">
            <a:xfrm>
              <a:off x="6313207" y="4295884"/>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Power/&lt;id&gt;</a:t>
              </a:r>
            </a:p>
          </p:txBody>
        </p:sp>
        <p:sp>
          <p:nvSpPr>
            <p:cNvPr id="132" name="Rectangle 131">
              <a:extLst>
                <a:ext uri="{FF2B5EF4-FFF2-40B4-BE49-F238E27FC236}">
                  <a16:creationId xmlns:a16="http://schemas.microsoft.com/office/drawing/2014/main" id="{812711B5-F08B-4EB5-95CB-71FD4E18320D}"/>
                </a:ext>
              </a:extLst>
            </p:cNvPr>
            <p:cNvSpPr/>
            <p:nvPr/>
          </p:nvSpPr>
          <p:spPr bwMode="auto">
            <a:xfrm>
              <a:off x="5033775" y="4776761"/>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33" name="Rectangle 132">
              <a:extLst>
                <a:ext uri="{FF2B5EF4-FFF2-40B4-BE49-F238E27FC236}">
                  <a16:creationId xmlns:a16="http://schemas.microsoft.com/office/drawing/2014/main" id="{C3A67FA1-430F-40E7-9D4F-3B6EF09C6502}"/>
                </a:ext>
              </a:extLst>
            </p:cNvPr>
            <p:cNvSpPr/>
            <p:nvPr/>
          </p:nvSpPr>
          <p:spPr bwMode="auto">
            <a:xfrm>
              <a:off x="6300035" y="4780644"/>
              <a:ext cx="1043015"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134" name="Elbow Connector 43">
              <a:extLst>
                <a:ext uri="{FF2B5EF4-FFF2-40B4-BE49-F238E27FC236}">
                  <a16:creationId xmlns:a16="http://schemas.microsoft.com/office/drawing/2014/main" id="{DBA97C9F-F5E9-4ACF-BA64-3FFD0B1C4D5F}"/>
                </a:ext>
              </a:extLst>
            </p:cNvPr>
            <p:cNvCxnSpPr>
              <a:cxnSpLocks/>
              <a:stCxn id="132" idx="3"/>
              <a:endCxn id="133" idx="1"/>
            </p:cNvCxnSpPr>
            <p:nvPr/>
          </p:nvCxnSpPr>
          <p:spPr>
            <a:xfrm>
              <a:off x="6053582" y="4983135"/>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C5A635CE-B757-4DF8-BA43-F1571ECD6494}"/>
                </a:ext>
              </a:extLst>
            </p:cNvPr>
            <p:cNvSpPr txBox="1"/>
            <p:nvPr/>
          </p:nvSpPr>
          <p:spPr bwMode="auto">
            <a:xfrm>
              <a:off x="5046947" y="4765894"/>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Thermal</a:t>
              </a:r>
            </a:p>
          </p:txBody>
        </p:sp>
        <p:sp>
          <p:nvSpPr>
            <p:cNvPr id="136" name="TextBox 135">
              <a:extLst>
                <a:ext uri="{FF2B5EF4-FFF2-40B4-BE49-F238E27FC236}">
                  <a16:creationId xmlns:a16="http://schemas.microsoft.com/office/drawing/2014/main" id="{7EABBA93-641A-45FE-B710-4701D3213D08}"/>
                </a:ext>
              </a:extLst>
            </p:cNvPr>
            <p:cNvSpPr txBox="1"/>
            <p:nvPr/>
          </p:nvSpPr>
          <p:spPr bwMode="auto">
            <a:xfrm>
              <a:off x="6300035" y="4784521"/>
              <a:ext cx="1043014"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a:solidFill>
                    <a:schemeClr val="bg1"/>
                  </a:solidFill>
                  <a:latin typeface="HP Simplified" pitchFamily="34" charset="0"/>
                  <a:cs typeface="HP Simplified" pitchFamily="34" charset="0"/>
                </a:rPr>
                <a:t>Thermal/&lt;id&gt;</a:t>
              </a:r>
            </a:p>
          </p:txBody>
        </p:sp>
        <p:cxnSp>
          <p:nvCxnSpPr>
            <p:cNvPr id="137" name="Connector: Elbow 136">
              <a:extLst>
                <a:ext uri="{FF2B5EF4-FFF2-40B4-BE49-F238E27FC236}">
                  <a16:creationId xmlns:a16="http://schemas.microsoft.com/office/drawing/2014/main" id="{C2530124-4D9E-4621-940C-DB05386C28FC}"/>
                </a:ext>
              </a:extLst>
            </p:cNvPr>
            <p:cNvCxnSpPr>
              <a:cxnSpLocks/>
              <a:stCxn id="43" idx="3"/>
              <a:endCxn id="127" idx="1"/>
            </p:cNvCxnSpPr>
            <p:nvPr/>
          </p:nvCxnSpPr>
          <p:spPr>
            <a:xfrm flipV="1">
              <a:off x="4512217" y="4494498"/>
              <a:ext cx="534730" cy="116088"/>
            </a:xfrm>
            <a:prstGeom prst="bentConnector3">
              <a:avLst/>
            </a:prstGeom>
          </p:spPr>
          <p:style>
            <a:lnRef idx="1">
              <a:schemeClr val="dk1"/>
            </a:lnRef>
            <a:fillRef idx="0">
              <a:schemeClr val="dk1"/>
            </a:fillRef>
            <a:effectRef idx="0">
              <a:schemeClr val="dk1"/>
            </a:effectRef>
            <a:fontRef idx="minor">
              <a:schemeClr val="tx1"/>
            </a:fontRef>
          </p:style>
        </p:cxnSp>
        <p:cxnSp>
          <p:nvCxnSpPr>
            <p:cNvPr id="138" name="Connector: Elbow 137">
              <a:extLst>
                <a:ext uri="{FF2B5EF4-FFF2-40B4-BE49-F238E27FC236}">
                  <a16:creationId xmlns:a16="http://schemas.microsoft.com/office/drawing/2014/main" id="{828316B0-8891-4507-A04F-B19A7C9AE12E}"/>
                </a:ext>
              </a:extLst>
            </p:cNvPr>
            <p:cNvCxnSpPr>
              <a:cxnSpLocks/>
              <a:stCxn id="43" idx="3"/>
              <a:endCxn id="122" idx="1"/>
            </p:cNvCxnSpPr>
            <p:nvPr/>
          </p:nvCxnSpPr>
          <p:spPr>
            <a:xfrm flipV="1">
              <a:off x="4512217" y="3995209"/>
              <a:ext cx="547902" cy="615377"/>
            </a:xfrm>
            <a:prstGeom prst="bentConnector3">
              <a:avLst>
                <a:gd name="adj1" fmla="val 48536"/>
              </a:avLst>
            </a:prstGeom>
          </p:spPr>
          <p:style>
            <a:lnRef idx="1">
              <a:schemeClr val="dk1"/>
            </a:lnRef>
            <a:fillRef idx="0">
              <a:schemeClr val="dk1"/>
            </a:fillRef>
            <a:effectRef idx="0">
              <a:schemeClr val="dk1"/>
            </a:effectRef>
            <a:fontRef idx="minor">
              <a:schemeClr val="tx1"/>
            </a:fontRef>
          </p:style>
        </p:cxnSp>
        <p:cxnSp>
          <p:nvCxnSpPr>
            <p:cNvPr id="139" name="Connector: Elbow 138">
              <a:extLst>
                <a:ext uri="{FF2B5EF4-FFF2-40B4-BE49-F238E27FC236}">
                  <a16:creationId xmlns:a16="http://schemas.microsoft.com/office/drawing/2014/main" id="{6E341D83-6BFC-42E3-A1E8-E831DB37D290}"/>
                </a:ext>
              </a:extLst>
            </p:cNvPr>
            <p:cNvCxnSpPr>
              <a:cxnSpLocks/>
              <a:stCxn id="43" idx="3"/>
              <a:endCxn id="132" idx="1"/>
            </p:cNvCxnSpPr>
            <p:nvPr/>
          </p:nvCxnSpPr>
          <p:spPr>
            <a:xfrm>
              <a:off x="4512217" y="4610586"/>
              <a:ext cx="521558" cy="372549"/>
            </a:xfrm>
            <a:prstGeom prst="bentConnector3">
              <a:avLst>
                <a:gd name="adj1" fmla="val 53076"/>
              </a:avLst>
            </a:prstGeom>
          </p:spPr>
          <p:style>
            <a:lnRef idx="1">
              <a:schemeClr val="dk1"/>
            </a:lnRef>
            <a:fillRef idx="0">
              <a:schemeClr val="dk1"/>
            </a:fillRef>
            <a:effectRef idx="0">
              <a:schemeClr val="dk1"/>
            </a:effectRef>
            <a:fontRef idx="minor">
              <a:schemeClr val="tx1"/>
            </a:fontRef>
          </p:style>
        </p:cxnSp>
        <p:cxnSp>
          <p:nvCxnSpPr>
            <p:cNvPr id="143" name="Connector: Curved 142">
              <a:extLst>
                <a:ext uri="{FF2B5EF4-FFF2-40B4-BE49-F238E27FC236}">
                  <a16:creationId xmlns:a16="http://schemas.microsoft.com/office/drawing/2014/main" id="{AFC699C2-E80A-490A-BB0C-CFC1CE50845F}"/>
                </a:ext>
              </a:extLst>
            </p:cNvPr>
            <p:cNvCxnSpPr>
              <a:cxnSpLocks/>
              <a:stCxn id="84" idx="3"/>
              <a:endCxn id="123" idx="3"/>
            </p:cNvCxnSpPr>
            <p:nvPr/>
          </p:nvCxnSpPr>
          <p:spPr>
            <a:xfrm flipH="1">
              <a:off x="7346186" y="2514682"/>
              <a:ext cx="27459" cy="1482469"/>
            </a:xfrm>
            <a:prstGeom prst="curvedConnector3">
              <a:avLst>
                <a:gd name="adj1" fmla="val -2555963"/>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53" name="Rectangle 152">
              <a:extLst>
                <a:ext uri="{FF2B5EF4-FFF2-40B4-BE49-F238E27FC236}">
                  <a16:creationId xmlns:a16="http://schemas.microsoft.com/office/drawing/2014/main" id="{946C1C3E-A726-4535-B685-EE8967AAFA92}"/>
                </a:ext>
              </a:extLst>
            </p:cNvPr>
            <p:cNvSpPr/>
            <p:nvPr/>
          </p:nvSpPr>
          <p:spPr bwMode="auto">
            <a:xfrm>
              <a:off x="3326708" y="5634707"/>
              <a:ext cx="1134536" cy="54694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br>
                <a:rPr lang="en-US" sz="600">
                  <a:solidFill>
                    <a:srgbClr val="000000"/>
                  </a:solidFill>
                  <a:latin typeface="HP Simplified" pitchFamily="34" charset="0"/>
                  <a:cs typeface="HP Simplified" pitchFamily="34" charset="0"/>
                </a:rPr>
              </a:br>
              <a:endParaRPr lang="en-US" sz="600">
                <a:solidFill>
                  <a:srgbClr val="000000"/>
                </a:solidFill>
                <a:latin typeface="HP Simplified" pitchFamily="34" charset="0"/>
                <a:cs typeface="HP Simplified" pitchFamily="34" charset="0"/>
              </a:endParaRPr>
            </a:p>
          </p:txBody>
        </p:sp>
        <p:cxnSp>
          <p:nvCxnSpPr>
            <p:cNvPr id="154" name="Elbow Connector 41">
              <a:extLst>
                <a:ext uri="{FF2B5EF4-FFF2-40B4-BE49-F238E27FC236}">
                  <a16:creationId xmlns:a16="http://schemas.microsoft.com/office/drawing/2014/main" id="{32C1C7F6-7762-4C9A-BB78-EFE2D5C4B0E8}"/>
                </a:ext>
              </a:extLst>
            </p:cNvPr>
            <p:cNvCxnSpPr>
              <a:cxnSpLocks/>
              <a:endCxn id="153" idx="1"/>
            </p:cNvCxnSpPr>
            <p:nvPr/>
          </p:nvCxnSpPr>
          <p:spPr>
            <a:xfrm>
              <a:off x="3129122" y="5908181"/>
              <a:ext cx="197586"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0CC5AC04-57C7-4FE8-BE56-5B41B21DF489}"/>
                </a:ext>
              </a:extLst>
            </p:cNvPr>
            <p:cNvSpPr txBox="1"/>
            <p:nvPr/>
          </p:nvSpPr>
          <p:spPr bwMode="auto">
            <a:xfrm>
              <a:off x="3321558" y="5638586"/>
              <a:ext cx="1139685"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a:solidFill>
                    <a:schemeClr val="bg1"/>
                  </a:solidFill>
                  <a:latin typeface="HP Simplified" pitchFamily="34" charset="0"/>
                  <a:cs typeface="HP Simplified" pitchFamily="34" charset="0"/>
                </a:rPr>
                <a:t>Managers/&lt;id&gt;</a:t>
              </a:r>
            </a:p>
          </p:txBody>
        </p:sp>
        <p:sp>
          <p:nvSpPr>
            <p:cNvPr id="161" name="Rectangle 160">
              <a:extLst>
                <a:ext uri="{FF2B5EF4-FFF2-40B4-BE49-F238E27FC236}">
                  <a16:creationId xmlns:a16="http://schemas.microsoft.com/office/drawing/2014/main" id="{AC482B4E-1077-4B79-A50E-6C2B6F60E0FC}"/>
                </a:ext>
              </a:extLst>
            </p:cNvPr>
            <p:cNvSpPr/>
            <p:nvPr/>
          </p:nvSpPr>
          <p:spPr bwMode="auto">
            <a:xfrm>
              <a:off x="4995974" y="5489467"/>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62" name="Rectangle 161">
              <a:extLst>
                <a:ext uri="{FF2B5EF4-FFF2-40B4-BE49-F238E27FC236}">
                  <a16:creationId xmlns:a16="http://schemas.microsoft.com/office/drawing/2014/main" id="{834DCB5C-B083-4950-8187-80F48C1504D8}"/>
                </a:ext>
              </a:extLst>
            </p:cNvPr>
            <p:cNvSpPr/>
            <p:nvPr/>
          </p:nvSpPr>
          <p:spPr bwMode="auto">
            <a:xfrm>
              <a:off x="6262234" y="5493350"/>
              <a:ext cx="1019807" cy="408865"/>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anchor="b"/>
            <a:lstStyle/>
            <a:p>
              <a:pPr>
                <a:defRPr/>
              </a:pPr>
              <a:endParaRPr lang="en-US" sz="825">
                <a:solidFill>
                  <a:srgbClr val="000000"/>
                </a:solidFill>
                <a:latin typeface="HP Simplified" pitchFamily="34" charset="0"/>
                <a:cs typeface="HP Simplified" pitchFamily="34" charset="0"/>
              </a:endParaRPr>
            </a:p>
          </p:txBody>
        </p:sp>
        <p:cxnSp>
          <p:nvCxnSpPr>
            <p:cNvPr id="163" name="Elbow Connector 43">
              <a:extLst>
                <a:ext uri="{FF2B5EF4-FFF2-40B4-BE49-F238E27FC236}">
                  <a16:creationId xmlns:a16="http://schemas.microsoft.com/office/drawing/2014/main" id="{D86A8BAA-86FB-423F-9B2F-DA06B35D3118}"/>
                </a:ext>
              </a:extLst>
            </p:cNvPr>
            <p:cNvCxnSpPr>
              <a:cxnSpLocks/>
              <a:stCxn id="161" idx="3"/>
              <a:endCxn id="162" idx="1"/>
            </p:cNvCxnSpPr>
            <p:nvPr/>
          </p:nvCxnSpPr>
          <p:spPr>
            <a:xfrm>
              <a:off x="6015781" y="5695841"/>
              <a:ext cx="246453" cy="1942"/>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D8E7930A-EBA7-4F61-86D0-3F801F43A780}"/>
                </a:ext>
              </a:extLst>
            </p:cNvPr>
            <p:cNvSpPr txBox="1"/>
            <p:nvPr/>
          </p:nvSpPr>
          <p:spPr bwMode="auto">
            <a:xfrm>
              <a:off x="5009146" y="5478600"/>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LogService</a:t>
              </a:r>
              <a:endParaRPr lang="en-US" sz="800">
                <a:solidFill>
                  <a:schemeClr val="bg1"/>
                </a:solidFill>
                <a:latin typeface="HP Simplified" pitchFamily="34" charset="0"/>
                <a:cs typeface="HP Simplified" pitchFamily="34" charset="0"/>
              </a:endParaRPr>
            </a:p>
          </p:txBody>
        </p:sp>
        <p:sp>
          <p:nvSpPr>
            <p:cNvPr id="165" name="TextBox 164">
              <a:extLst>
                <a:ext uri="{FF2B5EF4-FFF2-40B4-BE49-F238E27FC236}">
                  <a16:creationId xmlns:a16="http://schemas.microsoft.com/office/drawing/2014/main" id="{257D7270-ABE0-418C-8318-F36A542ACF57}"/>
                </a:ext>
              </a:extLst>
            </p:cNvPr>
            <p:cNvSpPr txBox="1"/>
            <p:nvPr/>
          </p:nvSpPr>
          <p:spPr bwMode="auto">
            <a:xfrm>
              <a:off x="6270255" y="5497227"/>
              <a:ext cx="1006636" cy="200055"/>
            </a:xfrm>
            <a:prstGeom prst="rect">
              <a:avLst/>
            </a:prstGeom>
            <a:solidFill>
              <a:schemeClr val="tx1">
                <a:lumMod val="75000"/>
              </a:schemeClr>
            </a:solidFill>
          </p:spPr>
          <p:txBody>
            <a:bodyPr wrap="square">
              <a:spAutoFit/>
            </a:bodyPr>
            <a:lstStyle/>
            <a:p>
              <a:pPr defTabSz="451647">
                <a:spcAft>
                  <a:spcPts val="420"/>
                </a:spcAft>
                <a:buSzPct val="100000"/>
                <a:defRPr/>
              </a:pPr>
              <a:r>
                <a:rPr lang="en-US" sz="700" err="1">
                  <a:solidFill>
                    <a:schemeClr val="bg1"/>
                  </a:solidFill>
                  <a:latin typeface="HP Simplified" pitchFamily="34" charset="0"/>
                  <a:cs typeface="HP Simplified" pitchFamily="34" charset="0"/>
                </a:rPr>
                <a:t>LogServices</a:t>
              </a:r>
              <a:r>
                <a:rPr lang="en-US" sz="700">
                  <a:solidFill>
                    <a:schemeClr val="bg1"/>
                  </a:solidFill>
                  <a:latin typeface="HP Simplified" pitchFamily="34" charset="0"/>
                  <a:cs typeface="HP Simplified" pitchFamily="34" charset="0"/>
                </a:rPr>
                <a:t>/&lt;id&gt;</a:t>
              </a:r>
            </a:p>
          </p:txBody>
        </p:sp>
        <p:sp>
          <p:nvSpPr>
            <p:cNvPr id="166" name="Rectangle 165">
              <a:extLst>
                <a:ext uri="{FF2B5EF4-FFF2-40B4-BE49-F238E27FC236}">
                  <a16:creationId xmlns:a16="http://schemas.microsoft.com/office/drawing/2014/main" id="{292A02CC-B998-4301-9779-69E08E1F4DAA}"/>
                </a:ext>
              </a:extLst>
            </p:cNvPr>
            <p:cNvSpPr/>
            <p:nvPr/>
          </p:nvSpPr>
          <p:spPr bwMode="auto">
            <a:xfrm>
              <a:off x="4982802" y="5978104"/>
              <a:ext cx="1019807" cy="4127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a:lstStyle/>
            <a:p>
              <a:pPr>
                <a:defRPr/>
              </a:pPr>
              <a:r>
                <a:rPr lang="en-US" sz="825">
                  <a:solidFill>
                    <a:srgbClr val="000000"/>
                  </a:solidFill>
                  <a:latin typeface="HP Simplified" pitchFamily="34" charset="0"/>
                  <a:cs typeface="HP Simplified" pitchFamily="34" charset="0"/>
                </a:rPr>
                <a:t>Volumes</a:t>
              </a:r>
            </a:p>
          </p:txBody>
        </p:sp>
        <p:sp>
          <p:nvSpPr>
            <p:cNvPr id="169" name="TextBox 168">
              <a:extLst>
                <a:ext uri="{FF2B5EF4-FFF2-40B4-BE49-F238E27FC236}">
                  <a16:creationId xmlns:a16="http://schemas.microsoft.com/office/drawing/2014/main" id="{B9C3A088-DAA7-477D-AB43-95A547D80F02}"/>
                </a:ext>
              </a:extLst>
            </p:cNvPr>
            <p:cNvSpPr txBox="1"/>
            <p:nvPr/>
          </p:nvSpPr>
          <p:spPr bwMode="auto">
            <a:xfrm>
              <a:off x="4995974" y="5967237"/>
              <a:ext cx="1006636" cy="215444"/>
            </a:xfrm>
            <a:prstGeom prst="rect">
              <a:avLst/>
            </a:prstGeom>
            <a:solidFill>
              <a:schemeClr val="tx1">
                <a:lumMod val="75000"/>
              </a:schemeClr>
            </a:solidFill>
          </p:spPr>
          <p:txBody>
            <a:bodyPr wrap="square">
              <a:spAutoFit/>
            </a:bodyPr>
            <a:lstStyle/>
            <a:p>
              <a:pPr defTabSz="451647">
                <a:spcAft>
                  <a:spcPts val="420"/>
                </a:spcAft>
                <a:buSzPct val="100000"/>
                <a:defRPr/>
              </a:pPr>
              <a:r>
                <a:rPr lang="en-US" sz="800" err="1">
                  <a:solidFill>
                    <a:schemeClr val="bg1"/>
                  </a:solidFill>
                  <a:latin typeface="HP Simplified" pitchFamily="34" charset="0"/>
                  <a:cs typeface="HP Simplified" pitchFamily="34" charset="0"/>
                </a:rPr>
                <a:t>NetworkProtocol</a:t>
              </a:r>
              <a:endParaRPr lang="en-US" sz="800">
                <a:solidFill>
                  <a:schemeClr val="bg1"/>
                </a:solidFill>
                <a:latin typeface="HP Simplified" pitchFamily="34" charset="0"/>
                <a:cs typeface="HP Simplified" pitchFamily="34" charset="0"/>
              </a:endParaRPr>
            </a:p>
          </p:txBody>
        </p:sp>
        <p:cxnSp>
          <p:nvCxnSpPr>
            <p:cNvPr id="171" name="Connector: Elbow 170">
              <a:extLst>
                <a:ext uri="{FF2B5EF4-FFF2-40B4-BE49-F238E27FC236}">
                  <a16:creationId xmlns:a16="http://schemas.microsoft.com/office/drawing/2014/main" id="{8C54F41F-7548-4A4A-BE19-25CBD9D40DEE}"/>
                </a:ext>
              </a:extLst>
            </p:cNvPr>
            <p:cNvCxnSpPr>
              <a:cxnSpLocks/>
              <a:stCxn id="153" idx="3"/>
              <a:endCxn id="161" idx="1"/>
            </p:cNvCxnSpPr>
            <p:nvPr/>
          </p:nvCxnSpPr>
          <p:spPr>
            <a:xfrm flipV="1">
              <a:off x="4461244" y="5695841"/>
              <a:ext cx="534730" cy="212340"/>
            </a:xfrm>
            <a:prstGeom prst="bentConnector3">
              <a:avLst/>
            </a:prstGeom>
          </p:spPr>
          <p:style>
            <a:lnRef idx="1">
              <a:schemeClr val="dk1"/>
            </a:lnRef>
            <a:fillRef idx="0">
              <a:schemeClr val="dk1"/>
            </a:fillRef>
            <a:effectRef idx="0">
              <a:schemeClr val="dk1"/>
            </a:effectRef>
            <a:fontRef idx="minor">
              <a:schemeClr val="tx1"/>
            </a:fontRef>
          </p:style>
        </p:cxnSp>
        <p:cxnSp>
          <p:nvCxnSpPr>
            <p:cNvPr id="173" name="Connector: Elbow 172">
              <a:extLst>
                <a:ext uri="{FF2B5EF4-FFF2-40B4-BE49-F238E27FC236}">
                  <a16:creationId xmlns:a16="http://schemas.microsoft.com/office/drawing/2014/main" id="{B7343837-F1E1-41A8-988B-31DED78CB6FD}"/>
                </a:ext>
              </a:extLst>
            </p:cNvPr>
            <p:cNvCxnSpPr>
              <a:cxnSpLocks/>
              <a:stCxn id="153" idx="3"/>
              <a:endCxn id="166" idx="1"/>
            </p:cNvCxnSpPr>
            <p:nvPr/>
          </p:nvCxnSpPr>
          <p:spPr>
            <a:xfrm>
              <a:off x="4461244" y="5908181"/>
              <a:ext cx="521558" cy="276297"/>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89051206"/>
      </p:ext>
    </p:extLst>
  </p:cSld>
  <p:clrMapOvr>
    <a:masterClrMapping/>
  </p:clrMapOvr>
</p:sld>
</file>

<file path=ppt/theme/theme1.xml><?xml version="1.0" encoding="utf-8"?>
<a:theme xmlns:a="http://schemas.openxmlformats.org/drawingml/2006/main" name="5_Office Theme">
  <a:themeElements>
    <a:clrScheme name="SNIA">
      <a:dk1>
        <a:srgbClr val="000000"/>
      </a:dk1>
      <a:lt1>
        <a:sysClr val="window" lastClr="FFFFFF"/>
      </a:lt1>
      <a:dk2>
        <a:srgbClr val="7030A0"/>
      </a:dk2>
      <a:lt2>
        <a:srgbClr val="E7E6E6"/>
      </a:lt2>
      <a:accent1>
        <a:srgbClr val="006CBD"/>
      </a:accent1>
      <a:accent2>
        <a:srgbClr val="1D9EFF"/>
      </a:accent2>
      <a:accent3>
        <a:srgbClr val="B0DDFF"/>
      </a:accent3>
      <a:accent4>
        <a:srgbClr val="7CC7FF"/>
      </a:accent4>
      <a:accent5>
        <a:srgbClr val="C7A2E3"/>
      </a:accent5>
      <a:accent6>
        <a:srgbClr val="DB258D"/>
      </a:accent6>
      <a:hlink>
        <a:srgbClr val="1D9EFF"/>
      </a:hlink>
      <a:folHlink>
        <a:srgbClr val="B0D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48B1AE-59C0-45A8-B35C-0006ED5A7726}" vid="{71228000-56B0-4AB9-B9A9-3EF6097F8E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SNIA_SMI_template_2021</Template>
  <TotalTime>13461</TotalTime>
  <Words>2210</Words>
  <Application>Microsoft Office PowerPoint</Application>
  <PresentationFormat>Widescreen</PresentationFormat>
  <Paragraphs>562</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HelvNeue for IBM</vt:lpstr>
      <vt:lpstr>HP Simplified</vt:lpstr>
      <vt:lpstr>Times</vt:lpstr>
      <vt:lpstr>Wingdings</vt:lpstr>
      <vt:lpstr>5_Office Theme</vt:lpstr>
      <vt:lpstr>Universal Fabric Management For Tomorrow’s Data Centers</vt:lpstr>
      <vt:lpstr>The Ecosystem for Fabrics in Datacenters is Changing</vt:lpstr>
      <vt:lpstr>This Creates Problems in Manageability</vt:lpstr>
      <vt:lpstr>We Can Fix These Management Problems</vt:lpstr>
      <vt:lpstr>Examples of Fabric Admin Services Offered by OFMF</vt:lpstr>
      <vt:lpstr>Open Fabric Management Framework Architecture</vt:lpstr>
      <vt:lpstr>Integrating Open Fabrics Management Framework into a Standards-based Enterprise and Datacenter Management Ecosystem </vt:lpstr>
      <vt:lpstr>What are Redfish and Swordfish?</vt:lpstr>
      <vt:lpstr>Redfish Hierarchy</vt:lpstr>
      <vt:lpstr>Redfish Hierarchy: Adding Swordfish Advanced Storage</vt:lpstr>
      <vt:lpstr>Redfish/Swordfish Hierarchy: Adding Fabrics</vt:lpstr>
      <vt:lpstr>Redfish/Swordfish Hierarchy: Extending Fabric Management</vt:lpstr>
      <vt:lpstr>Managing Tomorrow’s Fabrics</vt:lpstr>
      <vt:lpstr>Expanding Standardized  Fabric Management Through Alliances</vt:lpstr>
      <vt:lpstr>SNIA and OFA Working Together</vt:lpstr>
      <vt:lpstr>Planned Work Items</vt:lpstr>
      <vt:lpstr>Thank you for watching Join the OFMF Working Group to learn more and to contribute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Cayton, Phil</dc:creator>
  <cp:lastModifiedBy>Cayton, Phil</cp:lastModifiedBy>
  <cp:revision>19</cp:revision>
  <dcterms:created xsi:type="dcterms:W3CDTF">2021-03-24T16:20:37Z</dcterms:created>
  <dcterms:modified xsi:type="dcterms:W3CDTF">2021-04-09T21:39:34Z</dcterms:modified>
</cp:coreProperties>
</file>